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7.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6" r:id="rId2"/>
    <p:sldMasterId id="2147483688" r:id="rId3"/>
    <p:sldMasterId id="2147483719" r:id="rId4"/>
    <p:sldMasterId id="2147483723" r:id="rId5"/>
    <p:sldMasterId id="2147483728" r:id="rId6"/>
    <p:sldMasterId id="2147483741" r:id="rId7"/>
    <p:sldMasterId id="2147483756" r:id="rId8"/>
  </p:sldMasterIdLst>
  <p:notesMasterIdLst>
    <p:notesMasterId r:id="rId69"/>
  </p:notesMasterIdLst>
  <p:sldIdLst>
    <p:sldId id="256" r:id="rId9"/>
    <p:sldId id="321" r:id="rId10"/>
    <p:sldId id="322" r:id="rId11"/>
    <p:sldId id="323" r:id="rId12"/>
    <p:sldId id="324" r:id="rId13"/>
    <p:sldId id="325" r:id="rId14"/>
    <p:sldId id="326" r:id="rId15"/>
    <p:sldId id="327" r:id="rId16"/>
    <p:sldId id="661" r:id="rId17"/>
    <p:sldId id="660" r:id="rId18"/>
    <p:sldId id="659" r:id="rId19"/>
    <p:sldId id="291" r:id="rId20"/>
    <p:sldId id="293" r:id="rId21"/>
    <p:sldId id="299" r:id="rId22"/>
    <p:sldId id="300" r:id="rId23"/>
    <p:sldId id="301" r:id="rId24"/>
    <p:sldId id="302" r:id="rId25"/>
    <p:sldId id="303" r:id="rId26"/>
    <p:sldId id="292" r:id="rId27"/>
    <p:sldId id="304" r:id="rId28"/>
    <p:sldId id="306" r:id="rId29"/>
    <p:sldId id="307" r:id="rId30"/>
    <p:sldId id="309" r:id="rId31"/>
    <p:sldId id="310" r:id="rId32"/>
    <p:sldId id="311" r:id="rId33"/>
    <p:sldId id="285" r:id="rId34"/>
    <p:sldId id="312" r:id="rId35"/>
    <p:sldId id="313" r:id="rId36"/>
    <p:sldId id="316" r:id="rId37"/>
    <p:sldId id="317" r:id="rId38"/>
    <p:sldId id="319" r:id="rId39"/>
    <p:sldId id="320" r:id="rId40"/>
    <p:sldId id="328" r:id="rId41"/>
    <p:sldId id="329" r:id="rId42"/>
    <p:sldId id="330" r:id="rId43"/>
    <p:sldId id="331" r:id="rId44"/>
    <p:sldId id="332" r:id="rId45"/>
    <p:sldId id="333" r:id="rId46"/>
    <p:sldId id="334" r:id="rId47"/>
    <p:sldId id="335" r:id="rId48"/>
    <p:sldId id="336" r:id="rId49"/>
    <p:sldId id="349" r:id="rId50"/>
    <p:sldId id="337" r:id="rId51"/>
    <p:sldId id="338" r:id="rId52"/>
    <p:sldId id="339" r:id="rId53"/>
    <p:sldId id="340" r:id="rId54"/>
    <p:sldId id="341" r:id="rId55"/>
    <p:sldId id="342" r:id="rId56"/>
    <p:sldId id="343" r:id="rId57"/>
    <p:sldId id="344" r:id="rId58"/>
    <p:sldId id="345" r:id="rId59"/>
    <p:sldId id="346" r:id="rId60"/>
    <p:sldId id="347" r:id="rId61"/>
    <p:sldId id="348" r:id="rId62"/>
    <p:sldId id="355" r:id="rId63"/>
    <p:sldId id="350" r:id="rId64"/>
    <p:sldId id="351" r:id="rId65"/>
    <p:sldId id="352" r:id="rId66"/>
    <p:sldId id="353" r:id="rId67"/>
    <p:sldId id="35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AC9"/>
    <a:srgbClr val="D9DF3B"/>
    <a:srgbClr val="2CAD6B"/>
    <a:srgbClr val="32CEA0"/>
    <a:srgbClr val="9A9A9A"/>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41"/>
    <p:restoredTop sz="94643"/>
  </p:normalViewPr>
  <p:slideViewPr>
    <p:cSldViewPr snapToGrid="0" snapToObjects="1">
      <p:cViewPr>
        <p:scale>
          <a:sx n="50" d="100"/>
          <a:sy n="50" d="100"/>
        </p:scale>
        <p:origin x="1888" y="1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notesMaster" Target="notesMasters/notesMaster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73" Type="http://schemas.openxmlformats.org/officeDocument/2006/relationships/tableStyles" Target="tableStyles.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7.emf"/><Relationship Id="rId2" Type="http://schemas.openxmlformats.org/officeDocument/2006/relationships/image" Target="../media/image9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786D0-7DDB-A64B-8439-B08DC870E2D1}" type="datetimeFigureOut">
              <a:rPr lang="en-US" smtClean="0"/>
              <a:t>4/9/18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0672D-D873-2246-881F-858B3906FBF9}" type="slidenum">
              <a:rPr lang="en-US" smtClean="0"/>
              <a:t>‹#›</a:t>
            </a:fld>
            <a:endParaRPr lang="en-US"/>
          </a:p>
        </p:txBody>
      </p:sp>
    </p:spTree>
    <p:extLst>
      <p:ext uri="{BB962C8B-B14F-4D97-AF65-F5344CB8AC3E}">
        <p14:creationId xmlns:p14="http://schemas.microsoft.com/office/powerpoint/2010/main" val="443784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2528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OPM owns the aggregate of the data,</a:t>
            </a:r>
          </a:p>
          <a:p>
            <a:r>
              <a:rPr lang="en-US" dirty="0"/>
              <a:t>Individual</a:t>
            </a:r>
            <a:r>
              <a:rPr lang="en-US" baseline="0" dirty="0"/>
              <a:t> agency owns their own data</a:t>
            </a:r>
          </a:p>
          <a:p>
            <a:endParaRPr lang="en-US" baseline="0" dirty="0"/>
          </a:p>
          <a:p>
            <a:r>
              <a:rPr lang="en-US" baseline="0" dirty="0"/>
              <a:t>**validate something that is separate or is that something which is part of the larger process**</a:t>
            </a:r>
          </a:p>
          <a:p>
            <a:endParaRPr lang="en-US" baseline="0" dirty="0"/>
          </a:p>
          <a:p>
            <a:endParaRPr lang="en-US" baseline="0" dirty="0"/>
          </a:p>
          <a:p>
            <a:r>
              <a:rPr lang="en-US" baseline="0" dirty="0"/>
              <a:t>Agency  </a:t>
            </a:r>
            <a:r>
              <a:rPr lang="en-US" baseline="0" dirty="0">
                <a:sym typeface="Wingdings"/>
              </a:rPr>
              <a:t> New Pay  vendor  New Pay  agency to cut a check</a:t>
            </a:r>
          </a:p>
          <a:p>
            <a:r>
              <a:rPr lang="en-US" baseline="0" dirty="0">
                <a:sym typeface="Wingdings"/>
              </a:rPr>
              <a:t>	 make sure to flesh out this example so that we can validate that is how the process actually works</a:t>
            </a:r>
          </a:p>
          <a:p>
            <a:endParaRPr lang="en-US" baseline="0" dirty="0">
              <a:sym typeface="Wingdings"/>
            </a:endParaRPr>
          </a:p>
          <a:p>
            <a:r>
              <a:rPr lang="en-US" baseline="0" dirty="0">
                <a:sym typeface="Wingdings"/>
              </a:rPr>
              <a:t>See agency and employee both accessing </a:t>
            </a:r>
            <a:r>
              <a:rPr lang="en-US" baseline="0" dirty="0" err="1">
                <a:sym typeface="Wingdings"/>
              </a:rPr>
              <a:t>edr</a:t>
            </a:r>
            <a:r>
              <a:rPr lang="en-US" baseline="0" dirty="0">
                <a:sym typeface="Wingdings"/>
              </a:rPr>
              <a:t> builder</a:t>
            </a:r>
          </a:p>
          <a:p>
            <a:endParaRPr lang="en-US" baseline="0" dirty="0">
              <a:sym typeface="Wingdings"/>
            </a:endParaRPr>
          </a:p>
          <a:p>
            <a:r>
              <a:rPr lang="en-US" baseline="0" dirty="0">
                <a:sym typeface="Wingdings"/>
              </a:rPr>
              <a:t>Agency+ or Agency + Employee</a:t>
            </a:r>
          </a:p>
          <a:p>
            <a:endParaRPr lang="en-US" baseline="0" dirty="0">
              <a:sym typeface="Wingdings"/>
            </a:endParaRPr>
          </a:p>
          <a:p>
            <a:r>
              <a:rPr lang="en-US" baseline="0" dirty="0">
                <a:sym typeface="Wingdings"/>
              </a:rPr>
              <a:t>Agency Only</a:t>
            </a:r>
          </a:p>
          <a:p>
            <a:r>
              <a:rPr lang="en-US" baseline="0" dirty="0">
                <a:sym typeface="Wingdings"/>
              </a:rPr>
              <a:t>Or label each call with who accesses that call:  a for agency e for employee s for SSP, O for OPM</a:t>
            </a:r>
          </a:p>
          <a:p>
            <a:endParaRPr lang="en-US" baseline="0" dirty="0">
              <a:sym typeface="Wingdings"/>
            </a:endParaRPr>
          </a:p>
          <a:p>
            <a:endParaRPr lang="en-US" baseline="0" dirty="0">
              <a:sym typeface="Wingdings"/>
            </a:endParaRPr>
          </a:p>
          <a:p>
            <a:r>
              <a:rPr lang="en-US" baseline="0" dirty="0">
                <a:sym typeface="Wingdings"/>
              </a:rPr>
              <a:t>Need consistent grouping if we’re going to group them</a:t>
            </a:r>
          </a:p>
          <a:p>
            <a:r>
              <a:rPr lang="en-US" baseline="0" dirty="0">
                <a:sym typeface="Wingdings"/>
              </a:rPr>
              <a:t>-make sure we’re being consistent on access for everything</a:t>
            </a:r>
          </a:p>
          <a:p>
            <a:endParaRPr lang="en-US" baseline="0" dirty="0">
              <a:sym typeface="Wingdings"/>
            </a:endParaRPr>
          </a:p>
          <a:p>
            <a:r>
              <a:rPr lang="en-US" baseline="0" dirty="0">
                <a:sym typeface="Wingdings"/>
              </a:rPr>
              <a:t>-logical flow</a:t>
            </a:r>
          </a:p>
          <a:p>
            <a:endParaRPr lang="en-US" baseline="0" dirty="0">
              <a:sym typeface="Wingdings"/>
            </a:endParaRPr>
          </a:p>
          <a:p>
            <a:r>
              <a:rPr lang="en-US" baseline="0" dirty="0">
                <a:sym typeface="Wingdings"/>
              </a:rPr>
              <a:t>Maybe have overlap between functions</a:t>
            </a:r>
          </a:p>
          <a:p>
            <a:r>
              <a:rPr lang="en-US" baseline="0" dirty="0">
                <a:sym typeface="Wingdings"/>
              </a:rPr>
              <a:t>Call out API calls that are specific to one agency</a:t>
            </a:r>
          </a:p>
          <a:p>
            <a:endParaRPr lang="en-US" baseline="0" dirty="0">
              <a:sym typeface="Wingdings"/>
            </a:endParaRPr>
          </a:p>
          <a:p>
            <a:r>
              <a:rPr lang="en-US" baseline="0">
                <a:sym typeface="Wingdings"/>
              </a:rPr>
              <a:t>Message: permissioned calls</a:t>
            </a:r>
          </a:p>
          <a:p>
            <a:endParaRPr lang="en-US" baseline="0" dirty="0">
              <a:sym typeface="Wingdings"/>
            </a:endParaRPr>
          </a:p>
          <a:p>
            <a:endParaRPr lang="en-US" baseline="0" dirty="0">
              <a:sym typeface="Wingdings"/>
            </a:endParaRPr>
          </a:p>
          <a:p>
            <a:endParaRPr lang="en-US" dirty="0"/>
          </a:p>
        </p:txBody>
      </p:sp>
      <p:sp>
        <p:nvSpPr>
          <p:cNvPr id="4" name="Slide Number Placeholder 3"/>
          <p:cNvSpPr>
            <a:spLocks noGrp="1"/>
          </p:cNvSpPr>
          <p:nvPr>
            <p:ph type="sldNum" sz="quarter" idx="10"/>
          </p:nvPr>
        </p:nvSpPr>
        <p:spPr/>
        <p:txBody>
          <a:bodyPr/>
          <a:lstStyle/>
          <a:p>
            <a:fld id="{08DE0B71-0D65-194E-B451-A01AD2894ED5}"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97287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OPM owns the aggregate of the data,</a:t>
            </a:r>
          </a:p>
          <a:p>
            <a:r>
              <a:rPr lang="en-US" dirty="0"/>
              <a:t>Individual</a:t>
            </a:r>
            <a:r>
              <a:rPr lang="en-US" baseline="0" dirty="0"/>
              <a:t> agency owns their own data</a:t>
            </a:r>
          </a:p>
          <a:p>
            <a:endParaRPr lang="en-US" baseline="0" dirty="0"/>
          </a:p>
          <a:p>
            <a:r>
              <a:rPr lang="en-US" baseline="0" dirty="0"/>
              <a:t>**validate something that is separate or is that something which is part of the larger process**</a:t>
            </a:r>
          </a:p>
          <a:p>
            <a:endParaRPr lang="en-US" baseline="0" dirty="0"/>
          </a:p>
          <a:p>
            <a:endParaRPr lang="en-US" baseline="0" dirty="0"/>
          </a:p>
          <a:p>
            <a:r>
              <a:rPr lang="en-US" baseline="0" dirty="0"/>
              <a:t>Agency  </a:t>
            </a:r>
            <a:r>
              <a:rPr lang="en-US" baseline="0" dirty="0">
                <a:sym typeface="Wingdings"/>
              </a:rPr>
              <a:t> New Pay  vendor  New Pay  agency to cut a check</a:t>
            </a:r>
          </a:p>
          <a:p>
            <a:r>
              <a:rPr lang="en-US" baseline="0" dirty="0">
                <a:sym typeface="Wingdings"/>
              </a:rPr>
              <a:t>	 make sure to flesh out this example so that we can validate that is how the process actually works</a:t>
            </a:r>
          </a:p>
          <a:p>
            <a:endParaRPr lang="en-US" baseline="0" dirty="0">
              <a:sym typeface="Wingdings"/>
            </a:endParaRPr>
          </a:p>
          <a:p>
            <a:r>
              <a:rPr lang="en-US" baseline="0" dirty="0">
                <a:sym typeface="Wingdings"/>
              </a:rPr>
              <a:t>See agency and employee both accessing </a:t>
            </a:r>
            <a:r>
              <a:rPr lang="en-US" baseline="0" dirty="0" err="1">
                <a:sym typeface="Wingdings"/>
              </a:rPr>
              <a:t>edr</a:t>
            </a:r>
            <a:r>
              <a:rPr lang="en-US" baseline="0" dirty="0">
                <a:sym typeface="Wingdings"/>
              </a:rPr>
              <a:t> builder</a:t>
            </a:r>
          </a:p>
          <a:p>
            <a:endParaRPr lang="en-US" baseline="0" dirty="0">
              <a:sym typeface="Wingdings"/>
            </a:endParaRPr>
          </a:p>
          <a:p>
            <a:r>
              <a:rPr lang="en-US" baseline="0" dirty="0">
                <a:sym typeface="Wingdings"/>
              </a:rPr>
              <a:t>Agency+ or Agency + Employee</a:t>
            </a:r>
          </a:p>
          <a:p>
            <a:endParaRPr lang="en-US" baseline="0" dirty="0">
              <a:sym typeface="Wingdings"/>
            </a:endParaRPr>
          </a:p>
          <a:p>
            <a:r>
              <a:rPr lang="en-US" baseline="0" dirty="0">
                <a:sym typeface="Wingdings"/>
              </a:rPr>
              <a:t>Agency Only</a:t>
            </a:r>
          </a:p>
          <a:p>
            <a:r>
              <a:rPr lang="en-US" baseline="0" dirty="0">
                <a:sym typeface="Wingdings"/>
              </a:rPr>
              <a:t>Or label each call with who accesses that call:  a for agency e for employee s for SSP, O for OPM</a:t>
            </a:r>
          </a:p>
          <a:p>
            <a:endParaRPr lang="en-US" baseline="0" dirty="0">
              <a:sym typeface="Wingdings"/>
            </a:endParaRPr>
          </a:p>
          <a:p>
            <a:endParaRPr lang="en-US" baseline="0" dirty="0">
              <a:sym typeface="Wingdings"/>
            </a:endParaRPr>
          </a:p>
          <a:p>
            <a:r>
              <a:rPr lang="en-US" baseline="0" dirty="0">
                <a:sym typeface="Wingdings"/>
              </a:rPr>
              <a:t>Need consistent grouping if we’re going to group them</a:t>
            </a:r>
          </a:p>
          <a:p>
            <a:r>
              <a:rPr lang="en-US" baseline="0" dirty="0">
                <a:sym typeface="Wingdings"/>
              </a:rPr>
              <a:t>-make sure we’re being consistent on access for everything</a:t>
            </a:r>
          </a:p>
          <a:p>
            <a:endParaRPr lang="en-US" baseline="0" dirty="0">
              <a:sym typeface="Wingdings"/>
            </a:endParaRPr>
          </a:p>
          <a:p>
            <a:r>
              <a:rPr lang="en-US" baseline="0" dirty="0">
                <a:sym typeface="Wingdings"/>
              </a:rPr>
              <a:t>-logical flow</a:t>
            </a:r>
          </a:p>
          <a:p>
            <a:endParaRPr lang="en-US" baseline="0" dirty="0">
              <a:sym typeface="Wingdings"/>
            </a:endParaRPr>
          </a:p>
          <a:p>
            <a:r>
              <a:rPr lang="en-US" baseline="0" dirty="0">
                <a:sym typeface="Wingdings"/>
              </a:rPr>
              <a:t>Maybe have overlap between functions</a:t>
            </a:r>
          </a:p>
          <a:p>
            <a:r>
              <a:rPr lang="en-US" baseline="0" dirty="0">
                <a:sym typeface="Wingdings"/>
              </a:rPr>
              <a:t>Call out API calls that are specific to one agency</a:t>
            </a:r>
          </a:p>
          <a:p>
            <a:endParaRPr lang="en-US" baseline="0" dirty="0">
              <a:sym typeface="Wingdings"/>
            </a:endParaRPr>
          </a:p>
          <a:p>
            <a:r>
              <a:rPr lang="en-US" baseline="0">
                <a:sym typeface="Wingdings"/>
              </a:rPr>
              <a:t>Message: permissioned calls</a:t>
            </a:r>
          </a:p>
          <a:p>
            <a:endParaRPr lang="en-US" baseline="0" dirty="0">
              <a:sym typeface="Wingdings"/>
            </a:endParaRPr>
          </a:p>
          <a:p>
            <a:endParaRPr lang="en-US" baseline="0" dirty="0">
              <a:sym typeface="Wingdings"/>
            </a:endParaRPr>
          </a:p>
          <a:p>
            <a:endParaRPr lang="en-US" dirty="0"/>
          </a:p>
        </p:txBody>
      </p:sp>
      <p:sp>
        <p:nvSpPr>
          <p:cNvPr id="4" name="Slide Number Placeholder 3"/>
          <p:cNvSpPr>
            <a:spLocks noGrp="1"/>
          </p:cNvSpPr>
          <p:nvPr>
            <p:ph type="sldNum" sz="quarter" idx="10"/>
          </p:nvPr>
        </p:nvSpPr>
        <p:spPr/>
        <p:txBody>
          <a:bodyPr/>
          <a:lstStyle/>
          <a:p>
            <a:fld id="{08DE0B71-0D65-194E-B451-A01AD2894ED5}"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8430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OPM owns the aggregate of the data,</a:t>
            </a:r>
          </a:p>
          <a:p>
            <a:r>
              <a:rPr lang="en-US" dirty="0"/>
              <a:t>Individual</a:t>
            </a:r>
            <a:r>
              <a:rPr lang="en-US" baseline="0" dirty="0"/>
              <a:t> agency owns their own data</a:t>
            </a:r>
          </a:p>
          <a:p>
            <a:endParaRPr lang="en-US" baseline="0" dirty="0"/>
          </a:p>
          <a:p>
            <a:r>
              <a:rPr lang="en-US" baseline="0" dirty="0"/>
              <a:t>**validate something that is separate or is that something which is part of the larger process**</a:t>
            </a:r>
          </a:p>
          <a:p>
            <a:endParaRPr lang="en-US" baseline="0" dirty="0"/>
          </a:p>
          <a:p>
            <a:endParaRPr lang="en-US" baseline="0" dirty="0"/>
          </a:p>
          <a:p>
            <a:r>
              <a:rPr lang="en-US" baseline="0" dirty="0"/>
              <a:t>Agency  </a:t>
            </a:r>
            <a:r>
              <a:rPr lang="en-US" baseline="0" dirty="0">
                <a:sym typeface="Wingdings"/>
              </a:rPr>
              <a:t> New Pay  vendor  New Pay  agency to cut a check</a:t>
            </a:r>
          </a:p>
          <a:p>
            <a:r>
              <a:rPr lang="en-US" baseline="0" dirty="0">
                <a:sym typeface="Wingdings"/>
              </a:rPr>
              <a:t>	 make sure to flesh out this example so that we can validate that is how the process actually works</a:t>
            </a:r>
          </a:p>
          <a:p>
            <a:endParaRPr lang="en-US" baseline="0" dirty="0">
              <a:sym typeface="Wingdings"/>
            </a:endParaRPr>
          </a:p>
          <a:p>
            <a:r>
              <a:rPr lang="en-US" baseline="0" dirty="0">
                <a:sym typeface="Wingdings"/>
              </a:rPr>
              <a:t>See agency and employee both accessing </a:t>
            </a:r>
            <a:r>
              <a:rPr lang="en-US" baseline="0" dirty="0" err="1">
                <a:sym typeface="Wingdings"/>
              </a:rPr>
              <a:t>edr</a:t>
            </a:r>
            <a:r>
              <a:rPr lang="en-US" baseline="0" dirty="0">
                <a:sym typeface="Wingdings"/>
              </a:rPr>
              <a:t> builder</a:t>
            </a:r>
          </a:p>
          <a:p>
            <a:endParaRPr lang="en-US" baseline="0" dirty="0">
              <a:sym typeface="Wingdings"/>
            </a:endParaRPr>
          </a:p>
          <a:p>
            <a:r>
              <a:rPr lang="en-US" baseline="0" dirty="0">
                <a:sym typeface="Wingdings"/>
              </a:rPr>
              <a:t>Agency+ or Agency + Employee</a:t>
            </a:r>
          </a:p>
          <a:p>
            <a:endParaRPr lang="en-US" baseline="0" dirty="0">
              <a:sym typeface="Wingdings"/>
            </a:endParaRPr>
          </a:p>
          <a:p>
            <a:r>
              <a:rPr lang="en-US" baseline="0" dirty="0">
                <a:sym typeface="Wingdings"/>
              </a:rPr>
              <a:t>Agency Only</a:t>
            </a:r>
          </a:p>
          <a:p>
            <a:r>
              <a:rPr lang="en-US" baseline="0" dirty="0">
                <a:sym typeface="Wingdings"/>
              </a:rPr>
              <a:t>Or label each call with who accesses that call:  a for agency e for employee s for SSP, O for OPM</a:t>
            </a:r>
          </a:p>
          <a:p>
            <a:endParaRPr lang="en-US" baseline="0" dirty="0">
              <a:sym typeface="Wingdings"/>
            </a:endParaRPr>
          </a:p>
          <a:p>
            <a:endParaRPr lang="en-US" baseline="0" dirty="0">
              <a:sym typeface="Wingdings"/>
            </a:endParaRPr>
          </a:p>
          <a:p>
            <a:r>
              <a:rPr lang="en-US" baseline="0" dirty="0">
                <a:sym typeface="Wingdings"/>
              </a:rPr>
              <a:t>Need consistent grouping if we’re going to group them</a:t>
            </a:r>
          </a:p>
          <a:p>
            <a:r>
              <a:rPr lang="en-US" baseline="0" dirty="0">
                <a:sym typeface="Wingdings"/>
              </a:rPr>
              <a:t>-make sure we’re being consistent on access for everything</a:t>
            </a:r>
          </a:p>
          <a:p>
            <a:endParaRPr lang="en-US" baseline="0" dirty="0">
              <a:sym typeface="Wingdings"/>
            </a:endParaRPr>
          </a:p>
          <a:p>
            <a:r>
              <a:rPr lang="en-US" baseline="0" dirty="0">
                <a:sym typeface="Wingdings"/>
              </a:rPr>
              <a:t>-logical flow</a:t>
            </a:r>
          </a:p>
          <a:p>
            <a:endParaRPr lang="en-US" baseline="0" dirty="0">
              <a:sym typeface="Wingdings"/>
            </a:endParaRPr>
          </a:p>
          <a:p>
            <a:r>
              <a:rPr lang="en-US" baseline="0" dirty="0">
                <a:sym typeface="Wingdings"/>
              </a:rPr>
              <a:t>Maybe have overlap between functions</a:t>
            </a:r>
          </a:p>
          <a:p>
            <a:r>
              <a:rPr lang="en-US" baseline="0" dirty="0">
                <a:sym typeface="Wingdings"/>
              </a:rPr>
              <a:t>Call out API calls that are specific to one agency</a:t>
            </a:r>
          </a:p>
          <a:p>
            <a:endParaRPr lang="en-US" baseline="0" dirty="0">
              <a:sym typeface="Wingdings"/>
            </a:endParaRPr>
          </a:p>
          <a:p>
            <a:r>
              <a:rPr lang="en-US" baseline="0">
                <a:sym typeface="Wingdings"/>
              </a:rPr>
              <a:t>Message: permissioned calls</a:t>
            </a:r>
          </a:p>
          <a:p>
            <a:endParaRPr lang="en-US" baseline="0" dirty="0">
              <a:sym typeface="Wingdings"/>
            </a:endParaRPr>
          </a:p>
          <a:p>
            <a:endParaRPr lang="en-US" baseline="0" dirty="0">
              <a:sym typeface="Wingdings"/>
            </a:endParaRPr>
          </a:p>
          <a:p>
            <a:endParaRPr lang="en-US" dirty="0"/>
          </a:p>
        </p:txBody>
      </p:sp>
      <p:sp>
        <p:nvSpPr>
          <p:cNvPr id="4" name="Slide Number Placeholder 3"/>
          <p:cNvSpPr>
            <a:spLocks noGrp="1"/>
          </p:cNvSpPr>
          <p:nvPr>
            <p:ph type="sldNum" sz="quarter" idx="10"/>
          </p:nvPr>
        </p:nvSpPr>
        <p:spPr/>
        <p:txBody>
          <a:bodyPr/>
          <a:lstStyle/>
          <a:p>
            <a:fld id="{08DE0B71-0D65-194E-B451-A01AD2894ED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839905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OPM owns the aggregate of the data,</a:t>
            </a:r>
          </a:p>
          <a:p>
            <a:r>
              <a:rPr lang="en-US" dirty="0"/>
              <a:t>Individual</a:t>
            </a:r>
            <a:r>
              <a:rPr lang="en-US" baseline="0" dirty="0"/>
              <a:t> agency owns their own data</a:t>
            </a:r>
          </a:p>
          <a:p>
            <a:endParaRPr lang="en-US" baseline="0" dirty="0"/>
          </a:p>
          <a:p>
            <a:r>
              <a:rPr lang="en-US" baseline="0" dirty="0"/>
              <a:t>**validate something that is separate or is that something which is part of the larger process**</a:t>
            </a:r>
          </a:p>
          <a:p>
            <a:endParaRPr lang="en-US" baseline="0" dirty="0"/>
          </a:p>
          <a:p>
            <a:endParaRPr lang="en-US" baseline="0" dirty="0"/>
          </a:p>
          <a:p>
            <a:r>
              <a:rPr lang="en-US" baseline="0" dirty="0"/>
              <a:t>Agency  </a:t>
            </a:r>
            <a:r>
              <a:rPr lang="en-US" baseline="0" dirty="0">
                <a:sym typeface="Wingdings"/>
              </a:rPr>
              <a:t> New Pay  vendor  New Pay  agency to cut a check</a:t>
            </a:r>
          </a:p>
          <a:p>
            <a:r>
              <a:rPr lang="en-US" baseline="0" dirty="0">
                <a:sym typeface="Wingdings"/>
              </a:rPr>
              <a:t>	 make sure to flesh out this example so that we can validate that is how the process actually works</a:t>
            </a:r>
          </a:p>
          <a:p>
            <a:endParaRPr lang="en-US" baseline="0" dirty="0">
              <a:sym typeface="Wingdings"/>
            </a:endParaRPr>
          </a:p>
          <a:p>
            <a:r>
              <a:rPr lang="en-US" baseline="0" dirty="0">
                <a:sym typeface="Wingdings"/>
              </a:rPr>
              <a:t>See agency and employee both accessing </a:t>
            </a:r>
            <a:r>
              <a:rPr lang="en-US" baseline="0" dirty="0" err="1">
                <a:sym typeface="Wingdings"/>
              </a:rPr>
              <a:t>edr</a:t>
            </a:r>
            <a:r>
              <a:rPr lang="en-US" baseline="0" dirty="0">
                <a:sym typeface="Wingdings"/>
              </a:rPr>
              <a:t> builder</a:t>
            </a:r>
          </a:p>
          <a:p>
            <a:endParaRPr lang="en-US" baseline="0" dirty="0">
              <a:sym typeface="Wingdings"/>
            </a:endParaRPr>
          </a:p>
          <a:p>
            <a:r>
              <a:rPr lang="en-US" baseline="0" dirty="0">
                <a:sym typeface="Wingdings"/>
              </a:rPr>
              <a:t>Agency+ or Agency + Employee</a:t>
            </a:r>
          </a:p>
          <a:p>
            <a:endParaRPr lang="en-US" baseline="0" dirty="0">
              <a:sym typeface="Wingdings"/>
            </a:endParaRPr>
          </a:p>
          <a:p>
            <a:r>
              <a:rPr lang="en-US" baseline="0" dirty="0">
                <a:sym typeface="Wingdings"/>
              </a:rPr>
              <a:t>Agency Only</a:t>
            </a:r>
          </a:p>
          <a:p>
            <a:r>
              <a:rPr lang="en-US" baseline="0" dirty="0">
                <a:sym typeface="Wingdings"/>
              </a:rPr>
              <a:t>Or label each call with who accesses that call:  a for agency e for employee s for SSP, O for OPM</a:t>
            </a:r>
          </a:p>
          <a:p>
            <a:endParaRPr lang="en-US" baseline="0" dirty="0">
              <a:sym typeface="Wingdings"/>
            </a:endParaRPr>
          </a:p>
          <a:p>
            <a:endParaRPr lang="en-US" baseline="0" dirty="0">
              <a:sym typeface="Wingdings"/>
            </a:endParaRPr>
          </a:p>
          <a:p>
            <a:r>
              <a:rPr lang="en-US" baseline="0" dirty="0">
                <a:sym typeface="Wingdings"/>
              </a:rPr>
              <a:t>Need consistent grouping if we’re going to group them</a:t>
            </a:r>
          </a:p>
          <a:p>
            <a:r>
              <a:rPr lang="en-US" baseline="0" dirty="0">
                <a:sym typeface="Wingdings"/>
              </a:rPr>
              <a:t>-make sure we’re being consistent on access for everything</a:t>
            </a:r>
          </a:p>
          <a:p>
            <a:endParaRPr lang="en-US" baseline="0" dirty="0">
              <a:sym typeface="Wingdings"/>
            </a:endParaRPr>
          </a:p>
          <a:p>
            <a:r>
              <a:rPr lang="en-US" baseline="0" dirty="0">
                <a:sym typeface="Wingdings"/>
              </a:rPr>
              <a:t>-logical flow</a:t>
            </a:r>
          </a:p>
          <a:p>
            <a:endParaRPr lang="en-US" baseline="0" dirty="0">
              <a:sym typeface="Wingdings"/>
            </a:endParaRPr>
          </a:p>
          <a:p>
            <a:r>
              <a:rPr lang="en-US" baseline="0" dirty="0">
                <a:sym typeface="Wingdings"/>
              </a:rPr>
              <a:t>Maybe have overlap between functions</a:t>
            </a:r>
          </a:p>
          <a:p>
            <a:r>
              <a:rPr lang="en-US" baseline="0" dirty="0">
                <a:sym typeface="Wingdings"/>
              </a:rPr>
              <a:t>Call out API calls that are specific to one agency</a:t>
            </a:r>
          </a:p>
          <a:p>
            <a:endParaRPr lang="en-US" baseline="0" dirty="0">
              <a:sym typeface="Wingdings"/>
            </a:endParaRPr>
          </a:p>
          <a:p>
            <a:r>
              <a:rPr lang="en-US" baseline="0">
                <a:sym typeface="Wingdings"/>
              </a:rPr>
              <a:t>Message: permissioned calls</a:t>
            </a:r>
          </a:p>
          <a:p>
            <a:endParaRPr lang="en-US" baseline="0" dirty="0">
              <a:sym typeface="Wingdings"/>
            </a:endParaRPr>
          </a:p>
          <a:p>
            <a:endParaRPr lang="en-US" baseline="0" dirty="0">
              <a:sym typeface="Wingdings"/>
            </a:endParaRPr>
          </a:p>
          <a:p>
            <a:endParaRPr lang="en-US" dirty="0"/>
          </a:p>
        </p:txBody>
      </p:sp>
      <p:sp>
        <p:nvSpPr>
          <p:cNvPr id="4" name="Slide Number Placeholder 3"/>
          <p:cNvSpPr>
            <a:spLocks noGrp="1"/>
          </p:cNvSpPr>
          <p:nvPr>
            <p:ph type="sldNum" sz="quarter" idx="10"/>
          </p:nvPr>
        </p:nvSpPr>
        <p:spPr/>
        <p:txBody>
          <a:bodyPr/>
          <a:lstStyle/>
          <a:p>
            <a:fld id="{08DE0B71-0D65-194E-B451-A01AD2894ED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765920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OPM owns the aggregate of the data,</a:t>
            </a:r>
          </a:p>
          <a:p>
            <a:r>
              <a:rPr lang="en-US" dirty="0"/>
              <a:t>Individual</a:t>
            </a:r>
            <a:r>
              <a:rPr lang="en-US" baseline="0" dirty="0"/>
              <a:t> agency owns their own data</a:t>
            </a:r>
          </a:p>
          <a:p>
            <a:endParaRPr lang="en-US" baseline="0" dirty="0"/>
          </a:p>
          <a:p>
            <a:r>
              <a:rPr lang="en-US" baseline="0" dirty="0"/>
              <a:t>**validate something that is separate or is that something which is part of the larger process**</a:t>
            </a:r>
          </a:p>
          <a:p>
            <a:endParaRPr lang="en-US" baseline="0" dirty="0"/>
          </a:p>
          <a:p>
            <a:endParaRPr lang="en-US" baseline="0" dirty="0"/>
          </a:p>
          <a:p>
            <a:r>
              <a:rPr lang="en-US" baseline="0" dirty="0"/>
              <a:t>Agency  </a:t>
            </a:r>
            <a:r>
              <a:rPr lang="en-US" baseline="0" dirty="0">
                <a:sym typeface="Wingdings"/>
              </a:rPr>
              <a:t> New Pay  vendor  New Pay  agency to cut a check</a:t>
            </a:r>
          </a:p>
          <a:p>
            <a:r>
              <a:rPr lang="en-US" baseline="0" dirty="0">
                <a:sym typeface="Wingdings"/>
              </a:rPr>
              <a:t>	 make sure to flesh out this example so that we can validate that is how the process actually works</a:t>
            </a:r>
          </a:p>
          <a:p>
            <a:endParaRPr lang="en-US" baseline="0" dirty="0">
              <a:sym typeface="Wingdings"/>
            </a:endParaRPr>
          </a:p>
          <a:p>
            <a:r>
              <a:rPr lang="en-US" baseline="0" dirty="0">
                <a:sym typeface="Wingdings"/>
              </a:rPr>
              <a:t>See agency and employee both accessing </a:t>
            </a:r>
            <a:r>
              <a:rPr lang="en-US" baseline="0" dirty="0" err="1">
                <a:sym typeface="Wingdings"/>
              </a:rPr>
              <a:t>edr</a:t>
            </a:r>
            <a:r>
              <a:rPr lang="en-US" baseline="0" dirty="0">
                <a:sym typeface="Wingdings"/>
              </a:rPr>
              <a:t> builder</a:t>
            </a:r>
          </a:p>
          <a:p>
            <a:endParaRPr lang="en-US" baseline="0" dirty="0">
              <a:sym typeface="Wingdings"/>
            </a:endParaRPr>
          </a:p>
          <a:p>
            <a:r>
              <a:rPr lang="en-US" baseline="0" dirty="0">
                <a:sym typeface="Wingdings"/>
              </a:rPr>
              <a:t>Agency+ or Agency + Employee</a:t>
            </a:r>
          </a:p>
          <a:p>
            <a:endParaRPr lang="en-US" baseline="0" dirty="0">
              <a:sym typeface="Wingdings"/>
            </a:endParaRPr>
          </a:p>
          <a:p>
            <a:r>
              <a:rPr lang="en-US" baseline="0" dirty="0">
                <a:sym typeface="Wingdings"/>
              </a:rPr>
              <a:t>Agency Only</a:t>
            </a:r>
          </a:p>
          <a:p>
            <a:r>
              <a:rPr lang="en-US" baseline="0" dirty="0">
                <a:sym typeface="Wingdings"/>
              </a:rPr>
              <a:t>Or label each call with who accesses that call:  a for agency e for employee s for SSP, O for OPM</a:t>
            </a:r>
          </a:p>
          <a:p>
            <a:endParaRPr lang="en-US" baseline="0" dirty="0">
              <a:sym typeface="Wingdings"/>
            </a:endParaRPr>
          </a:p>
          <a:p>
            <a:endParaRPr lang="en-US" baseline="0" dirty="0">
              <a:sym typeface="Wingdings"/>
            </a:endParaRPr>
          </a:p>
          <a:p>
            <a:r>
              <a:rPr lang="en-US" baseline="0" dirty="0">
                <a:sym typeface="Wingdings"/>
              </a:rPr>
              <a:t>Need consistent grouping if we’re going to group them</a:t>
            </a:r>
          </a:p>
          <a:p>
            <a:r>
              <a:rPr lang="en-US" baseline="0" dirty="0">
                <a:sym typeface="Wingdings"/>
              </a:rPr>
              <a:t>-make sure we’re being consistent on access for everything</a:t>
            </a:r>
          </a:p>
          <a:p>
            <a:endParaRPr lang="en-US" baseline="0" dirty="0">
              <a:sym typeface="Wingdings"/>
            </a:endParaRPr>
          </a:p>
          <a:p>
            <a:r>
              <a:rPr lang="en-US" baseline="0" dirty="0">
                <a:sym typeface="Wingdings"/>
              </a:rPr>
              <a:t>-logical flow</a:t>
            </a:r>
          </a:p>
          <a:p>
            <a:endParaRPr lang="en-US" baseline="0" dirty="0">
              <a:sym typeface="Wingdings"/>
            </a:endParaRPr>
          </a:p>
          <a:p>
            <a:r>
              <a:rPr lang="en-US" baseline="0" dirty="0">
                <a:sym typeface="Wingdings"/>
              </a:rPr>
              <a:t>Maybe have overlap between functions</a:t>
            </a:r>
          </a:p>
          <a:p>
            <a:r>
              <a:rPr lang="en-US" baseline="0" dirty="0">
                <a:sym typeface="Wingdings"/>
              </a:rPr>
              <a:t>Call out API calls that are specific to one agency</a:t>
            </a:r>
          </a:p>
          <a:p>
            <a:endParaRPr lang="en-US" baseline="0" dirty="0">
              <a:sym typeface="Wingdings"/>
            </a:endParaRPr>
          </a:p>
          <a:p>
            <a:r>
              <a:rPr lang="en-US" baseline="0">
                <a:sym typeface="Wingdings"/>
              </a:rPr>
              <a:t>Message: permissioned calls</a:t>
            </a:r>
          </a:p>
          <a:p>
            <a:endParaRPr lang="en-US" baseline="0" dirty="0">
              <a:sym typeface="Wingdings"/>
            </a:endParaRPr>
          </a:p>
          <a:p>
            <a:endParaRPr lang="en-US" baseline="0" dirty="0">
              <a:sym typeface="Wingdings"/>
            </a:endParaRPr>
          </a:p>
          <a:p>
            <a:endParaRPr lang="en-US" dirty="0"/>
          </a:p>
        </p:txBody>
      </p:sp>
      <p:sp>
        <p:nvSpPr>
          <p:cNvPr id="4" name="Slide Number Placeholder 3"/>
          <p:cNvSpPr>
            <a:spLocks noGrp="1"/>
          </p:cNvSpPr>
          <p:nvPr>
            <p:ph type="sldNum" sz="quarter" idx="10"/>
          </p:nvPr>
        </p:nvSpPr>
        <p:spPr/>
        <p:txBody>
          <a:bodyPr/>
          <a:lstStyle/>
          <a:p>
            <a:fld id="{08DE0B71-0D65-194E-B451-A01AD2894ED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893703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531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0211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7532" hangingPunct="0"/>
            <a:fld id="{750581BF-D69D-4541-8E77-427F668A3326}" type="slidenum">
              <a:rPr lang="en-US" sz="900" kern="0" smtClean="0">
                <a:solidFill>
                  <a:srgbClr val="000000"/>
                </a:solidFill>
                <a:latin typeface="Arial"/>
                <a:ea typeface="Arial"/>
                <a:cs typeface="Arial"/>
                <a:sym typeface="Arial"/>
              </a:rPr>
              <a:pPr defTabSz="467532" hangingPunct="0"/>
              <a:t>23</a:t>
            </a:fld>
            <a:endParaRPr lang="en-US" sz="9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11206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slide is</a:t>
            </a:r>
            <a:r>
              <a:rPr lang="en-US" baseline="0" dirty="0"/>
              <a:t> an example of a </a:t>
            </a:r>
            <a:r>
              <a:rPr lang="en-US" baseline="0" dirty="0" err="1"/>
              <a:t>Hyperledger</a:t>
            </a:r>
            <a:r>
              <a:rPr lang="en-US" baseline="0" dirty="0"/>
              <a:t> Fabric V1 network with 2 channels.</a:t>
            </a:r>
            <a:endParaRPr lang="en-US" dirty="0"/>
          </a:p>
        </p:txBody>
      </p:sp>
      <p:sp>
        <p:nvSpPr>
          <p:cNvPr id="4" name="Slide Number Placeholder 3"/>
          <p:cNvSpPr>
            <a:spLocks noGrp="1"/>
          </p:cNvSpPr>
          <p:nvPr>
            <p:ph type="sldNum" sz="quarter" idx="10"/>
          </p:nvPr>
        </p:nvSpPr>
        <p:spPr/>
        <p:txBody>
          <a:bodyPr/>
          <a:lstStyle/>
          <a:p>
            <a:pPr algn="r" defTabSz="457200">
              <a:defRPr/>
            </a:pPr>
            <a:fld id="{7CA23C2C-3334-4B4F-92AB-A790C33FFEE9}" type="slidenum">
              <a:rPr lang="en-US" sz="1200" smtClean="0">
                <a:solidFill>
                  <a:prstClr val="black"/>
                </a:solidFill>
                <a:latin typeface="Arial" charset="0"/>
                <a:ea typeface="Helvetica"/>
                <a:cs typeface="Helvetica"/>
                <a:sym typeface="Arial"/>
              </a:rPr>
              <a:pPr algn="r" defTabSz="457200">
                <a:defRPr/>
              </a:pPr>
              <a:t>24</a:t>
            </a:fld>
            <a:endParaRPr lang="en-US" sz="1200">
              <a:solidFill>
                <a:prstClr val="black"/>
              </a:solidFill>
              <a:latin typeface="Arial" charset="0"/>
              <a:ea typeface="Helvetica"/>
              <a:cs typeface="Helvetica"/>
              <a:sym typeface="Arial"/>
            </a:endParaRPr>
          </a:p>
        </p:txBody>
      </p:sp>
    </p:spTree>
    <p:extLst>
      <p:ext uri="{BB962C8B-B14F-4D97-AF65-F5344CB8AC3E}">
        <p14:creationId xmlns:p14="http://schemas.microsoft.com/office/powerpoint/2010/main" val="210336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AU"/>
              <a:t>IBM - Blockchain Solutions</a:t>
            </a:r>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124CDEF-83EF-E14A-A44F-E2DF8CC5717C}" type="slidenum">
              <a:rPr lang="en-AU" smtClean="0"/>
              <a:t>26</a:t>
            </a:fld>
            <a:endParaRPr lang="en-AU"/>
          </a:p>
        </p:txBody>
      </p:sp>
    </p:spTree>
    <p:extLst>
      <p:ext uri="{BB962C8B-B14F-4D97-AF65-F5344CB8AC3E}">
        <p14:creationId xmlns:p14="http://schemas.microsoft.com/office/powerpoint/2010/main" val="3539121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5599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7532" hangingPunct="0"/>
            <a:fld id="{70142A77-BB37-8548-9415-667A1697FADB}" type="slidenum">
              <a:rPr lang="en-US" sz="900" kern="0" smtClean="0">
                <a:solidFill>
                  <a:srgbClr val="000000"/>
                </a:solidFill>
                <a:latin typeface="Arial"/>
                <a:ea typeface="Arial"/>
                <a:cs typeface="Arial"/>
                <a:sym typeface="Arial"/>
              </a:rPr>
              <a:pPr defTabSz="467532" hangingPunct="0"/>
              <a:t>28</a:t>
            </a:fld>
            <a:endParaRPr lang="en-US" sz="900"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31110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7532" hangingPunct="0"/>
            <a:fld id="{70142A77-BB37-8548-9415-667A1697FADB}" type="slidenum">
              <a:rPr lang="en-US" sz="900" kern="0" smtClean="0">
                <a:solidFill>
                  <a:srgbClr val="000000"/>
                </a:solidFill>
                <a:latin typeface="Arial"/>
                <a:ea typeface="Arial"/>
                <a:cs typeface="Arial"/>
                <a:sym typeface="Arial"/>
              </a:rPr>
              <a:pPr defTabSz="467532" hangingPunct="0"/>
              <a:t>29</a:t>
            </a:fld>
            <a:endParaRPr lang="en-US" sz="900"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9292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7532" hangingPunct="0"/>
            <a:fld id="{70142A77-BB37-8548-9415-667A1697FADB}" type="slidenum">
              <a:rPr lang="en-US" sz="900" kern="0" smtClean="0">
                <a:solidFill>
                  <a:srgbClr val="000000"/>
                </a:solidFill>
                <a:latin typeface="Arial"/>
                <a:ea typeface="Arial"/>
                <a:cs typeface="Arial"/>
                <a:sym typeface="Arial"/>
              </a:rPr>
              <a:pPr defTabSz="467532" hangingPunct="0"/>
              <a:t>30</a:t>
            </a:fld>
            <a:endParaRPr lang="en-US" sz="900"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98672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34</a:t>
            </a:fld>
            <a:endParaRPr lang="en-US">
              <a:solidFill>
                <a:srgbClr val="000000"/>
              </a:solidFill>
            </a:endParaRPr>
          </a:p>
        </p:txBody>
      </p:sp>
    </p:spTree>
    <p:extLst>
      <p:ext uri="{BB962C8B-B14F-4D97-AF65-F5344CB8AC3E}">
        <p14:creationId xmlns:p14="http://schemas.microsoft.com/office/powerpoint/2010/main" val="678466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35</a:t>
            </a:fld>
            <a:endParaRPr lang="en-US">
              <a:solidFill>
                <a:srgbClr val="000000"/>
              </a:solidFill>
            </a:endParaRPr>
          </a:p>
        </p:txBody>
      </p:sp>
    </p:spTree>
    <p:extLst>
      <p:ext uri="{BB962C8B-B14F-4D97-AF65-F5344CB8AC3E}">
        <p14:creationId xmlns:p14="http://schemas.microsoft.com/office/powerpoint/2010/main" val="42648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36</a:t>
            </a:fld>
            <a:endParaRPr lang="en-US">
              <a:solidFill>
                <a:srgbClr val="000000"/>
              </a:solidFill>
            </a:endParaRPr>
          </a:p>
        </p:txBody>
      </p:sp>
    </p:spTree>
    <p:extLst>
      <p:ext uri="{BB962C8B-B14F-4D97-AF65-F5344CB8AC3E}">
        <p14:creationId xmlns:p14="http://schemas.microsoft.com/office/powerpoint/2010/main" val="731044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37</a:t>
            </a:fld>
            <a:endParaRPr lang="en-US">
              <a:solidFill>
                <a:srgbClr val="000000"/>
              </a:solidFill>
            </a:endParaRPr>
          </a:p>
        </p:txBody>
      </p:sp>
    </p:spTree>
    <p:extLst>
      <p:ext uri="{BB962C8B-B14F-4D97-AF65-F5344CB8AC3E}">
        <p14:creationId xmlns:p14="http://schemas.microsoft.com/office/powerpoint/2010/main" val="1862066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822601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39</a:t>
            </a:fld>
            <a:endParaRPr lang="en-US">
              <a:solidFill>
                <a:srgbClr val="000000"/>
              </a:solidFill>
            </a:endParaRPr>
          </a:p>
        </p:txBody>
      </p:sp>
    </p:spTree>
    <p:extLst>
      <p:ext uri="{BB962C8B-B14F-4D97-AF65-F5344CB8AC3E}">
        <p14:creationId xmlns:p14="http://schemas.microsoft.com/office/powerpoint/2010/main" val="1380424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40</a:t>
            </a:fld>
            <a:endParaRPr lang="en-US">
              <a:solidFill>
                <a:srgbClr val="000000"/>
              </a:solidFill>
            </a:endParaRPr>
          </a:p>
        </p:txBody>
      </p:sp>
    </p:spTree>
    <p:extLst>
      <p:ext uri="{BB962C8B-B14F-4D97-AF65-F5344CB8AC3E}">
        <p14:creationId xmlns:p14="http://schemas.microsoft.com/office/powerpoint/2010/main" val="1447753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5232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41</a:t>
            </a:fld>
            <a:endParaRPr lang="en-US">
              <a:solidFill>
                <a:srgbClr val="000000"/>
              </a:solidFill>
            </a:endParaRPr>
          </a:p>
        </p:txBody>
      </p:sp>
    </p:spTree>
    <p:extLst>
      <p:ext uri="{BB962C8B-B14F-4D97-AF65-F5344CB8AC3E}">
        <p14:creationId xmlns:p14="http://schemas.microsoft.com/office/powerpoint/2010/main" val="558740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atin typeface="Calibri" charset="0"/>
              <a:ea typeface="MS PGothic" charset="0"/>
              <a:cs typeface="MS PGothic" charset="0"/>
            </a:endParaRPr>
          </a:p>
        </p:txBody>
      </p:sp>
      <p:sp>
        <p:nvSpPr>
          <p:cNvPr id="133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4935" eaLnBrk="0" hangingPunct="0">
              <a:defRPr sz="2500">
                <a:solidFill>
                  <a:schemeClr val="tx1"/>
                </a:solidFill>
                <a:latin typeface="Arial" charset="0"/>
                <a:ea typeface="ＭＳ Ｐゴシック" charset="0"/>
                <a:cs typeface="ＭＳ Ｐゴシック" charset="0"/>
              </a:defRPr>
            </a:lvl1pPr>
            <a:lvl2pPr marL="785372" indent="-302066" defTabSz="964935" eaLnBrk="0" hangingPunct="0">
              <a:defRPr sz="2500">
                <a:solidFill>
                  <a:schemeClr val="tx1"/>
                </a:solidFill>
                <a:latin typeface="Arial" charset="0"/>
                <a:ea typeface="ＭＳ Ｐゴシック" charset="0"/>
              </a:defRPr>
            </a:lvl2pPr>
            <a:lvl3pPr marL="1208265" indent="-241653" defTabSz="964935" eaLnBrk="0" hangingPunct="0">
              <a:defRPr sz="2500">
                <a:solidFill>
                  <a:schemeClr val="tx1"/>
                </a:solidFill>
                <a:latin typeface="Arial" charset="0"/>
                <a:ea typeface="ＭＳ Ｐゴシック" charset="0"/>
              </a:defRPr>
            </a:lvl3pPr>
            <a:lvl4pPr marL="1691571" indent="-241653" defTabSz="964935" eaLnBrk="0" hangingPunct="0">
              <a:defRPr sz="2500">
                <a:solidFill>
                  <a:schemeClr val="tx1"/>
                </a:solidFill>
                <a:latin typeface="Arial" charset="0"/>
                <a:ea typeface="ＭＳ Ｐゴシック" charset="0"/>
              </a:defRPr>
            </a:lvl4pPr>
            <a:lvl5pPr marL="2174878" indent="-241653" defTabSz="964935" eaLnBrk="0" hangingPunct="0">
              <a:defRPr sz="2500">
                <a:solidFill>
                  <a:schemeClr val="tx1"/>
                </a:solidFill>
                <a:latin typeface="Arial" charset="0"/>
                <a:ea typeface="ＭＳ Ｐゴシック" charset="0"/>
              </a:defRPr>
            </a:lvl5pPr>
            <a:lvl6pPr marL="2658184" indent="-241653" defTabSz="964935" eaLnBrk="0" fontAlgn="base" hangingPunct="0">
              <a:spcBef>
                <a:spcPct val="0"/>
              </a:spcBef>
              <a:spcAft>
                <a:spcPct val="0"/>
              </a:spcAft>
              <a:defRPr sz="2500">
                <a:solidFill>
                  <a:schemeClr val="tx1"/>
                </a:solidFill>
                <a:latin typeface="Arial" charset="0"/>
                <a:ea typeface="ＭＳ Ｐゴシック" charset="0"/>
              </a:defRPr>
            </a:lvl6pPr>
            <a:lvl7pPr marL="3141490" indent="-241653" defTabSz="964935" eaLnBrk="0" fontAlgn="base" hangingPunct="0">
              <a:spcBef>
                <a:spcPct val="0"/>
              </a:spcBef>
              <a:spcAft>
                <a:spcPct val="0"/>
              </a:spcAft>
              <a:defRPr sz="2500">
                <a:solidFill>
                  <a:schemeClr val="tx1"/>
                </a:solidFill>
                <a:latin typeface="Arial" charset="0"/>
                <a:ea typeface="ＭＳ Ｐゴシック" charset="0"/>
              </a:defRPr>
            </a:lvl7pPr>
            <a:lvl8pPr marL="3624796" indent="-241653" defTabSz="964935" eaLnBrk="0" fontAlgn="base" hangingPunct="0">
              <a:spcBef>
                <a:spcPct val="0"/>
              </a:spcBef>
              <a:spcAft>
                <a:spcPct val="0"/>
              </a:spcAft>
              <a:defRPr sz="2500">
                <a:solidFill>
                  <a:schemeClr val="tx1"/>
                </a:solidFill>
                <a:latin typeface="Arial" charset="0"/>
                <a:ea typeface="ＭＳ Ｐゴシック" charset="0"/>
              </a:defRPr>
            </a:lvl8pPr>
            <a:lvl9pPr marL="4108102" indent="-241653" defTabSz="964935"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04BDD962-5014-B349-AB33-7E9FE48CCB5C}" type="slidenum">
              <a:rPr lang="en-US" sz="1300">
                <a:solidFill>
                  <a:srgbClr val="000000"/>
                </a:solidFill>
                <a:ea typeface="MS PGothic" charset="0"/>
                <a:cs typeface="MS PGothic" charset="0"/>
              </a:rPr>
              <a:pPr eaLnBrk="1" hangingPunct="1"/>
              <a:t>43</a:t>
            </a:fld>
            <a:endParaRPr lang="en-US" sz="1300">
              <a:solidFill>
                <a:srgbClr val="000000"/>
              </a:solidFill>
              <a:ea typeface="MS PGothic" charset="0"/>
              <a:cs typeface="MS PGothic" charset="0"/>
            </a:endParaRPr>
          </a:p>
        </p:txBody>
      </p:sp>
    </p:spTree>
    <p:extLst>
      <p:ext uri="{BB962C8B-B14F-4D97-AF65-F5344CB8AC3E}">
        <p14:creationId xmlns:p14="http://schemas.microsoft.com/office/powerpoint/2010/main" val="1871918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44</a:t>
            </a:fld>
            <a:endParaRPr lang="en-US">
              <a:solidFill>
                <a:srgbClr val="000000"/>
              </a:solidFill>
            </a:endParaRPr>
          </a:p>
        </p:txBody>
      </p:sp>
    </p:spTree>
    <p:extLst>
      <p:ext uri="{BB962C8B-B14F-4D97-AF65-F5344CB8AC3E}">
        <p14:creationId xmlns:p14="http://schemas.microsoft.com/office/powerpoint/2010/main" val="622209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45</a:t>
            </a:fld>
            <a:endParaRPr lang="en-US">
              <a:solidFill>
                <a:srgbClr val="000000"/>
              </a:solidFill>
            </a:endParaRPr>
          </a:p>
        </p:txBody>
      </p:sp>
    </p:spTree>
    <p:extLst>
      <p:ext uri="{BB962C8B-B14F-4D97-AF65-F5344CB8AC3E}">
        <p14:creationId xmlns:p14="http://schemas.microsoft.com/office/powerpoint/2010/main" val="2012040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46</a:t>
            </a:fld>
            <a:endParaRPr lang="en-US">
              <a:solidFill>
                <a:srgbClr val="000000"/>
              </a:solidFill>
            </a:endParaRPr>
          </a:p>
        </p:txBody>
      </p:sp>
    </p:spTree>
    <p:extLst>
      <p:ext uri="{BB962C8B-B14F-4D97-AF65-F5344CB8AC3E}">
        <p14:creationId xmlns:p14="http://schemas.microsoft.com/office/powerpoint/2010/main" val="767504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84401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48</a:t>
            </a:fld>
            <a:endParaRPr lang="en-US">
              <a:solidFill>
                <a:srgbClr val="000000"/>
              </a:solidFill>
            </a:endParaRPr>
          </a:p>
        </p:txBody>
      </p:sp>
    </p:spTree>
    <p:extLst>
      <p:ext uri="{BB962C8B-B14F-4D97-AF65-F5344CB8AC3E}">
        <p14:creationId xmlns:p14="http://schemas.microsoft.com/office/powerpoint/2010/main" val="1217757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49</a:t>
            </a:fld>
            <a:endParaRPr lang="en-US">
              <a:solidFill>
                <a:srgbClr val="000000"/>
              </a:solidFill>
            </a:endParaRPr>
          </a:p>
        </p:txBody>
      </p:sp>
    </p:spTree>
    <p:extLst>
      <p:ext uri="{BB962C8B-B14F-4D97-AF65-F5344CB8AC3E}">
        <p14:creationId xmlns:p14="http://schemas.microsoft.com/office/powerpoint/2010/main" val="1604004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50</a:t>
            </a:fld>
            <a:endParaRPr lang="en-US">
              <a:solidFill>
                <a:srgbClr val="000000"/>
              </a:solidFill>
            </a:endParaRPr>
          </a:p>
        </p:txBody>
      </p:sp>
    </p:spTree>
    <p:extLst>
      <p:ext uri="{BB962C8B-B14F-4D97-AF65-F5344CB8AC3E}">
        <p14:creationId xmlns:p14="http://schemas.microsoft.com/office/powerpoint/2010/main" val="282923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51</a:t>
            </a:fld>
            <a:endParaRPr lang="en-US">
              <a:solidFill>
                <a:srgbClr val="000000"/>
              </a:solidFill>
            </a:endParaRPr>
          </a:p>
        </p:txBody>
      </p:sp>
    </p:spTree>
    <p:extLst>
      <p:ext uri="{BB962C8B-B14F-4D97-AF65-F5344CB8AC3E}">
        <p14:creationId xmlns:p14="http://schemas.microsoft.com/office/powerpoint/2010/main" val="1704338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3244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52</a:t>
            </a:fld>
            <a:endParaRPr lang="en-US">
              <a:solidFill>
                <a:srgbClr val="000000"/>
              </a:solidFill>
            </a:endParaRPr>
          </a:p>
        </p:txBody>
      </p:sp>
    </p:spTree>
    <p:extLst>
      <p:ext uri="{BB962C8B-B14F-4D97-AF65-F5344CB8AC3E}">
        <p14:creationId xmlns:p14="http://schemas.microsoft.com/office/powerpoint/2010/main" val="561157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53</a:t>
            </a:fld>
            <a:endParaRPr lang="en-US">
              <a:solidFill>
                <a:srgbClr val="000000"/>
              </a:solidFill>
            </a:endParaRPr>
          </a:p>
        </p:txBody>
      </p:sp>
    </p:spTree>
    <p:extLst>
      <p:ext uri="{BB962C8B-B14F-4D97-AF65-F5344CB8AC3E}">
        <p14:creationId xmlns:p14="http://schemas.microsoft.com/office/powerpoint/2010/main" val="2085894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54</a:t>
            </a:fld>
            <a:endParaRPr lang="en-US">
              <a:solidFill>
                <a:srgbClr val="000000"/>
              </a:solidFill>
            </a:endParaRPr>
          </a:p>
        </p:txBody>
      </p:sp>
    </p:spTree>
    <p:extLst>
      <p:ext uri="{BB962C8B-B14F-4D97-AF65-F5344CB8AC3E}">
        <p14:creationId xmlns:p14="http://schemas.microsoft.com/office/powerpoint/2010/main" val="322263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56</a:t>
            </a:fld>
            <a:endParaRPr lang="en-US">
              <a:solidFill>
                <a:srgbClr val="000000"/>
              </a:solidFill>
            </a:endParaRPr>
          </a:p>
        </p:txBody>
      </p:sp>
    </p:spTree>
    <p:extLst>
      <p:ext uri="{BB962C8B-B14F-4D97-AF65-F5344CB8AC3E}">
        <p14:creationId xmlns:p14="http://schemas.microsoft.com/office/powerpoint/2010/main" val="1598207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57</a:t>
            </a:fld>
            <a:endParaRPr lang="en-US">
              <a:solidFill>
                <a:srgbClr val="000000"/>
              </a:solidFill>
            </a:endParaRPr>
          </a:p>
        </p:txBody>
      </p:sp>
    </p:spTree>
    <p:extLst>
      <p:ext uri="{BB962C8B-B14F-4D97-AF65-F5344CB8AC3E}">
        <p14:creationId xmlns:p14="http://schemas.microsoft.com/office/powerpoint/2010/main" val="606251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58</a:t>
            </a:fld>
            <a:endParaRPr lang="en-US">
              <a:solidFill>
                <a:srgbClr val="000000"/>
              </a:solidFill>
            </a:endParaRPr>
          </a:p>
        </p:txBody>
      </p:sp>
    </p:spTree>
    <p:extLst>
      <p:ext uri="{BB962C8B-B14F-4D97-AF65-F5344CB8AC3E}">
        <p14:creationId xmlns:p14="http://schemas.microsoft.com/office/powerpoint/2010/main" val="794656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59</a:t>
            </a:fld>
            <a:endParaRPr lang="en-US">
              <a:solidFill>
                <a:srgbClr val="000000"/>
              </a:solidFill>
            </a:endParaRPr>
          </a:p>
        </p:txBody>
      </p:sp>
    </p:spTree>
    <p:extLst>
      <p:ext uri="{BB962C8B-B14F-4D97-AF65-F5344CB8AC3E}">
        <p14:creationId xmlns:p14="http://schemas.microsoft.com/office/powerpoint/2010/main" val="53867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solidFill>
                  <a:srgbClr val="000000"/>
                </a:solidFill>
              </a:rPr>
              <a:pPr>
                <a:defRPr/>
              </a:pPr>
              <a:t>60</a:t>
            </a:fld>
            <a:endParaRPr lang="en-US">
              <a:solidFill>
                <a:srgbClr val="000000"/>
              </a:solidFill>
            </a:endParaRPr>
          </a:p>
        </p:txBody>
      </p:sp>
    </p:spTree>
    <p:extLst>
      <p:ext uri="{BB962C8B-B14F-4D97-AF65-F5344CB8AC3E}">
        <p14:creationId xmlns:p14="http://schemas.microsoft.com/office/powerpoint/2010/main" val="1781842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9700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67532" rtl="0" fontAlgn="auto" latinLnBrk="0" hangingPunct="0">
              <a:lnSpc>
                <a:spcPct val="100000"/>
              </a:lnSpc>
              <a:spcBef>
                <a:spcPts val="0"/>
              </a:spcBef>
              <a:spcAft>
                <a:spcPts val="0"/>
              </a:spcAft>
              <a:buClrTx/>
              <a:buSzTx/>
              <a:buFontTx/>
              <a:buNone/>
              <a:tabLst/>
            </a:pPr>
            <a:r>
              <a:rPr lang="en-US" sz="800" dirty="0" smtClean="0">
                <a:solidFill>
                  <a:srgbClr val="1A1918"/>
                </a:solidFill>
              </a:rPr>
              <a:t>Standard  process</a:t>
            </a:r>
          </a:p>
          <a:p>
            <a:pPr marL="171450" marR="0" indent="-171450" algn="l" defTabSz="467532" rtl="0" fontAlgn="auto" latinLnBrk="0" hangingPunct="0">
              <a:lnSpc>
                <a:spcPct val="100000"/>
              </a:lnSpc>
              <a:spcBef>
                <a:spcPts val="0"/>
              </a:spcBef>
              <a:spcAft>
                <a:spcPts val="0"/>
              </a:spcAft>
              <a:buClrTx/>
              <a:buSzTx/>
              <a:buFontTx/>
              <a:buChar char="-"/>
              <a:tabLst/>
            </a:pPr>
            <a:r>
              <a:rPr lang="en-US" sz="800" dirty="0" smtClean="0">
                <a:solidFill>
                  <a:srgbClr val="1A1918"/>
                </a:solidFill>
              </a:rPr>
              <a:t>Less reconciliation </a:t>
            </a:r>
          </a:p>
          <a:p>
            <a:pPr marL="171450" marR="0" indent="-171450" algn="l" defTabSz="467532" rtl="0" fontAlgn="auto" latinLnBrk="0" hangingPunct="0">
              <a:lnSpc>
                <a:spcPct val="100000"/>
              </a:lnSpc>
              <a:spcBef>
                <a:spcPts val="0"/>
              </a:spcBef>
              <a:spcAft>
                <a:spcPts val="0"/>
              </a:spcAft>
              <a:buClrTx/>
              <a:buSzTx/>
              <a:buFontTx/>
              <a:buChar char="-"/>
              <a:tabLst/>
            </a:pPr>
            <a:r>
              <a:rPr lang="en-US" sz="800" dirty="0" smtClean="0">
                <a:solidFill>
                  <a:srgbClr val="1A1918"/>
                </a:solidFill>
              </a:rPr>
              <a:t>Creates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800" i="0" u="none" strike="noStrike" cap="none" spc="0" normalizeH="0" baseline="0" dirty="0" smtClean="0">
                <a:ln>
                  <a:noFill/>
                </a:ln>
                <a:solidFill>
                  <a:srgbClr val="1A1918"/>
                </a:solidFill>
                <a:effectLst/>
                <a:uFillTx/>
                <a:sym typeface="Arial"/>
              </a:rPr>
              <a:t>Speed,</a:t>
            </a:r>
            <a:r>
              <a:rPr kumimoji="0" lang="en-US" sz="800" i="0" u="none" strike="noStrike" cap="none" spc="0" normalizeH="0" dirty="0" smtClean="0">
                <a:ln>
                  <a:noFill/>
                </a:ln>
                <a:solidFill>
                  <a:srgbClr val="1A1918"/>
                </a:solidFill>
                <a:effectLst/>
                <a:uFillTx/>
                <a:sym typeface="Arial"/>
              </a:rPr>
              <a:t> accuracy, ability to participate properly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solidFill>
                  <a:srgbClr val="1A1918"/>
                </a:solidFill>
              </a:rPr>
              <a:t>Extend the model</a:t>
            </a:r>
          </a:p>
          <a:p>
            <a:pPr marL="0" marR="0" indent="0" algn="l" defTabSz="467532" rtl="0" fontAlgn="auto" latinLnBrk="0" hangingPunct="0">
              <a:lnSpc>
                <a:spcPct val="100000"/>
              </a:lnSpc>
              <a:spcBef>
                <a:spcPts val="0"/>
              </a:spcBef>
              <a:spcAft>
                <a:spcPts val="0"/>
              </a:spcAft>
              <a:buClrTx/>
              <a:buSzTx/>
              <a:buFontTx/>
              <a:buNone/>
              <a:tabLst/>
            </a:pPr>
            <a:r>
              <a:rPr lang="en-US" sz="800" dirty="0" smtClean="0">
                <a:solidFill>
                  <a:srgbClr val="1A1918"/>
                </a:solidFill>
              </a:rPr>
              <a:t>Safety check that makes sure it </a:t>
            </a:r>
            <a:r>
              <a:rPr lang="en-US" sz="800" dirty="0" smtClean="0">
                <a:solidFill>
                  <a:srgbClr val="1A1918"/>
                </a:solidFill>
                <a:sym typeface="Wingdings"/>
              </a:rPr>
              <a:t></a:t>
            </a:r>
            <a:r>
              <a:rPr lang="en-US" sz="800" dirty="0" smtClean="0">
                <a:solidFill>
                  <a:srgbClr val="1A1918"/>
                </a:solidFill>
              </a:rPr>
              <a:t>doesn’t </a:t>
            </a:r>
            <a:r>
              <a:rPr kumimoji="0" lang="en-US" sz="800" i="0" u="none" strike="noStrike" cap="none" spc="0" normalizeH="0" baseline="0" dirty="0" smtClean="0">
                <a:ln>
                  <a:noFill/>
                </a:ln>
                <a:solidFill>
                  <a:srgbClr val="1A1918"/>
                </a:solidFill>
                <a:effectLst/>
                <a:uFillTx/>
                <a:sym typeface="Arial"/>
              </a:rPr>
              <a:t>Imperfect</a:t>
            </a:r>
            <a:r>
              <a:rPr kumimoji="0" lang="en-US" sz="800" i="0" u="none" strike="noStrike" cap="none" spc="0" normalizeH="0" dirty="0" smtClean="0">
                <a:ln>
                  <a:noFill/>
                </a:ln>
                <a:solidFill>
                  <a:srgbClr val="1A1918"/>
                </a:solidFill>
                <a:effectLst/>
                <a:uFillTx/>
                <a:sym typeface="Arial"/>
              </a:rPr>
              <a:t> info doesn’t get in </a:t>
            </a:r>
          </a:p>
          <a:p>
            <a:pPr marL="0" marR="0" indent="0" algn="l" defTabSz="467532" rtl="0" fontAlgn="auto" latinLnBrk="0" hangingPunct="0">
              <a:lnSpc>
                <a:spcPct val="100000"/>
              </a:lnSpc>
              <a:spcBef>
                <a:spcPts val="0"/>
              </a:spcBef>
              <a:spcAft>
                <a:spcPts val="0"/>
              </a:spcAft>
              <a:buClrTx/>
              <a:buSzTx/>
              <a:buFontTx/>
              <a:buNone/>
              <a:tabLst/>
            </a:pPr>
            <a:endParaRPr kumimoji="0" lang="en-US" sz="800" i="0" u="none" strike="noStrike" cap="none" spc="0" normalizeH="0" baseline="0" dirty="0" smtClean="0">
              <a:ln>
                <a:noFill/>
              </a:ln>
              <a:solidFill>
                <a:srgbClr val="1A1918"/>
              </a:solidFill>
              <a:effectLst/>
              <a:uFillTx/>
              <a:sym typeface="Arial"/>
            </a:endParaRPr>
          </a:p>
          <a:p>
            <a:pPr marL="0" marR="0" indent="0" algn="l" defTabSz="467532" rtl="0" fontAlgn="auto" latinLnBrk="0" hangingPunct="0">
              <a:lnSpc>
                <a:spcPct val="100000"/>
              </a:lnSpc>
              <a:spcBef>
                <a:spcPts val="0"/>
              </a:spcBef>
              <a:spcAft>
                <a:spcPts val="0"/>
              </a:spcAft>
              <a:buClrTx/>
              <a:buSzTx/>
              <a:buFontTx/>
              <a:buNone/>
              <a:tabLst/>
            </a:pPr>
            <a:endParaRPr kumimoji="0" lang="en-US" sz="800" i="0" u="none" strike="noStrike" cap="none" spc="0" normalizeH="0" baseline="0" dirty="0" smtClean="0">
              <a:ln>
                <a:noFill/>
              </a:ln>
              <a:solidFill>
                <a:srgbClr val="1A1918"/>
              </a:solidFill>
              <a:effectLst/>
              <a:uFillTx/>
              <a:sym typeface="Arial"/>
            </a:endParaRPr>
          </a:p>
          <a:p>
            <a:pPr marL="0" marR="0" indent="0" algn="l" defTabSz="467532" rtl="0" eaLnBrk="1" fontAlgn="auto" latinLnBrk="0" hangingPunct="0">
              <a:lnSpc>
                <a:spcPct val="100000"/>
              </a:lnSpc>
              <a:spcBef>
                <a:spcPts val="0"/>
              </a:spcBef>
              <a:spcAft>
                <a:spcPts val="0"/>
              </a:spcAft>
              <a:buClrTx/>
              <a:buSzTx/>
              <a:buFontTx/>
              <a:buNone/>
              <a:tabLst/>
              <a:defRPr/>
            </a:pPr>
            <a:r>
              <a:rPr kumimoji="0" lang="en-US" sz="800" i="0" u="none" strike="noStrike" cap="none" spc="0" normalizeH="0" baseline="0" dirty="0" smtClean="0">
                <a:ln>
                  <a:noFill/>
                </a:ln>
                <a:solidFill>
                  <a:srgbClr val="1A1918"/>
                </a:solidFill>
                <a:effectLst/>
                <a:uFillTx/>
                <a:sym typeface="Arial"/>
              </a:rPr>
              <a:t>Imperfect</a:t>
            </a:r>
            <a:r>
              <a:rPr kumimoji="0" lang="en-US" sz="800" i="0" u="none" strike="noStrike" cap="none" spc="0" normalizeH="0" dirty="0" smtClean="0">
                <a:ln>
                  <a:noFill/>
                </a:ln>
                <a:solidFill>
                  <a:srgbClr val="1A1918"/>
                </a:solidFill>
                <a:effectLst/>
                <a:uFillTx/>
                <a:sym typeface="Arial"/>
              </a:rPr>
              <a:t> info does get in adding to errors down | </a:t>
            </a:r>
            <a:r>
              <a:rPr lang="en-US" sz="800" dirty="0" smtClean="0">
                <a:solidFill>
                  <a:srgbClr val="1A1918"/>
                </a:solidFill>
              </a:rPr>
              <a:t>Stream </a:t>
            </a:r>
            <a:endParaRPr lang="en-US" sz="800" baseline="0" dirty="0" smtClean="0">
              <a:solidFill>
                <a:srgbClr val="1A1918"/>
              </a:solidFill>
            </a:endParaRPr>
          </a:p>
          <a:p>
            <a:pPr marL="0" marR="0" indent="0" algn="l" defTabSz="467532" rtl="0" fontAlgn="auto" latinLnBrk="0" hangingPunct="0">
              <a:lnSpc>
                <a:spcPct val="100000"/>
              </a:lnSpc>
              <a:spcBef>
                <a:spcPts val="0"/>
              </a:spcBef>
              <a:spcAft>
                <a:spcPts val="0"/>
              </a:spcAft>
              <a:buClrTx/>
              <a:buSzTx/>
              <a:buFontTx/>
              <a:buNone/>
              <a:tabLst/>
            </a:pPr>
            <a:endParaRPr kumimoji="0" lang="en-US" sz="800" i="0" u="none" strike="noStrike" cap="none" spc="0" normalizeH="0" baseline="0" dirty="0" smtClean="0">
              <a:ln>
                <a:noFill/>
              </a:ln>
              <a:solidFill>
                <a:srgbClr val="1A1918"/>
              </a:solidFill>
              <a:effectLst/>
              <a:uFillTx/>
              <a:sym typeface="Arial"/>
            </a:endParaRPr>
          </a:p>
          <a:p>
            <a:endParaRPr lang="en-US" dirty="0"/>
          </a:p>
        </p:txBody>
      </p:sp>
    </p:spTree>
    <p:extLst>
      <p:ext uri="{BB962C8B-B14F-4D97-AF65-F5344CB8AC3E}">
        <p14:creationId xmlns:p14="http://schemas.microsoft.com/office/powerpoint/2010/main" val="156419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4322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11</a:t>
            </a:fld>
            <a:endParaRPr lang="en-US" dirty="0"/>
          </a:p>
        </p:txBody>
      </p:sp>
    </p:spTree>
    <p:extLst>
      <p:ext uri="{BB962C8B-B14F-4D97-AF65-F5344CB8AC3E}">
        <p14:creationId xmlns:p14="http://schemas.microsoft.com/office/powerpoint/2010/main" val="407783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OPM owns the aggregate of the data,</a:t>
            </a:r>
          </a:p>
          <a:p>
            <a:r>
              <a:rPr lang="en-US" dirty="0"/>
              <a:t>Individual</a:t>
            </a:r>
            <a:r>
              <a:rPr lang="en-US" baseline="0" dirty="0"/>
              <a:t> agency owns their own data</a:t>
            </a:r>
          </a:p>
          <a:p>
            <a:endParaRPr lang="en-US" baseline="0" dirty="0"/>
          </a:p>
          <a:p>
            <a:r>
              <a:rPr lang="en-US" baseline="0" dirty="0"/>
              <a:t>**validate something that is separate or is that something which is part of the larger process**</a:t>
            </a:r>
          </a:p>
          <a:p>
            <a:endParaRPr lang="en-US" baseline="0" dirty="0"/>
          </a:p>
          <a:p>
            <a:endParaRPr lang="en-US" baseline="0" dirty="0"/>
          </a:p>
          <a:p>
            <a:r>
              <a:rPr lang="en-US" baseline="0" dirty="0"/>
              <a:t>Agency  </a:t>
            </a:r>
            <a:r>
              <a:rPr lang="en-US" baseline="0" dirty="0">
                <a:sym typeface="Wingdings"/>
              </a:rPr>
              <a:t> New Pay  vendor  New Pay  agency to cut a check</a:t>
            </a:r>
          </a:p>
          <a:p>
            <a:r>
              <a:rPr lang="en-US" baseline="0" dirty="0">
                <a:sym typeface="Wingdings"/>
              </a:rPr>
              <a:t>	 make sure to flesh out this example so that we can validate that is how the process actually works</a:t>
            </a:r>
          </a:p>
          <a:p>
            <a:endParaRPr lang="en-US" baseline="0" dirty="0">
              <a:sym typeface="Wingdings"/>
            </a:endParaRPr>
          </a:p>
          <a:p>
            <a:r>
              <a:rPr lang="en-US" baseline="0" dirty="0">
                <a:sym typeface="Wingdings"/>
              </a:rPr>
              <a:t>See agency and employee both accessing </a:t>
            </a:r>
            <a:r>
              <a:rPr lang="en-US" baseline="0" dirty="0" err="1">
                <a:sym typeface="Wingdings"/>
              </a:rPr>
              <a:t>edr</a:t>
            </a:r>
            <a:r>
              <a:rPr lang="en-US" baseline="0" dirty="0">
                <a:sym typeface="Wingdings"/>
              </a:rPr>
              <a:t> builder</a:t>
            </a:r>
          </a:p>
          <a:p>
            <a:endParaRPr lang="en-US" baseline="0" dirty="0">
              <a:sym typeface="Wingdings"/>
            </a:endParaRPr>
          </a:p>
          <a:p>
            <a:r>
              <a:rPr lang="en-US" baseline="0" dirty="0">
                <a:sym typeface="Wingdings"/>
              </a:rPr>
              <a:t>Agency+ or Agency + Employee</a:t>
            </a:r>
          </a:p>
          <a:p>
            <a:endParaRPr lang="en-US" baseline="0" dirty="0">
              <a:sym typeface="Wingdings"/>
            </a:endParaRPr>
          </a:p>
          <a:p>
            <a:r>
              <a:rPr lang="en-US" baseline="0" dirty="0">
                <a:sym typeface="Wingdings"/>
              </a:rPr>
              <a:t>Agency Only</a:t>
            </a:r>
          </a:p>
          <a:p>
            <a:r>
              <a:rPr lang="en-US" baseline="0" dirty="0">
                <a:sym typeface="Wingdings"/>
              </a:rPr>
              <a:t>Or label each call with who accesses that call:  a for agency e for employee s for SSP, O for OPM</a:t>
            </a:r>
          </a:p>
          <a:p>
            <a:endParaRPr lang="en-US" baseline="0" dirty="0">
              <a:sym typeface="Wingdings"/>
            </a:endParaRPr>
          </a:p>
          <a:p>
            <a:endParaRPr lang="en-US" baseline="0" dirty="0">
              <a:sym typeface="Wingdings"/>
            </a:endParaRPr>
          </a:p>
          <a:p>
            <a:r>
              <a:rPr lang="en-US" baseline="0" dirty="0">
                <a:sym typeface="Wingdings"/>
              </a:rPr>
              <a:t>Need consistent grouping if we’re going to group them</a:t>
            </a:r>
          </a:p>
          <a:p>
            <a:r>
              <a:rPr lang="en-US" baseline="0" dirty="0">
                <a:sym typeface="Wingdings"/>
              </a:rPr>
              <a:t>-make sure we’re being consistent on access for everything</a:t>
            </a:r>
          </a:p>
          <a:p>
            <a:endParaRPr lang="en-US" baseline="0" dirty="0">
              <a:sym typeface="Wingdings"/>
            </a:endParaRPr>
          </a:p>
          <a:p>
            <a:r>
              <a:rPr lang="en-US" baseline="0" dirty="0">
                <a:sym typeface="Wingdings"/>
              </a:rPr>
              <a:t>-logical flow</a:t>
            </a:r>
          </a:p>
          <a:p>
            <a:endParaRPr lang="en-US" baseline="0" dirty="0">
              <a:sym typeface="Wingdings"/>
            </a:endParaRPr>
          </a:p>
          <a:p>
            <a:r>
              <a:rPr lang="en-US" baseline="0" dirty="0">
                <a:sym typeface="Wingdings"/>
              </a:rPr>
              <a:t>Maybe have overlap between functions</a:t>
            </a:r>
          </a:p>
          <a:p>
            <a:r>
              <a:rPr lang="en-US" baseline="0" dirty="0">
                <a:sym typeface="Wingdings"/>
              </a:rPr>
              <a:t>Call out API calls that are specific to one agency</a:t>
            </a:r>
          </a:p>
          <a:p>
            <a:endParaRPr lang="en-US" baseline="0" dirty="0">
              <a:sym typeface="Wingdings"/>
            </a:endParaRPr>
          </a:p>
          <a:p>
            <a:r>
              <a:rPr lang="en-US" baseline="0">
                <a:sym typeface="Wingdings"/>
              </a:rPr>
              <a:t>Message: permissioned calls</a:t>
            </a:r>
          </a:p>
          <a:p>
            <a:endParaRPr lang="en-US" baseline="0" dirty="0">
              <a:sym typeface="Wingdings"/>
            </a:endParaRPr>
          </a:p>
          <a:p>
            <a:endParaRPr lang="en-US" baseline="0" dirty="0">
              <a:sym typeface="Wingdings"/>
            </a:endParaRPr>
          </a:p>
          <a:p>
            <a:endParaRPr lang="en-US" dirty="0"/>
          </a:p>
        </p:txBody>
      </p:sp>
      <p:sp>
        <p:nvSpPr>
          <p:cNvPr id="4" name="Slide Number Placeholder 3"/>
          <p:cNvSpPr>
            <a:spLocks noGrp="1"/>
          </p:cNvSpPr>
          <p:nvPr>
            <p:ph type="sldNum" sz="quarter" idx="10"/>
          </p:nvPr>
        </p:nvSpPr>
        <p:spPr/>
        <p:txBody>
          <a:bodyPr/>
          <a:lstStyle/>
          <a:p>
            <a:fld id="{08DE0B71-0D65-194E-B451-A01AD2894ED5}"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711112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3.xml"/><Relationship Id="rId2"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8.png"/><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4.emf"/><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0.emf"/><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5.png"/><Relationship Id="rId6" Type="http://schemas.microsoft.com/office/2007/relationships/hdphoto" Target="../media/hdphoto1.wdp"/><Relationship Id="rId7" Type="http://schemas.openxmlformats.org/officeDocument/2006/relationships/image" Target="../media/image16.tiff"/><Relationship Id="rId8" Type="http://schemas.openxmlformats.org/officeDocument/2006/relationships/image" Target="../media/image17.tiff"/><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5" Type="http://schemas.openxmlformats.org/officeDocument/2006/relationships/image" Target="../media/image15.png"/><Relationship Id="rId6" Type="http://schemas.microsoft.com/office/2007/relationships/hdphoto" Target="../media/hdphoto2.wdp"/><Relationship Id="rId7" Type="http://schemas.openxmlformats.org/officeDocument/2006/relationships/image" Target="../media/image16.tiff"/><Relationship Id="rId8" Type="http://schemas.openxmlformats.org/officeDocument/2006/relationships/image" Target="../media/image17.tiff"/><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NULL"/><Relationship Id="rId3" Type="http://schemas.openxmlformats.org/officeDocument/2006/relationships/image" Target="../media/image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7.png"/><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NULL"/><Relationship Id="rId3" Type="http://schemas.openxmlformats.org/officeDocument/2006/relationships/image" Target="../media/image2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7.png"/><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323232"/>
                </a:solidFill>
              </a:rPr>
              <a:t>IBM Confidential</a:t>
            </a:r>
          </a:p>
        </p:txBody>
      </p:sp>
      <p:sp>
        <p:nvSpPr>
          <p:cNvPr id="5" name="Slide Number Placeholder 4"/>
          <p:cNvSpPr>
            <a:spLocks noGrp="1"/>
          </p:cNvSpPr>
          <p:nvPr>
            <p:ph type="sldNum" sz="quarter" idx="11"/>
          </p:nvPr>
        </p:nvSpPr>
        <p:spPr/>
        <p:txBody>
          <a:bodyPr/>
          <a:lstStyle/>
          <a:p>
            <a:fld id="{5714FB1E-E660-F74D-BC29-F339B17ACE97}" type="slidenum">
              <a:rPr/>
              <a:pPr/>
              <a:t>‹#›</a:t>
            </a:fld>
            <a:endParaRPr dirty="0"/>
          </a:p>
        </p:txBody>
      </p:sp>
    </p:spTree>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0609" y="76200"/>
            <a:ext cx="10465939" cy="584200"/>
          </a:xfrm>
        </p:spPr>
        <p:txBody>
          <a:bodyPr/>
          <a:lstStyle>
            <a:lvl1pPr>
              <a:defRPr>
                <a:effectLst>
                  <a:outerShdw blurRad="38100" dist="38100" dir="2700000" algn="tl">
                    <a:srgbClr val="000000">
                      <a:alpha val="43137"/>
                    </a:srgbClr>
                  </a:outerShdw>
                </a:effectLst>
              </a:defRPr>
            </a:lvl1pPr>
          </a:lstStyle>
          <a:p>
            <a:r>
              <a:rPr lang="en-US"/>
              <a:t>Click to edit Master title style</a:t>
            </a:r>
            <a:endParaRPr dirty="0"/>
          </a:p>
        </p:txBody>
      </p:sp>
      <p:sp>
        <p:nvSpPr>
          <p:cNvPr id="3" name="Date Placeholder 3"/>
          <p:cNvSpPr>
            <a:spLocks noGrp="1"/>
          </p:cNvSpPr>
          <p:nvPr>
            <p:ph type="dt" sz="half" idx="10"/>
          </p:nvPr>
        </p:nvSpPr>
        <p:spPr/>
        <p:txBody>
          <a:bodyPr/>
          <a:lstStyle>
            <a:lvl1pPr>
              <a:defRPr/>
            </a:lvl1pPr>
          </a:lstStyle>
          <a:p>
            <a:pPr defTabSz="623360" hangingPunct="0"/>
            <a:fld id="{D6CA6639-1379-5946-AAC1-65B798E97F93}" type="datetime1">
              <a:rPr lang="en-US" sz="1200" kern="0" smtClean="0">
                <a:solidFill>
                  <a:srgbClr val="000000"/>
                </a:solidFill>
                <a:ea typeface="Arial"/>
                <a:cs typeface="Arial"/>
                <a:sym typeface="Arial"/>
              </a:rPr>
              <a:pPr defTabSz="623360" hangingPunct="0"/>
              <a:t>4/9/18</a:t>
            </a:fld>
            <a:endParaRPr lang="en-US" sz="1200" kern="0" dirty="0">
              <a:solidFill>
                <a:srgbClr val="000000"/>
              </a:solidFill>
              <a:ea typeface="Arial"/>
              <a:cs typeface="Arial"/>
              <a:sym typeface="Arial"/>
            </a:endParaRPr>
          </a:p>
        </p:txBody>
      </p:sp>
      <p:sp>
        <p:nvSpPr>
          <p:cNvPr id="4" name="Footer Placeholder 4"/>
          <p:cNvSpPr>
            <a:spLocks noGrp="1"/>
          </p:cNvSpPr>
          <p:nvPr>
            <p:ph type="ftr" sz="quarter" idx="11"/>
          </p:nvPr>
        </p:nvSpPr>
        <p:spPr/>
        <p:txBody>
          <a:bodyPr/>
          <a:lstStyle>
            <a:lvl1pPr>
              <a:defRPr/>
            </a:lvl1pPr>
          </a:lstStyle>
          <a:p>
            <a:endParaRPr lang="en-US" dirty="0">
              <a:solidFill>
                <a:srgbClr val="323232"/>
              </a:solidFill>
            </a:endParaRPr>
          </a:p>
        </p:txBody>
      </p:sp>
      <p:sp>
        <p:nvSpPr>
          <p:cNvPr id="5" name="Slide Number Placeholder 5"/>
          <p:cNvSpPr>
            <a:spLocks noGrp="1"/>
          </p:cNvSpPr>
          <p:nvPr>
            <p:ph type="sldNum" sz="quarter" idx="12"/>
          </p:nvPr>
        </p:nvSpPr>
        <p:spPr/>
        <p:txBody>
          <a:bodyPr/>
          <a:lstStyle>
            <a:lvl1pPr>
              <a:defRPr b="1"/>
            </a:lvl1pPr>
          </a:lstStyle>
          <a:p>
            <a:fld id="{D139FF45-1236-9F45-B165-7A88753E2F8A}" type="slidenum">
              <a:rPr lang="en-US" smtClean="0"/>
              <a:pPr/>
              <a:t>‹#›</a:t>
            </a:fld>
            <a:endParaRPr lang="en-US" dirty="0"/>
          </a:p>
        </p:txBody>
      </p:sp>
    </p:spTree>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10572329" y="6356352"/>
            <a:ext cx="1219519" cy="365125"/>
          </a:xfrm>
        </p:spPr>
        <p:txBody>
          <a:bodyPr/>
          <a:lstStyle>
            <a:lvl1pPr>
              <a:defRPr/>
            </a:lvl1pPr>
          </a:lstStyle>
          <a:p>
            <a:pPr defTabSz="623360" hangingPunct="0"/>
            <a:fld id="{2FB7BDC6-C2A8-EB4A-9546-DA39B367BFFC}" type="datetime1">
              <a:rPr lang="en-US" sz="1200" kern="0" smtClean="0">
                <a:solidFill>
                  <a:srgbClr val="000000"/>
                </a:solidFill>
                <a:ea typeface="Arial"/>
                <a:cs typeface="Arial"/>
                <a:sym typeface="Arial"/>
              </a:rPr>
              <a:pPr defTabSz="623360" hangingPunct="0"/>
              <a:t>4/9/18</a:t>
            </a:fld>
            <a:endParaRPr lang="en-US" sz="1200" kern="0" dirty="0">
              <a:solidFill>
                <a:srgbClr val="000000"/>
              </a:solidFill>
              <a:ea typeface="Arial"/>
              <a:cs typeface="Arial"/>
              <a:sym typeface="Aria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323232"/>
              </a:solidFill>
            </a:endParaRPr>
          </a:p>
        </p:txBody>
      </p:sp>
      <p:sp>
        <p:nvSpPr>
          <p:cNvPr id="6" name="Slide Number Placeholder 5"/>
          <p:cNvSpPr>
            <a:spLocks noGrp="1"/>
          </p:cNvSpPr>
          <p:nvPr>
            <p:ph type="sldNum" sz="quarter" idx="12"/>
          </p:nvPr>
        </p:nvSpPr>
        <p:spPr/>
        <p:txBody>
          <a:bodyPr/>
          <a:lstStyle>
            <a:lvl1pPr>
              <a:defRPr b="1"/>
            </a:lvl1pPr>
          </a:lstStyle>
          <a:p>
            <a:fld id="{D139FF45-1236-9F45-B165-7A88753E2F8A}" type="slidenum">
              <a:rPr lang="en-US" smtClean="0"/>
              <a:pPr/>
              <a:t>‹#›</a:t>
            </a:fld>
            <a:endParaRPr lang="en-US" dirty="0"/>
          </a:p>
        </p:txBody>
      </p:sp>
    </p:spTree>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A169F4"/>
                </a:solidFill>
                <a:ea typeface="Arial"/>
                <a:cs typeface="Arial"/>
                <a:sym typeface="Arial"/>
              </a:rPr>
              <a:pPr algn="r" defTabSz="623360" hangingPunct="0"/>
              <a:t>‹#›</a:t>
            </a:fld>
            <a:endParaRPr lang="en-US" sz="1200" kern="0" dirty="0">
              <a:solidFill>
                <a:srgbClr val="A169F4"/>
              </a:solidFill>
              <a:ea typeface="Arial"/>
              <a:cs typeface="Arial"/>
              <a:sym typeface="Aria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7"/>
            <a:ext cx="11527895" cy="3941972"/>
          </a:xfrm>
          <a:prstGeom prst="rect">
            <a:avLst/>
          </a:prstGeo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3055" y="4434541"/>
            <a:ext cx="1466531" cy="146653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43056" y="6052265"/>
            <a:ext cx="1466529" cy="543299"/>
          </a:xfrm>
          <a:prstGeom prst="rect">
            <a:avLst/>
          </a:prstGeom>
        </p:spPr>
      </p:pic>
    </p:spTree>
    <p:extLst>
      <p:ext uri="{BB962C8B-B14F-4D97-AF65-F5344CB8AC3E}">
        <p14:creationId xmlns:p14="http://schemas.microsoft.com/office/powerpoint/2010/main" val="4067000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29F760-619E-3842-9E34-689AB5FD15CF}" type="datetimeFigureOut">
              <a:rPr lang="en-US" smtClean="0"/>
              <a:t>4/9/18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4054B-78F3-F84D-96C9-8A26185E7694}" type="slidenum">
              <a:rPr lang="en-US" smtClean="0"/>
              <a:t>‹#›</a:t>
            </a:fld>
            <a:endParaRPr lang="en-US"/>
          </a:p>
        </p:txBody>
      </p:sp>
    </p:spTree>
    <p:extLst>
      <p:ext uri="{BB962C8B-B14F-4D97-AF65-F5344CB8AC3E}">
        <p14:creationId xmlns:p14="http://schemas.microsoft.com/office/powerpoint/2010/main" val="2515176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7"/>
            <a:ext cx="11527895" cy="3941972"/>
          </a:xfrm>
          <a:prstGeom prst="rect">
            <a:avLst/>
          </a:prstGeo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3055" y="4434541"/>
            <a:ext cx="1466531" cy="146653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43056" y="6052265"/>
            <a:ext cx="1466529" cy="543299"/>
          </a:xfrm>
          <a:prstGeom prst="rect">
            <a:avLst/>
          </a:prstGeom>
        </p:spPr>
      </p:pic>
    </p:spTree>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6"/>
            <a:ext cx="10568089" cy="5718045"/>
          </a:xfrm>
          <a:prstGeom prst="rect">
            <a:avLst/>
          </a:prstGeo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607" y="5432964"/>
            <a:ext cx="754979" cy="75497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4608" y="6315871"/>
            <a:ext cx="754977" cy="279693"/>
          </a:xfrm>
          <a:prstGeom prst="rect">
            <a:avLst/>
          </a:prstGeom>
        </p:spPr>
      </p:pic>
    </p:spTree>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dium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6"/>
            <a:ext cx="10568089" cy="5718045"/>
          </a:xfrm>
          <a:prstGeom prst="rect">
            <a:avLst/>
          </a:prstGeom>
        </p:spPr>
        <p:txBody>
          <a:bodyPr/>
          <a:lstStyle>
            <a:lvl1pPr>
              <a:defRPr sz="5333"/>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607" y="5432964"/>
            <a:ext cx="754979" cy="75497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4608" y="6315871"/>
            <a:ext cx="754977" cy="279693"/>
          </a:xfrm>
          <a:prstGeom prst="rect">
            <a:avLst/>
          </a:prstGeom>
        </p:spPr>
      </p:pic>
    </p:spTree>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9004975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6"/>
            <a:ext cx="10568089" cy="5718045"/>
          </a:xfr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rgbClr val="000000"/>
                </a:solidFill>
                <a:effectLst/>
                <a:uFillTx/>
                <a:latin typeface="Work Sans Light" charset="0"/>
                <a:ea typeface="Work Sans Light" charset="0"/>
                <a:cs typeface="Work Sans Light" charset="0"/>
                <a:sym typeface="Arial"/>
              </a:defRPr>
            </a:lvl1pPr>
          </a:lstStyle>
          <a:p>
            <a:fld id="{5714FB1E-E660-F74D-BC29-F339B17ACE97}" type="slidenum">
              <a:rPr/>
              <a:pPr/>
              <a:t>‹#›</a:t>
            </a:fld>
            <a:endParaRPr dirty="0"/>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tx1"/>
                </a:solidFill>
                <a:latin typeface="Work Sans Light" charset="0"/>
                <a:ea typeface="Work Sans Light" charset="0"/>
                <a:cs typeface="Work Sans Light" charset="0"/>
              </a:defRPr>
            </a:lvl1pPr>
          </a:lstStyle>
          <a:p>
            <a:r>
              <a:rPr lang="en-US" dirty="0">
                <a:solidFill>
                  <a:srgbClr val="323232"/>
                </a:solidFill>
              </a:rPr>
              <a:t>EDR Confidential</a:t>
            </a:r>
          </a:p>
        </p:txBody>
      </p:sp>
    </p:spTree>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623360" hangingPunct="0"/>
            <a:fld id="{00AC8822-FDF8-8141-8FA1-0D7CA1ADD44A}" type="datetimeFigureOut">
              <a:rPr lang="en-US" sz="1200" kern="0" smtClean="0">
                <a:solidFill>
                  <a:prstClr val="black">
                    <a:tint val="75000"/>
                  </a:prstClr>
                </a:solidFill>
                <a:ea typeface="Arial"/>
                <a:cs typeface="Arial"/>
                <a:sym typeface="Arial"/>
              </a:rPr>
              <a:pPr defTabSz="623360" hangingPunct="0"/>
              <a:t>4/9/18</a:t>
            </a:fld>
            <a:endParaRPr lang="en-US" sz="1200" kern="0">
              <a:solidFill>
                <a:prstClr val="black">
                  <a:tint val="75000"/>
                </a:prstClr>
              </a:solidFill>
              <a:ea typeface="Arial"/>
              <a:cs typeface="Arial"/>
              <a:sym typeface="Arial"/>
            </a:endParaRPr>
          </a:p>
        </p:txBody>
      </p:sp>
      <p:sp>
        <p:nvSpPr>
          <p:cNvPr id="5" name="Footer Placeholder 4"/>
          <p:cNvSpPr>
            <a:spLocks noGrp="1"/>
          </p:cNvSpPr>
          <p:nvPr>
            <p:ph type="ftr" sz="quarter" idx="11"/>
          </p:nvPr>
        </p:nvSpPr>
        <p:spPr/>
        <p:txBody>
          <a:bodyPr/>
          <a:lstStyle/>
          <a:p>
            <a:pPr defTabSz="623360" hangingPunct="0"/>
            <a:endParaRPr lang="en-US" sz="1200" kern="0">
              <a:solidFill>
                <a:prstClr val="black">
                  <a:tint val="75000"/>
                </a:prstClr>
              </a:solidFill>
              <a:ea typeface="Arial"/>
              <a:cs typeface="Arial"/>
              <a:sym typeface="Arial"/>
            </a:endParaRPr>
          </a:p>
        </p:txBody>
      </p:sp>
      <p:sp>
        <p:nvSpPr>
          <p:cNvPr id="6" name="Slide Number Placeholder 5"/>
          <p:cNvSpPr>
            <a:spLocks noGrp="1"/>
          </p:cNvSpPr>
          <p:nvPr>
            <p:ph type="sldNum" sz="quarter" idx="12"/>
          </p:nvPr>
        </p:nvSpPr>
        <p:spPr/>
        <p:txBody>
          <a:bodyPr/>
          <a:lstStyle/>
          <a:p>
            <a:pPr defTabSz="623360" hangingPunct="0"/>
            <a:fld id="{4E67007D-0DDB-BB4B-84CB-CF6F0D486972}" type="slidenum">
              <a:rPr lang="uk-UA" sz="1200" kern="0" smtClean="0">
                <a:solidFill>
                  <a:prstClr val="black">
                    <a:tint val="75000"/>
                  </a:prstClr>
                </a:solidFill>
                <a:ea typeface="Arial"/>
                <a:cs typeface="Arial"/>
                <a:sym typeface="Arial"/>
              </a:rPr>
              <a:pPr defTabSz="623360" hangingPunct="0"/>
              <a:t>‹#›</a:t>
            </a:fld>
            <a:endParaRPr lang="uk-UA" sz="1200" kern="0">
              <a:solidFill>
                <a:prstClr val="black">
                  <a:tint val="75000"/>
                </a:prstClr>
              </a:solidFill>
              <a:ea typeface="Arial"/>
              <a:cs typeface="Arial"/>
              <a:sym typeface="Arial"/>
            </a:endParaRPr>
          </a:p>
        </p:txBody>
      </p:sp>
    </p:spTree>
    <p:extLst>
      <p:ext uri="{BB962C8B-B14F-4D97-AF65-F5344CB8AC3E}">
        <p14:creationId xmlns:p14="http://schemas.microsoft.com/office/powerpoint/2010/main" val="1310835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10572329" y="6356352"/>
            <a:ext cx="1219519" cy="365125"/>
          </a:xfrm>
        </p:spPr>
        <p:txBody>
          <a:bodyPr/>
          <a:lstStyle>
            <a:lvl1pPr>
              <a:defRPr/>
            </a:lvl1pPr>
          </a:lstStyle>
          <a:p>
            <a:pPr defTabSz="623360" hangingPunct="0"/>
            <a:fld id="{2FB7BDC6-C2A8-EB4A-9546-DA39B367BFFC}" type="datetime1">
              <a:rPr lang="en-US" sz="1200" kern="0" smtClean="0">
                <a:solidFill>
                  <a:srgbClr val="000000"/>
                </a:solidFill>
                <a:ea typeface="Arial"/>
                <a:cs typeface="Arial"/>
                <a:sym typeface="Arial"/>
              </a:rPr>
              <a:pPr defTabSz="623360" hangingPunct="0"/>
              <a:t>4/9/18</a:t>
            </a:fld>
            <a:endParaRPr lang="en-US" sz="1200" kern="0" dirty="0">
              <a:solidFill>
                <a:srgbClr val="000000"/>
              </a:solidFill>
              <a:ea typeface="Arial"/>
              <a:cs typeface="Arial"/>
              <a:sym typeface="Aria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323232"/>
              </a:solidFill>
            </a:endParaRPr>
          </a:p>
        </p:txBody>
      </p:sp>
      <p:sp>
        <p:nvSpPr>
          <p:cNvPr id="6" name="Slide Number Placeholder 5"/>
          <p:cNvSpPr>
            <a:spLocks noGrp="1"/>
          </p:cNvSpPr>
          <p:nvPr>
            <p:ph type="sldNum" sz="quarter" idx="12"/>
          </p:nvPr>
        </p:nvSpPr>
        <p:spPr/>
        <p:txBody>
          <a:bodyPr/>
          <a:lstStyle>
            <a:lvl1pPr>
              <a:defRPr b="1"/>
            </a:lvl1pPr>
          </a:lstStyle>
          <a:p>
            <a:fld id="{D139FF45-1236-9F45-B165-7A88753E2F8A}" type="slidenum">
              <a:rPr lang="en-US" smtClean="0"/>
              <a:pPr/>
              <a:t>‹#›</a:t>
            </a:fld>
            <a:endParaRPr lang="en-US" dirty="0"/>
          </a:p>
        </p:txBody>
      </p:sp>
    </p:spTree>
    <p:extLst>
      <p:ext uri="{BB962C8B-B14F-4D97-AF65-F5344CB8AC3E}">
        <p14:creationId xmlns:p14="http://schemas.microsoft.com/office/powerpoint/2010/main" val="2146687345"/>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0609" y="76200"/>
            <a:ext cx="10465939" cy="584200"/>
          </a:xfrm>
        </p:spPr>
        <p:txBody>
          <a:bodyPr/>
          <a:lstStyle>
            <a:lvl1pPr>
              <a:defRPr>
                <a:effectLst>
                  <a:outerShdw blurRad="38100" dist="38100" dir="2700000" algn="tl">
                    <a:srgbClr val="000000">
                      <a:alpha val="43137"/>
                    </a:srgbClr>
                  </a:outerShdw>
                </a:effectLst>
              </a:defRPr>
            </a:lvl1pPr>
          </a:lstStyle>
          <a:p>
            <a:r>
              <a:rPr lang="en-US"/>
              <a:t>Click to edit Master title style</a:t>
            </a:r>
            <a:endParaRPr dirty="0"/>
          </a:p>
        </p:txBody>
      </p:sp>
      <p:sp>
        <p:nvSpPr>
          <p:cNvPr id="3" name="Date Placeholder 3"/>
          <p:cNvSpPr>
            <a:spLocks noGrp="1"/>
          </p:cNvSpPr>
          <p:nvPr>
            <p:ph type="dt" sz="half" idx="10"/>
          </p:nvPr>
        </p:nvSpPr>
        <p:spPr/>
        <p:txBody>
          <a:bodyPr/>
          <a:lstStyle>
            <a:lvl1pPr>
              <a:defRPr/>
            </a:lvl1pPr>
          </a:lstStyle>
          <a:p>
            <a:pPr defTabSz="623360" hangingPunct="0"/>
            <a:fld id="{D6CA6639-1379-5946-AAC1-65B798E97F93}" type="datetime1">
              <a:rPr lang="en-US" sz="1200" kern="0" smtClean="0">
                <a:solidFill>
                  <a:srgbClr val="000000"/>
                </a:solidFill>
                <a:ea typeface="Arial"/>
                <a:cs typeface="Arial"/>
                <a:sym typeface="Arial"/>
              </a:rPr>
              <a:pPr defTabSz="623360" hangingPunct="0"/>
              <a:t>4/9/18</a:t>
            </a:fld>
            <a:endParaRPr lang="en-US" sz="1200" kern="0" dirty="0">
              <a:solidFill>
                <a:srgbClr val="000000"/>
              </a:solidFill>
              <a:ea typeface="Arial"/>
              <a:cs typeface="Arial"/>
              <a:sym typeface="Arial"/>
            </a:endParaRPr>
          </a:p>
        </p:txBody>
      </p:sp>
      <p:sp>
        <p:nvSpPr>
          <p:cNvPr id="4" name="Footer Placeholder 4"/>
          <p:cNvSpPr>
            <a:spLocks noGrp="1"/>
          </p:cNvSpPr>
          <p:nvPr>
            <p:ph type="ftr" sz="quarter" idx="11"/>
          </p:nvPr>
        </p:nvSpPr>
        <p:spPr/>
        <p:txBody>
          <a:bodyPr/>
          <a:lstStyle>
            <a:lvl1pPr>
              <a:defRPr/>
            </a:lvl1pPr>
          </a:lstStyle>
          <a:p>
            <a:endParaRPr lang="en-US" dirty="0">
              <a:solidFill>
                <a:srgbClr val="323232"/>
              </a:solidFill>
            </a:endParaRPr>
          </a:p>
        </p:txBody>
      </p:sp>
      <p:sp>
        <p:nvSpPr>
          <p:cNvPr id="5" name="Slide Number Placeholder 5"/>
          <p:cNvSpPr>
            <a:spLocks noGrp="1"/>
          </p:cNvSpPr>
          <p:nvPr>
            <p:ph type="sldNum" sz="quarter" idx="12"/>
          </p:nvPr>
        </p:nvSpPr>
        <p:spPr/>
        <p:txBody>
          <a:bodyPr/>
          <a:lstStyle>
            <a:lvl1pPr>
              <a:defRPr b="1"/>
            </a:lvl1pPr>
          </a:lstStyle>
          <a:p>
            <a:fld id="{D139FF45-1236-9F45-B165-7A88753E2F8A}" type="slidenum">
              <a:rPr lang="en-US" smtClean="0"/>
              <a:pPr/>
              <a:t>‹#›</a:t>
            </a:fld>
            <a:endParaRPr lang="en-US" dirty="0"/>
          </a:p>
        </p:txBody>
      </p:sp>
    </p:spTree>
    <p:extLst>
      <p:ext uri="{BB962C8B-B14F-4D97-AF65-F5344CB8AC3E}">
        <p14:creationId xmlns:p14="http://schemas.microsoft.com/office/powerpoint/2010/main" val="182077666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7"/>
            <a:ext cx="11527895" cy="3941972"/>
          </a:xfrm>
          <a:prstGeom prst="rect">
            <a:avLst/>
          </a:prstGeo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3055" y="4434541"/>
            <a:ext cx="1466531" cy="146653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43056" y="6052265"/>
            <a:ext cx="1466529" cy="543299"/>
          </a:xfrm>
          <a:prstGeom prst="rect">
            <a:avLst/>
          </a:prstGeom>
        </p:spPr>
      </p:pic>
    </p:spTree>
    <p:extLst>
      <p:ext uri="{BB962C8B-B14F-4D97-AF65-F5344CB8AC3E}">
        <p14:creationId xmlns:p14="http://schemas.microsoft.com/office/powerpoint/2010/main" val="7570153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Tree>
    <p:extLst/>
  </p:cSld>
  <p:clrMapOvr>
    <a:masterClrMapping/>
  </p:clrMapOvr>
  <p:transition spd="med"/>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cSld>
  <p:clrMapOvr>
    <a:masterClrMapping/>
  </p:clrMapOvr>
  <p:transition spd="med"/>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11365653" y="6031652"/>
            <a:ext cx="826347" cy="826347"/>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23360" hangingPunct="0"/>
            <a:endParaRPr lang="en-US" sz="1200" kern="0">
              <a:solidFill>
                <a:prstClr val="black"/>
              </a:solidFill>
              <a:sym typeface="Arial"/>
            </a:endParaRPr>
          </a:p>
        </p:txBody>
      </p:sp>
      <p:sp>
        <p:nvSpPr>
          <p:cNvPr id="22" name="Text Placeholder 7"/>
          <p:cNvSpPr>
            <a:spLocks noGrp="1"/>
          </p:cNvSpPr>
          <p:nvPr>
            <p:ph type="body" sz="quarter" idx="13" hasCustomPrompt="1"/>
          </p:nvPr>
        </p:nvSpPr>
        <p:spPr>
          <a:xfrm>
            <a:off x="167641" y="1329827"/>
            <a:ext cx="9517896" cy="2410327"/>
          </a:xfrm>
        </p:spPr>
        <p:txBody>
          <a:bodyPr>
            <a:normAutofit/>
          </a:bodyPr>
          <a:lstStyle>
            <a:lvl1pPr marL="0" indent="0">
              <a:buNone/>
              <a:defRPr sz="4267"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Tree>
    <p:extLst/>
  </p:cSld>
  <p:clrMapOvr>
    <a:masterClrMapping/>
  </p:clrMapOvr>
  <p:transition spd="med"/>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lt1" tx1="dk1" bg2="lt2" tx2="dk2" accent1="accent1" accent2="accent2" accent3="accent3" accent4="accent4" accent5="accent5" accent6="accent6" hlink="hlink" folHlink="folHlink"/>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lt1" tx1="dk1" bg2="lt2" tx2="dk2" accent1="accent1" accent2="accent2" accent3="accent3" accent4="accent4" accent5="accent5" accent6="accent6" hlink="hlink" folHlink="folHlink"/>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29F760-619E-3842-9E34-689AB5FD15CF}" type="datetimeFigureOut">
              <a:rPr lang="en-US" smtClean="0"/>
              <a:t>4/9/18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4054B-78F3-F84D-96C9-8A26185E7694}" type="slidenum">
              <a:rPr lang="en-US" smtClean="0"/>
              <a:t>‹#›</a:t>
            </a:fld>
            <a:endParaRPr lang="en-US"/>
          </a:p>
        </p:txBody>
      </p:sp>
    </p:spTree>
    <p:extLst>
      <p:ext uri="{BB962C8B-B14F-4D97-AF65-F5344CB8AC3E}">
        <p14:creationId xmlns:p14="http://schemas.microsoft.com/office/powerpoint/2010/main" val="12822166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sp>
        <p:nvSpPr>
          <p:cNvPr id="14"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lt1" tx1="dk1" bg2="lt2" tx2="dk2" accent1="accent1" accent2="accent2" accent3="accent3" accent4="accent4" accent5="accent5" accent6="accent6" hlink="hlink" folHlink="folHlink"/>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sp>
        <p:nvSpPr>
          <p:cNvPr id="13" name="Content Placeholder 4"/>
          <p:cNvSpPr>
            <a:spLocks noGrp="1"/>
          </p:cNvSpPr>
          <p:nvPr>
            <p:ph sz="quarter" idx="27" hasCustomPrompt="1"/>
          </p:nvPr>
        </p:nvSpPr>
        <p:spPr>
          <a:xfrm>
            <a:off x="6865353" y="4230588"/>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54331"/>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43224"/>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66967"/>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608907"/>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32649"/>
            <a:ext cx="1222628" cy="1190112"/>
          </a:xfrm>
        </p:spPr>
        <p:txBody>
          <a:bodyPr anchor="ctr">
            <a:normAutofit/>
          </a:bodyPr>
          <a:lstStyle>
            <a:lvl1pPr marL="0" indent="0" algn="ctr">
              <a:buNone/>
              <a:defRPr sz="16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9"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2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21"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lt1" tx1="dk1" bg2="lt2" tx2="dk2" accent1="accent1" accent2="accent2" accent3="accent3" accent4="accent4" accent5="accent5" accent6="accent6" hlink="hlink" folHlink="folHlink"/>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3"/>
          </a:xfrm>
        </p:spPr>
        <p:txBody>
          <a:bodyPr>
            <a:normAutofit/>
          </a:bodyPr>
          <a:lstStyle>
            <a:lvl1pPr marL="0" indent="0" algn="ctr">
              <a:buNone/>
              <a:defRPr sz="1867"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7"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8"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9"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lt1" tx1="dk1" bg2="lt2" tx2="dk2" accent1="accent1" accent2="accent2" accent3="accent3" accent4="accent4" accent5="accent5" accent6="accent6" hlink="hlink" folHlink="folHlink"/>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dk1" tx1="lt1" bg2="dk2" tx2="lt2" accent1="accent1" accent2="accent2" accent3="accent3" accent4="accent4" accent5="accent5" accent6="accent6" hlink="hlink" folHlink="folHlink"/>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dk1" tx1="lt1" bg2="dk2" tx2="lt2" accent1="accent1" accent2="accent2" accent3="accent3" accent4="accent4" accent5="accent5" accent6="accent6" hlink="hlink" folHlink="folHlink"/>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dk1" tx1="lt1" bg2="dk2" tx2="lt2" accent1="accent1" accent2="accent2" accent3="accent3" accent4="accent4" accent5="accent5" accent6="accent6" hlink="hlink" folHlink="folHlink"/>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dk1" tx1="lt1" bg2="dk2" tx2="lt2" accent1="accent1" accent2="accent2" accent3="accent3" accent4="accent4" accent5="accent5" accent6="accent6" hlink="hlink" folHlink="folHlink"/>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929F760-619E-3842-9E34-689AB5FD15CF}" type="datetimeFigureOut">
              <a:rPr lang="en-US" smtClean="0"/>
              <a:t>4/9/18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4054B-78F3-F84D-96C9-8A26185E7694}" type="slidenum">
              <a:rPr lang="en-US" smtClean="0"/>
              <a:t>‹#›</a:t>
            </a:fld>
            <a:endParaRPr lang="en-US"/>
          </a:p>
        </p:txBody>
      </p:sp>
    </p:spTree>
    <p:extLst>
      <p:ext uri="{BB962C8B-B14F-4D97-AF65-F5344CB8AC3E}">
        <p14:creationId xmlns:p14="http://schemas.microsoft.com/office/powerpoint/2010/main" val="2172758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6865353" y="4214551"/>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38293"/>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27187"/>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50929"/>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592869"/>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16612"/>
            <a:ext cx="1222628" cy="1190112"/>
          </a:xfrm>
        </p:spPr>
        <p:txBody>
          <a:bodyPr anchor="ctr">
            <a:normAutofit/>
          </a:bodyPr>
          <a:lstStyle>
            <a:lvl1pPr marL="0" indent="0" algn="ctr">
              <a:buNone/>
              <a:defRPr sz="16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dk1" tx1="lt1" bg2="dk2" tx2="lt2" accent1="accent1" accent2="accent2" accent3="accent3" accent4="accent4" accent5="accent5" accent6="accent6" hlink="hlink" folHlink="folHlink"/>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5759333"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5759333" cy="4409844"/>
          </a:xfrm>
        </p:spPr>
        <p:txBody>
          <a:bodyPr>
            <a:normAutofit/>
          </a:bodyPr>
          <a:lstStyle>
            <a:lvl1pPr marL="0" indent="0">
              <a:buNone/>
              <a:defRPr sz="16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9" name="Content Placeholder 2"/>
          <p:cNvSpPr>
            <a:spLocks noGrp="1"/>
          </p:cNvSpPr>
          <p:nvPr>
            <p:ph sz="quarter" idx="16" hasCustomPrompt="1"/>
          </p:nvPr>
        </p:nvSpPr>
        <p:spPr>
          <a:xfrm>
            <a:off x="6103899" y="1693175"/>
            <a:ext cx="6088100" cy="4409845"/>
          </a:xfrm>
        </p:spPr>
        <p:txBody>
          <a:bodyPr>
            <a:normAutofit/>
          </a:bodyPr>
          <a:lstStyle>
            <a:lvl1pPr marL="0" indent="0">
              <a:buNone/>
              <a:defRPr sz="1600" baseline="0"/>
            </a:lvl1pPr>
          </a:lstStyle>
          <a:p>
            <a:pPr lvl="0"/>
            <a:r>
              <a:rPr lang="en-US" dirty="0"/>
              <a:t>Content</a:t>
            </a:r>
          </a:p>
        </p:txBody>
      </p:sp>
      <p:sp>
        <p:nvSpPr>
          <p:cNvPr id="14" name="Text Placeholder 7"/>
          <p:cNvSpPr>
            <a:spLocks noGrp="1"/>
          </p:cNvSpPr>
          <p:nvPr>
            <p:ph type="body" sz="quarter" idx="2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dk1" tx1="lt1" bg2="dk2" tx2="lt2" accent1="accent1" accent2="accent2" accent3="accent3" accent4="accent4" accent5="accent5" accent6="accent6" hlink="hlink" folHlink="folHlink"/>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dk1" tx1="lt1" bg2="dk2" tx2="lt2" accent1="accent1" accent2="accent2" accent3="accent3" accent4="accent4" accent5="accent5" accent6="accent6" hlink="hlink" folHlink="folHlink"/>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6"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7"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defTabSz="623360" hangingPunct="0"/>
            <a:fld id="{213620BF-9500-5846-90F5-A7283DB76046}" type="slidenum">
              <a:rPr lang="en-US" sz="1200" kern="0" smtClean="0">
                <a:solidFill>
                  <a:srgbClr val="C6C6C6"/>
                </a:solidFill>
                <a:ea typeface="Arial"/>
                <a:cs typeface="Arial"/>
                <a:sym typeface="Arial"/>
              </a:rPr>
              <a:pPr algn="r" defTabSz="623360" hangingPunct="0"/>
              <a:t>‹#›</a:t>
            </a:fld>
            <a:endParaRPr lang="en-US" sz="1200" kern="0" dirty="0">
              <a:solidFill>
                <a:srgbClr val="C6C6C6"/>
              </a:solidFill>
              <a:ea typeface="Arial"/>
              <a:cs typeface="Arial"/>
              <a:sym typeface="Arial"/>
            </a:endParaRPr>
          </a:p>
        </p:txBody>
      </p:sp>
    </p:spTree>
    <p:extLst/>
  </p:cSld>
  <p:clrMapOvr>
    <a:overrideClrMapping bg1="dk1" tx1="lt1" bg2="dk2" tx2="lt2" accent1="accent1" accent2="accent2" accent3="accent3" accent4="accent4" accent5="accent5" accent6="accent6" hlink="hlink" folHlink="folHlink"/>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grpSp>
        <p:nvGrpSpPr>
          <p:cNvPr id="7" name="Group 6"/>
          <p:cNvGrpSpPr/>
          <p:nvPr userDrawn="1"/>
        </p:nvGrpSpPr>
        <p:grpSpPr>
          <a:xfrm>
            <a:off x="120909" y="4503853"/>
            <a:ext cx="3013271" cy="1381302"/>
            <a:chOff x="90681" y="2914901"/>
            <a:chExt cx="2259953" cy="1035977"/>
          </a:xfrm>
        </p:grpSpPr>
        <p:sp>
          <p:nvSpPr>
            <p:cNvPr id="9" name="Rectangle 8"/>
            <p:cNvSpPr/>
            <p:nvPr/>
          </p:nvSpPr>
          <p:spPr>
            <a:xfrm>
              <a:off x="90681" y="2914901"/>
              <a:ext cx="1772498" cy="376930"/>
            </a:xfrm>
            <a:prstGeom prst="rect">
              <a:avLst/>
            </a:prstGeom>
          </p:spPr>
          <p:txBody>
            <a:bodyPr wrap="square">
              <a:spAutoFit/>
            </a:bodyPr>
            <a:lstStyle/>
            <a:p>
              <a:pPr defTabSz="623360" hangingPunct="0"/>
              <a:r>
                <a:rPr lang="en-US" sz="1333" b="1" i="1" kern="0" dirty="0">
                  <a:solidFill>
                    <a:prstClr val="white">
                      <a:lumMod val="75000"/>
                    </a:prstClr>
                  </a:solidFill>
                  <a:ea typeface="Arial"/>
                  <a:cs typeface="Arial"/>
                  <a:sym typeface="Arial"/>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Rectangle 20"/>
              <p:cNvSpPr/>
              <p:nvPr/>
            </p:nvSpPr>
            <p:spPr>
              <a:xfrm>
                <a:off x="330852" y="3237461"/>
                <a:ext cx="2019782" cy="223091"/>
              </a:xfrm>
              <a:prstGeom prst="rect">
                <a:avLst/>
              </a:prstGeom>
            </p:spPr>
            <p:txBody>
              <a:bodyPr wrap="square">
                <a:spAutoFit/>
              </a:bodyPr>
              <a:lstStyle/>
              <a:p>
                <a:pPr defTabSz="623360" hangingPunct="0"/>
                <a:r>
                  <a:rPr lang="en-US" sz="1333" kern="0">
                    <a:solidFill>
                      <a:prstClr val="white">
                        <a:lumMod val="75000"/>
                      </a:prstClr>
                    </a:solidFill>
                    <a:ea typeface="Arial"/>
                    <a:cs typeface="Arial"/>
                    <a:sym typeface="Arial"/>
                  </a:rPr>
                  <a:t>@IBMBlockchain</a:t>
                </a:r>
                <a:endParaRPr lang="en-US" sz="1333" kern="0" dirty="0">
                  <a:solidFill>
                    <a:prstClr val="white">
                      <a:lumMod val="75000"/>
                    </a:prstClr>
                  </a:solidFill>
                  <a:ea typeface="Arial"/>
                  <a:cs typeface="Arial"/>
                  <a:sym typeface="Arial"/>
                </a:endParaRPr>
              </a:p>
            </p:txBody>
          </p:sp>
        </p:grpSp>
        <p:grpSp>
          <p:nvGrpSpPr>
            <p:cNvPr id="14" name="Group 13"/>
            <p:cNvGrpSpPr/>
            <p:nvPr/>
          </p:nvGrpSpPr>
          <p:grpSpPr>
            <a:xfrm>
              <a:off x="128913" y="3523757"/>
              <a:ext cx="1238058" cy="235670"/>
              <a:chOff x="128913" y="3570057"/>
              <a:chExt cx="1238058" cy="235670"/>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20952" cy="223091"/>
              </a:xfrm>
              <a:prstGeom prst="rect">
                <a:avLst/>
              </a:prstGeom>
            </p:spPr>
            <p:txBody>
              <a:bodyPr wrap="none">
                <a:spAutoFit/>
              </a:bodyPr>
              <a:lstStyle/>
              <a:p>
                <a:pPr defTabSz="623360" hangingPunct="0"/>
                <a:r>
                  <a:rPr lang="en-US" sz="1333" kern="0" dirty="0">
                    <a:solidFill>
                      <a:prstClr val="white">
                        <a:lumMod val="75000"/>
                      </a:prstClr>
                    </a:solidFill>
                    <a:ea typeface="Arial"/>
                    <a:cs typeface="Arial"/>
                    <a:sym typeface="Arial"/>
                  </a:rPr>
                  <a:t>IBM Blockchain</a:t>
                </a:r>
              </a:p>
            </p:txBody>
          </p:sp>
        </p:grpSp>
        <p:grpSp>
          <p:nvGrpSpPr>
            <p:cNvPr id="15" name="Group 14"/>
            <p:cNvGrpSpPr/>
            <p:nvPr/>
          </p:nvGrpSpPr>
          <p:grpSpPr>
            <a:xfrm>
              <a:off x="152867" y="3727787"/>
              <a:ext cx="1214103" cy="223091"/>
              <a:chOff x="152867" y="3947712"/>
              <a:chExt cx="1214103" cy="22309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20952" cy="223091"/>
              </a:xfrm>
              <a:prstGeom prst="rect">
                <a:avLst/>
              </a:prstGeom>
            </p:spPr>
            <p:txBody>
              <a:bodyPr wrap="none">
                <a:spAutoFit/>
              </a:bodyPr>
              <a:lstStyle/>
              <a:p>
                <a:pPr defTabSz="623360" hangingPunct="0"/>
                <a:r>
                  <a:rPr lang="en-US" sz="1333" kern="0" dirty="0">
                    <a:solidFill>
                      <a:prstClr val="white">
                        <a:lumMod val="75000"/>
                      </a:prstClr>
                    </a:solidFill>
                    <a:ea typeface="Arial"/>
                    <a:cs typeface="Arial"/>
                    <a:sym typeface="Arial"/>
                  </a:rPr>
                  <a:t>IBM Blockchain</a:t>
                </a:r>
              </a:p>
            </p:txBody>
          </p:sp>
        </p:grpSp>
      </p:grpSp>
    </p:spTree>
    <p:extLst/>
  </p:cSld>
  <p:clrMapOvr>
    <a:masterClrMapping/>
  </p:clrMapOvr>
  <p:transition spd="med"/>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7" name="Picture 6"/>
          <p:cNvPicPr>
            <a:picLocks noChangeAspect="1"/>
          </p:cNvPicPr>
          <p:nvPr userDrawn="1"/>
        </p:nvPicPr>
        <p:blipFill>
          <a:blip r:embed="rId4"/>
          <a:stretch>
            <a:fillRect/>
          </a:stretch>
        </p:blipFill>
        <p:spPr>
          <a:xfrm>
            <a:off x="6807969" y="1269910"/>
            <a:ext cx="5012268" cy="5012268"/>
          </a:xfrm>
          <a:prstGeom prst="rect">
            <a:avLst/>
          </a:prstGeom>
        </p:spPr>
      </p:pic>
      <p:grpSp>
        <p:nvGrpSpPr>
          <p:cNvPr id="10" name="Group 9"/>
          <p:cNvGrpSpPr/>
          <p:nvPr userDrawn="1"/>
        </p:nvGrpSpPr>
        <p:grpSpPr>
          <a:xfrm>
            <a:off x="120909" y="4503853"/>
            <a:ext cx="3013271" cy="1381302"/>
            <a:chOff x="90681" y="2914901"/>
            <a:chExt cx="2259953" cy="1035977"/>
          </a:xfrm>
        </p:grpSpPr>
        <p:sp>
          <p:nvSpPr>
            <p:cNvPr id="11" name="Rectangle 10"/>
            <p:cNvSpPr/>
            <p:nvPr/>
          </p:nvSpPr>
          <p:spPr>
            <a:xfrm>
              <a:off x="90681" y="2914901"/>
              <a:ext cx="1772498" cy="376930"/>
            </a:xfrm>
            <a:prstGeom prst="rect">
              <a:avLst/>
            </a:prstGeom>
          </p:spPr>
          <p:txBody>
            <a:bodyPr wrap="square">
              <a:spAutoFit/>
            </a:bodyPr>
            <a:lstStyle/>
            <a:p>
              <a:pPr defTabSz="623360" hangingPunct="0"/>
              <a:r>
                <a:rPr lang="en-US" sz="1333" b="1" i="1" kern="0" dirty="0">
                  <a:solidFill>
                    <a:prstClr val="white">
                      <a:lumMod val="75000"/>
                    </a:prstClr>
                  </a:solidFill>
                  <a:ea typeface="Arial"/>
                  <a:cs typeface="Arial"/>
                  <a:sym typeface="Arial"/>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Rectangle 21"/>
              <p:cNvSpPr/>
              <p:nvPr/>
            </p:nvSpPr>
            <p:spPr>
              <a:xfrm>
                <a:off x="330852" y="3237461"/>
                <a:ext cx="2019782" cy="223091"/>
              </a:xfrm>
              <a:prstGeom prst="rect">
                <a:avLst/>
              </a:prstGeom>
            </p:spPr>
            <p:txBody>
              <a:bodyPr wrap="square">
                <a:spAutoFit/>
              </a:bodyPr>
              <a:lstStyle/>
              <a:p>
                <a:pPr defTabSz="623360" hangingPunct="0"/>
                <a:r>
                  <a:rPr lang="en-US" sz="1333" kern="0">
                    <a:solidFill>
                      <a:prstClr val="white">
                        <a:lumMod val="75000"/>
                      </a:prstClr>
                    </a:solidFill>
                    <a:ea typeface="Arial"/>
                    <a:cs typeface="Arial"/>
                    <a:sym typeface="Arial"/>
                  </a:rPr>
                  <a:t>@IBMBlockchain</a:t>
                </a:r>
                <a:endParaRPr lang="en-US" sz="1333" kern="0" dirty="0">
                  <a:solidFill>
                    <a:prstClr val="white">
                      <a:lumMod val="75000"/>
                    </a:prstClr>
                  </a:solidFill>
                  <a:ea typeface="Arial"/>
                  <a:cs typeface="Arial"/>
                  <a:sym typeface="Arial"/>
                </a:endParaRPr>
              </a:p>
            </p:txBody>
          </p:sp>
        </p:grpSp>
        <p:grpSp>
          <p:nvGrpSpPr>
            <p:cNvPr id="15" name="Group 14"/>
            <p:cNvGrpSpPr/>
            <p:nvPr/>
          </p:nvGrpSpPr>
          <p:grpSpPr>
            <a:xfrm>
              <a:off x="128913" y="3523757"/>
              <a:ext cx="1238058" cy="235670"/>
              <a:chOff x="128913" y="3570057"/>
              <a:chExt cx="1238058" cy="235670"/>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20952" cy="223091"/>
              </a:xfrm>
              <a:prstGeom prst="rect">
                <a:avLst/>
              </a:prstGeom>
            </p:spPr>
            <p:txBody>
              <a:bodyPr wrap="none">
                <a:spAutoFit/>
              </a:bodyPr>
              <a:lstStyle/>
              <a:p>
                <a:pPr defTabSz="623360" hangingPunct="0"/>
                <a:r>
                  <a:rPr lang="en-US" sz="1333" kern="0" dirty="0">
                    <a:solidFill>
                      <a:prstClr val="white">
                        <a:lumMod val="75000"/>
                      </a:prstClr>
                    </a:solidFill>
                    <a:ea typeface="Arial"/>
                    <a:cs typeface="Arial"/>
                    <a:sym typeface="Arial"/>
                  </a:rPr>
                  <a:t>IBM Blockchain</a:t>
                </a:r>
              </a:p>
            </p:txBody>
          </p:sp>
        </p:grpSp>
        <p:grpSp>
          <p:nvGrpSpPr>
            <p:cNvPr id="16" name="Group 15"/>
            <p:cNvGrpSpPr/>
            <p:nvPr/>
          </p:nvGrpSpPr>
          <p:grpSpPr>
            <a:xfrm>
              <a:off x="152867" y="3727787"/>
              <a:ext cx="1214103" cy="223091"/>
              <a:chOff x="152867" y="3947712"/>
              <a:chExt cx="1214103" cy="22309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20952" cy="223091"/>
              </a:xfrm>
              <a:prstGeom prst="rect">
                <a:avLst/>
              </a:prstGeom>
            </p:spPr>
            <p:txBody>
              <a:bodyPr wrap="none">
                <a:spAutoFit/>
              </a:bodyPr>
              <a:lstStyle/>
              <a:p>
                <a:pPr defTabSz="623360" hangingPunct="0"/>
                <a:r>
                  <a:rPr lang="en-US" sz="1333" kern="0" dirty="0">
                    <a:solidFill>
                      <a:prstClr val="white">
                        <a:lumMod val="75000"/>
                      </a:prstClr>
                    </a:solidFill>
                    <a:ea typeface="Arial"/>
                    <a:cs typeface="Arial"/>
                    <a:sym typeface="Arial"/>
                  </a:rPr>
                  <a:t>IBM Blockchain</a:t>
                </a:r>
              </a:p>
            </p:txBody>
          </p:sp>
        </p:grpSp>
      </p:grpSp>
    </p:spTree>
    <p:extLst/>
  </p:cSld>
  <p:clrMapOvr>
    <a:masterClrMapping/>
  </p:clrMapOvr>
  <p:transition spd="med"/>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323232"/>
                </a:solidFill>
              </a:rPr>
              <a:t>IBM Confidential</a:t>
            </a:r>
          </a:p>
        </p:txBody>
      </p:sp>
      <p:sp>
        <p:nvSpPr>
          <p:cNvPr id="5" name="Slide Number Placeholder 4"/>
          <p:cNvSpPr>
            <a:spLocks noGrp="1"/>
          </p:cNvSpPr>
          <p:nvPr>
            <p:ph type="sldNum" sz="quarter" idx="11"/>
          </p:nvPr>
        </p:nvSpPr>
        <p:spPr/>
        <p:txBody>
          <a:bodyPr/>
          <a:lstStyle/>
          <a:p>
            <a:fld id="{5714FB1E-E660-F74D-BC29-F339B17ACE97}" type="slidenum">
              <a:rPr/>
              <a:pPr/>
              <a:t>‹#›</a:t>
            </a:fld>
            <a:endParaRPr dirty="0"/>
          </a:p>
        </p:txBody>
      </p:sp>
    </p:spTree>
    <p:extLst>
      <p:ext uri="{BB962C8B-B14F-4D97-AF65-F5344CB8AC3E}">
        <p14:creationId xmlns:p14="http://schemas.microsoft.com/office/powerpoint/2010/main" val="150984627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cSld name="Standar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012" b="2598"/>
          <a:stretch/>
        </p:blipFill>
        <p:spPr>
          <a:xfrm>
            <a:off x="0" y="0"/>
            <a:ext cx="12192000" cy="6858000"/>
          </a:xfrm>
          <a:prstGeom prst="rect">
            <a:avLst/>
          </a:prstGeom>
        </p:spPr>
      </p:pic>
      <p:sp>
        <p:nvSpPr>
          <p:cNvPr id="14" name="Rectangle 13"/>
          <p:cNvSpPr/>
          <p:nvPr userDrawn="1"/>
        </p:nvSpPr>
        <p:spPr>
          <a:xfrm>
            <a:off x="-2456" y="0"/>
            <a:ext cx="12179710" cy="6858000"/>
          </a:xfrm>
          <a:prstGeom prst="rect">
            <a:avLst/>
          </a:prstGeom>
          <a:gradFill>
            <a:gsLst>
              <a:gs pos="100000">
                <a:srgbClr val="000000">
                  <a:alpha val="44000"/>
                </a:srgbClr>
              </a:gs>
              <a:gs pos="88000">
                <a:schemeClr val="tx1"/>
              </a:gs>
              <a:gs pos="81000">
                <a:srgbClr val="000000">
                  <a:alpha val="79000"/>
                </a:srgbClr>
              </a:gs>
              <a:gs pos="0">
                <a:srgbClr val="0D5B9C">
                  <a:alpha val="33000"/>
                </a:srgbClr>
              </a:gs>
              <a:gs pos="32000">
                <a:srgbClr val="0D5B9C">
                  <a:alpha val="8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12293" y="487981"/>
            <a:ext cx="12179707" cy="829375"/>
          </a:xfrm>
        </p:spPr>
        <p:txBody>
          <a:bodyPr lIns="288000"/>
          <a:lstStyle>
            <a:lvl1pPr>
              <a:defRPr>
                <a:solidFill>
                  <a:schemeClr val="bg1"/>
                </a:solidFill>
              </a:defRPr>
            </a:lvl1pPr>
          </a:lstStyle>
          <a:p>
            <a:r>
              <a:rPr lang="en-US" dirty="0"/>
              <a:t>Click to edit Master title style</a:t>
            </a:r>
            <a:endParaRPr lang="en-AU" dirty="0"/>
          </a:p>
        </p:txBody>
      </p:sp>
      <p:sp>
        <p:nvSpPr>
          <p:cNvPr id="3" name="Vertical Text Placeholder 2"/>
          <p:cNvSpPr>
            <a:spLocks noGrp="1"/>
          </p:cNvSpPr>
          <p:nvPr>
            <p:ph type="body" orient="vert" idx="1"/>
          </p:nvPr>
        </p:nvSpPr>
        <p:spPr>
          <a:xfrm>
            <a:off x="0" y="1549831"/>
            <a:ext cx="12192000" cy="4680488"/>
          </a:xfrm>
        </p:spPr>
        <p:txBody>
          <a:bodyPr vert="horz" lIns="288000" tIns="180000" rIns="180000" bIns="180000"/>
          <a:lstStyle>
            <a:lvl1pPr marL="228600" indent="-300600">
              <a:buFont typeface="Wingdings" charset="2"/>
              <a:buChar char="§"/>
              <a:defRPr b="0" i="0">
                <a:solidFill>
                  <a:srgbClr val="D7FAFD"/>
                </a:solidFill>
                <a:latin typeface="Helvetica Neue Light" charset="0"/>
                <a:ea typeface="Helvetica Neue Light" charset="0"/>
                <a:cs typeface="Helvetica Neue Light" charset="0"/>
              </a:defRPr>
            </a:lvl1pPr>
            <a:lvl2pPr marL="720725" indent="-334963">
              <a:buClr>
                <a:srgbClr val="D7FAFD"/>
              </a:buClr>
              <a:buFont typeface=".PingFangSC-Regular" charset="-122"/>
              <a:buChar char="－"/>
              <a:tabLst>
                <a:tab pos="657225" algn="l"/>
              </a:tabLst>
              <a:defRPr b="0" i="0">
                <a:solidFill>
                  <a:schemeClr val="bg1"/>
                </a:solidFill>
                <a:latin typeface="Helvetica Neue Light" charset="0"/>
                <a:ea typeface="Helvetica Neue Light" charset="0"/>
                <a:cs typeface="Helvetica Neue Light" charset="0"/>
              </a:defRPr>
            </a:lvl2pPr>
            <a:lvl3pPr marL="1143000" indent="-300600">
              <a:buClr>
                <a:srgbClr val="D7FAFD"/>
              </a:buClr>
              <a:buFont typeface=".PingFangSC-Regular" charset="-122"/>
              <a:buChar char="－"/>
              <a:defRPr b="0" i="0">
                <a:solidFill>
                  <a:schemeClr val="bg1"/>
                </a:solidFill>
                <a:latin typeface="Helvetica Neue Light" charset="0"/>
                <a:ea typeface="Helvetica Neue Light" charset="0"/>
                <a:cs typeface="Helvetica Neue Light" charset="0"/>
              </a:defRPr>
            </a:lvl3pPr>
            <a:lvl4pPr marL="1600200" indent="-300600">
              <a:buClr>
                <a:srgbClr val="D7FAFD"/>
              </a:buClr>
              <a:buFont typeface=".PingFangSC-Regular" charset="-122"/>
              <a:buChar char="－"/>
              <a:defRPr b="0" i="0">
                <a:solidFill>
                  <a:schemeClr val="bg1"/>
                </a:solidFill>
                <a:latin typeface="Helvetica Neue Light" charset="0"/>
                <a:ea typeface="Helvetica Neue Light" charset="0"/>
                <a:cs typeface="Helvetica Neue Light" charset="0"/>
              </a:defRPr>
            </a:lvl4pPr>
            <a:lvl5pPr marL="2057400" indent="-300600">
              <a:buClr>
                <a:srgbClr val="D7FAFD"/>
              </a:buClr>
              <a:buFont typeface=".PingFangSC-Regular" charset="-122"/>
              <a:buChar char="－"/>
              <a:defRPr b="0" i="0">
                <a:solidFill>
                  <a:schemeClr val="bg1"/>
                </a:solidFill>
                <a:latin typeface="Helvetica Neue Light" charset="0"/>
                <a:ea typeface="Helvetica Neue Light" charset="0"/>
                <a:cs typeface="Helvetica Neu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Date Placeholder 3"/>
          <p:cNvSpPr txBox="1">
            <a:spLocks/>
          </p:cNvSpPr>
          <p:nvPr userDrawn="1"/>
        </p:nvSpPr>
        <p:spPr>
          <a:xfrm>
            <a:off x="-2456" y="6474334"/>
            <a:ext cx="91685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398AD2-E8E7-334D-B893-F8D49C3A6A46}" type="datetime1">
              <a:rPr lang="en-AU" smtClean="0"/>
              <a:pPr/>
              <a:t>9/4/18</a:t>
            </a:fld>
            <a:endParaRPr lang="en-AU"/>
          </a:p>
        </p:txBody>
      </p:sp>
      <p:sp>
        <p:nvSpPr>
          <p:cNvPr id="9" name="Footer Placeholder 4"/>
          <p:cNvSpPr txBox="1">
            <a:spLocks/>
          </p:cNvSpPr>
          <p:nvPr userDrawn="1"/>
        </p:nvSpPr>
        <p:spPr>
          <a:xfrm>
            <a:off x="4038600" y="647433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Shared KYC – Project Overview</a:t>
            </a:r>
            <a:endParaRPr lang="en-AU" dirty="0"/>
          </a:p>
        </p:txBody>
      </p:sp>
      <p:sp>
        <p:nvSpPr>
          <p:cNvPr id="10" name="Slide Number Placeholder 5"/>
          <p:cNvSpPr txBox="1">
            <a:spLocks/>
          </p:cNvSpPr>
          <p:nvPr userDrawn="1"/>
        </p:nvSpPr>
        <p:spPr>
          <a:xfrm>
            <a:off x="11651225" y="6488878"/>
            <a:ext cx="52848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F2A0A5-9A0F-474B-9955-72F82512B6EC}" type="slidenum">
              <a:rPr lang="en-AU" smtClean="0"/>
              <a:pPr/>
              <a:t>‹#›</a:t>
            </a:fld>
            <a:endParaRPr lang="en-AU"/>
          </a:p>
        </p:txBody>
      </p:sp>
      <p:cxnSp>
        <p:nvCxnSpPr>
          <p:cNvPr id="11" name="Straight Connector 10"/>
          <p:cNvCxnSpPr/>
          <p:nvPr userDrawn="1"/>
        </p:nvCxnSpPr>
        <p:spPr>
          <a:xfrm>
            <a:off x="-1" y="457202"/>
            <a:ext cx="12177253" cy="0"/>
          </a:xfrm>
          <a:prstGeom prst="line">
            <a:avLst/>
          </a:prstGeom>
          <a:ln>
            <a:gradFill>
              <a:gsLst>
                <a:gs pos="0">
                  <a:schemeClr val="accent1">
                    <a:lumMod val="5000"/>
                    <a:lumOff val="95000"/>
                    <a:alpha val="0"/>
                  </a:schemeClr>
                </a:gs>
                <a:gs pos="50000">
                  <a:schemeClr val="bg1">
                    <a:alpha val="32000"/>
                  </a:schemeClr>
                </a:gs>
                <a:gs pos="100000">
                  <a:schemeClr val="bg1">
                    <a:alpha val="42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893067" y="43935"/>
            <a:ext cx="2247603" cy="338554"/>
          </a:xfrm>
          <a:prstGeom prst="rect">
            <a:avLst/>
          </a:prstGeom>
          <a:noFill/>
        </p:spPr>
        <p:txBody>
          <a:bodyPr wrap="none" rtlCol="0">
            <a:spAutoFit/>
          </a:bodyPr>
          <a:lstStyle/>
          <a:p>
            <a:r>
              <a:rPr lang="en-AU" sz="1600" dirty="0">
                <a:solidFill>
                  <a:schemeClr val="bg1"/>
                </a:solidFill>
                <a:latin typeface="+mj-lt"/>
                <a:ea typeface="Verdana" charset="0"/>
                <a:cs typeface="Verdana" charset="0"/>
              </a:rPr>
              <a:t>IBM </a:t>
            </a:r>
            <a:r>
              <a:rPr lang="en-AU" sz="1600">
                <a:solidFill>
                  <a:schemeClr val="bg1"/>
                </a:solidFill>
                <a:latin typeface="+mj-lt"/>
                <a:ea typeface="Verdana" charset="0"/>
                <a:cs typeface="Verdana" charset="0"/>
              </a:rPr>
              <a:t>Blockchain Solutions</a:t>
            </a:r>
          </a:p>
        </p:txBody>
      </p:sp>
      <p:cxnSp>
        <p:nvCxnSpPr>
          <p:cNvPr id="13" name="Straight Connector 12"/>
          <p:cNvCxnSpPr/>
          <p:nvPr userDrawn="1"/>
        </p:nvCxnSpPr>
        <p:spPr>
          <a:xfrm>
            <a:off x="14747" y="6479455"/>
            <a:ext cx="12177253" cy="0"/>
          </a:xfrm>
          <a:prstGeom prst="line">
            <a:avLst/>
          </a:prstGeom>
          <a:ln>
            <a:gradFill>
              <a:gsLst>
                <a:gs pos="0">
                  <a:schemeClr val="accent1">
                    <a:lumMod val="5000"/>
                    <a:lumOff val="95000"/>
                    <a:alpha val="0"/>
                  </a:schemeClr>
                </a:gs>
                <a:gs pos="50000">
                  <a:schemeClr val="bg1">
                    <a:alpha val="32000"/>
                  </a:schemeClr>
                </a:gs>
                <a:gs pos="100000">
                  <a:schemeClr val="bg1">
                    <a:alpha val="42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191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a:spLocks noChangeArrowheads="1"/>
          </p:cNvSpPr>
          <p:nvPr/>
        </p:nvSpPr>
        <p:spPr bwMode="black">
          <a:xfrm>
            <a:off x="7751233" y="6481764"/>
            <a:ext cx="4072467"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fontAlgn="base">
              <a:spcBef>
                <a:spcPct val="0"/>
              </a:spcBef>
              <a:spcAft>
                <a:spcPct val="0"/>
              </a:spcAft>
            </a:pPr>
            <a:r>
              <a:rPr lang="en-US" sz="900" dirty="0">
                <a:solidFill>
                  <a:prstClr val="black"/>
                </a:solidFill>
                <a:cs typeface="ＭＳ Ｐゴシック" charset="0"/>
              </a:rPr>
              <a:t>© 2016 IBM Corporation</a:t>
            </a:r>
          </a:p>
        </p:txBody>
      </p:sp>
      <p:pic>
        <p:nvPicPr>
          <p:cNvPr id="5"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85" y="3683000"/>
            <a:ext cx="11508316"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Line 25"/>
          <p:cNvSpPr>
            <a:spLocks noChangeShapeType="1"/>
          </p:cNvSpPr>
          <p:nvPr userDrawn="1"/>
        </p:nvSpPr>
        <p:spPr bwMode="auto">
          <a:xfrm>
            <a:off x="347134" y="549275"/>
            <a:ext cx="114935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z="2400">
              <a:solidFill>
                <a:prstClr val="black"/>
              </a:solidFill>
              <a:cs typeface="ＭＳ Ｐゴシック" charset="0"/>
            </a:endParaRPr>
          </a:p>
        </p:txBody>
      </p:sp>
      <p:pic>
        <p:nvPicPr>
          <p:cNvPr id="7" name="Picture 40" descr="ibm_sp_lockup_western-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19834" y="150814"/>
            <a:ext cx="1413933"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9" descr="Analytics-pos-inline.png"/>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085" y="257176"/>
            <a:ext cx="1612900"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49" name="Rectangle 77"/>
          <p:cNvSpPr>
            <a:spLocks noGrp="1" noChangeArrowheads="1"/>
          </p:cNvSpPr>
          <p:nvPr>
            <p:ph type="ctrTitle"/>
          </p:nvPr>
        </p:nvSpPr>
        <p:spPr>
          <a:xfrm>
            <a:off x="338668" y="2343151"/>
            <a:ext cx="10977033" cy="1077913"/>
          </a:xfrm>
        </p:spPr>
        <p:txBody>
          <a:bodyPr anchor="b"/>
          <a:lstStyle>
            <a:lvl1pPr>
              <a:lnSpc>
                <a:spcPct val="76000"/>
              </a:lnSpc>
              <a:defRPr sz="3200" b="1">
                <a:solidFill>
                  <a:srgbClr val="000000"/>
                </a:solidFill>
              </a:defRPr>
            </a:lvl1pPr>
          </a:lstStyle>
          <a:p>
            <a:pPr lvl="0"/>
            <a:r>
              <a:rPr lang="en-US" noProof="0"/>
              <a:t>Click to edit Master title style</a:t>
            </a:r>
          </a:p>
        </p:txBody>
      </p:sp>
      <p:sp>
        <p:nvSpPr>
          <p:cNvPr id="3191" name="Rectangle 119"/>
          <p:cNvSpPr>
            <a:spLocks noGrp="1" noChangeArrowheads="1"/>
          </p:cNvSpPr>
          <p:nvPr>
            <p:ph type="subTitle" sz="quarter" idx="1"/>
          </p:nvPr>
        </p:nvSpPr>
        <p:spPr>
          <a:xfrm>
            <a:off x="357481" y="564801"/>
            <a:ext cx="6456069" cy="492125"/>
          </a:xfrm>
        </p:spPr>
        <p:txBody>
          <a:bodyPr anchor="b"/>
          <a:lstStyle>
            <a:lvl1pPr marL="0" indent="0">
              <a:spcBef>
                <a:spcPct val="50000"/>
              </a:spcBef>
              <a:buNone/>
              <a:defRPr sz="1100"/>
            </a:lvl1pPr>
          </a:lstStyle>
          <a:p>
            <a:pPr lvl="0"/>
            <a:r>
              <a:rPr lang="en-US" noProof="0"/>
              <a:t>Click to edit Master subtitle style</a:t>
            </a: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7"/>
            <a:ext cx="11527895" cy="3941972"/>
          </a:xfrm>
          <a:prstGeom prst="rect">
            <a:avLst/>
          </a:prstGeo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3055" y="4434541"/>
            <a:ext cx="1466531" cy="146653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43056" y="6052265"/>
            <a:ext cx="1466529" cy="543299"/>
          </a:xfrm>
          <a:prstGeom prst="rect">
            <a:avLst/>
          </a:prstGeom>
        </p:spPr>
      </p:pic>
    </p:spTree>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34584" y="1092200"/>
            <a:ext cx="9279467" cy="208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963084" y="4406901"/>
            <a:ext cx="10363200" cy="1362075"/>
          </a:xfrm>
        </p:spPr>
        <p:txBody>
          <a:bodyPr/>
          <a:lstStyle>
            <a:lvl1pPr algn="l">
              <a:defRPr sz="4000" b="1" cap="sm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0" y="1828800"/>
            <a:ext cx="5740400" cy="4495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740400" cy="4495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title"/>
          </p:nvPr>
        </p:nvSpPr>
        <p:spPr bwMode="auto">
          <a:xfrm>
            <a:off x="203201" y="611188"/>
            <a:ext cx="11688233" cy="874712"/>
          </a:xfrm>
          <a:prstGeom prst="rect">
            <a:avLst/>
          </a:prstGeom>
          <a:noFill/>
          <a:ln w="9525">
            <a:noFill/>
            <a:miter lim="800000"/>
            <a:headEnd/>
            <a:tailEnd/>
          </a:ln>
        </p:spPr>
        <p:txBody>
          <a:bodyPr/>
          <a:lstStyle/>
          <a:p>
            <a:pPr lvl="0"/>
            <a:r>
              <a:rPr lang="en-US"/>
              <a:t>Click to edit Master title style</a:t>
            </a: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647701"/>
            <a:ext cx="4011084" cy="787399"/>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647701"/>
            <a:ext cx="6815667" cy="54784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42551" y="661989"/>
            <a:ext cx="1545167" cy="162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0433" y="611188"/>
            <a:ext cx="2921000" cy="57134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1" y="611188"/>
            <a:ext cx="8564033" cy="57134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Divider Slide">
    <p:spTree>
      <p:nvGrpSpPr>
        <p:cNvPr id="1" name=""/>
        <p:cNvGrpSpPr/>
        <p:nvPr/>
      </p:nvGrpSpPr>
      <p:grpSpPr>
        <a:xfrm>
          <a:off x="0" y="0"/>
          <a:ext cx="0" cy="0"/>
          <a:chOff x="0" y="0"/>
          <a:chExt cx="0" cy="0"/>
        </a:xfrm>
      </p:grpSpPr>
      <p:sp>
        <p:nvSpPr>
          <p:cNvPr id="4" name="Title 3"/>
          <p:cNvSpPr>
            <a:spLocks noGrp="1"/>
          </p:cNvSpPr>
          <p:nvPr>
            <p:ph type="title"/>
          </p:nvPr>
        </p:nvSpPr>
        <p:spPr>
          <a:xfrm>
            <a:off x="316088" y="2037823"/>
            <a:ext cx="6558845" cy="1806045"/>
          </a:xfrm>
        </p:spPr>
        <p:txBody>
          <a:bodyPr/>
          <a:lstStyle>
            <a:lvl1pPr>
              <a:defRPr sz="3400"/>
            </a:lvl1pPr>
          </a:lstStyle>
          <a:p>
            <a:r>
              <a:rPr lang="en-US" dirty="0"/>
              <a:t>Click to edit Master title style</a:t>
            </a:r>
          </a:p>
        </p:txBody>
      </p:sp>
      <p:pic>
        <p:nvPicPr>
          <p:cNvPr id="8" name="Picture 7" descr="Insight15-Core Graphic-FNL.png"/>
          <p:cNvPicPr>
            <a:picLocks noChangeAspect="1"/>
          </p:cNvPicPr>
          <p:nvPr userDrawn="1"/>
        </p:nvPicPr>
        <p:blipFill rotWithShape="1">
          <a:blip r:embed="rId2">
            <a:extLst>
              <a:ext uri="{28A0092B-C50C-407E-A947-70E740481C1C}">
                <a14:useLocalDpi xmlns:a14="http://schemas.microsoft.com/office/drawing/2010/main" val="0"/>
              </a:ext>
            </a:extLst>
          </a:blip>
          <a:srcRect l="-1" t="-577" r="34918" b="63963"/>
          <a:stretch/>
        </p:blipFill>
        <p:spPr>
          <a:xfrm flipV="1">
            <a:off x="2861107" y="0"/>
            <a:ext cx="9330893" cy="4020726"/>
          </a:xfrm>
          <a:prstGeom prst="rect">
            <a:avLst/>
          </a:prstGeom>
        </p:spPr>
      </p:pic>
      <p:pic>
        <p:nvPicPr>
          <p:cNvPr id="9" name="Picture 8" descr="IBM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11306982" y="6080577"/>
            <a:ext cx="731238" cy="366035"/>
          </a:xfrm>
          <a:prstGeom prst="rect">
            <a:avLst/>
          </a:prstGeom>
        </p:spPr>
      </p:pic>
      <p:grpSp>
        <p:nvGrpSpPr>
          <p:cNvPr id="2" name="Group 1"/>
          <p:cNvGrpSpPr/>
          <p:nvPr userDrawn="1"/>
        </p:nvGrpSpPr>
        <p:grpSpPr>
          <a:xfrm>
            <a:off x="403267" y="5528095"/>
            <a:ext cx="3976823" cy="675617"/>
            <a:chOff x="302449" y="5413022"/>
            <a:chExt cx="3490619" cy="790689"/>
          </a:xfrm>
        </p:grpSpPr>
        <p:pic>
          <p:nvPicPr>
            <p:cNvPr id="12" name="Picture 11" descr="Insight2015-CBM.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2449" y="5413022"/>
              <a:ext cx="3055400" cy="606719"/>
            </a:xfrm>
            <a:prstGeom prst="rect">
              <a:avLst/>
            </a:prstGeom>
          </p:spPr>
        </p:pic>
        <p:pic>
          <p:nvPicPr>
            <p:cNvPr id="14" name="Picture 13" descr="Insight15-Descripto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3102" y="6034028"/>
              <a:ext cx="3119966" cy="169683"/>
            </a:xfrm>
            <a:prstGeom prst="rect">
              <a:avLst/>
            </a:prstGeom>
          </p:spPr>
        </p:pic>
      </p:grpSp>
      <p:pic>
        <p:nvPicPr>
          <p:cNvPr id="15" name="Picture 14" descr="hashtag.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4783" y="6547748"/>
            <a:ext cx="904995" cy="120940"/>
          </a:xfrm>
          <a:prstGeom prst="rect">
            <a:avLst/>
          </a:prstGeom>
        </p:spPr>
      </p:pic>
    </p:spTree>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6"/>
            <a:ext cx="10568089" cy="5718045"/>
          </a:xfrm>
          <a:prstGeom prst="rect">
            <a:avLst/>
          </a:prstGeo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607" y="5432964"/>
            <a:ext cx="754979" cy="75497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54608" y="6315871"/>
            <a:ext cx="754977" cy="279693"/>
          </a:xfrm>
          <a:prstGeom prst="rect">
            <a:avLst/>
          </a:prstGeom>
        </p:spPr>
      </p:pic>
    </p:spTree>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7"/>
            <a:ext cx="11527895" cy="3941972"/>
          </a:xfrm>
          <a:prstGeom prst="rect">
            <a:avLst/>
          </a:prstGeo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3055" y="4434541"/>
            <a:ext cx="1466531" cy="146653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43056" y="6052265"/>
            <a:ext cx="1466529" cy="543299"/>
          </a:xfrm>
          <a:prstGeom prst="rect">
            <a:avLst/>
          </a:prstGeom>
        </p:spPr>
      </p:pic>
    </p:spTree>
    <p:extLst>
      <p:ext uri="{BB962C8B-B14F-4D97-AF65-F5344CB8AC3E}">
        <p14:creationId xmlns:p14="http://schemas.microsoft.com/office/powerpoint/2010/main" val="1534341579"/>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119BD1DD-A165-468B-9C92-3A501A5F8984}"/>
              </a:ext>
            </a:extLst>
          </p:cNvPr>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3398" t="11990" r="5059"/>
          <a:stretch/>
        </p:blipFill>
        <p:spPr>
          <a:xfrm>
            <a:off x="0" y="0"/>
            <a:ext cx="12192000" cy="6858000"/>
          </a:xfrm>
          <a:prstGeom prst="rect">
            <a:avLst/>
          </a:prstGeom>
        </p:spPr>
      </p:pic>
      <p:sp>
        <p:nvSpPr>
          <p:cNvPr id="4" name="Rectangle 6"/>
          <p:cNvSpPr>
            <a:spLocks noChangeArrowheads="1"/>
          </p:cNvSpPr>
          <p:nvPr/>
        </p:nvSpPr>
        <p:spPr bwMode="black">
          <a:xfrm>
            <a:off x="7751233" y="6481764"/>
            <a:ext cx="4072467"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fontAlgn="base">
              <a:spcBef>
                <a:spcPct val="0"/>
              </a:spcBef>
              <a:spcAft>
                <a:spcPct val="0"/>
              </a:spcAft>
            </a:pPr>
            <a:r>
              <a:rPr lang="en-US" sz="900" dirty="0">
                <a:solidFill>
                  <a:prstClr val="white"/>
                </a:solidFill>
                <a:cs typeface="ＭＳ Ｐゴシック" charset="0"/>
              </a:rPr>
              <a:t>© 2017 IBM Corporation</a:t>
            </a:r>
          </a:p>
        </p:txBody>
      </p:sp>
      <p:sp>
        <p:nvSpPr>
          <p:cNvPr id="3149" name="Rectangle 77"/>
          <p:cNvSpPr>
            <a:spLocks noGrp="1" noChangeArrowheads="1"/>
          </p:cNvSpPr>
          <p:nvPr>
            <p:ph type="ctrTitle"/>
          </p:nvPr>
        </p:nvSpPr>
        <p:spPr>
          <a:xfrm>
            <a:off x="338668" y="2343151"/>
            <a:ext cx="10977033" cy="1077913"/>
          </a:xfrm>
        </p:spPr>
        <p:txBody>
          <a:bodyPr anchor="b"/>
          <a:lstStyle>
            <a:lvl1pPr>
              <a:lnSpc>
                <a:spcPct val="76000"/>
              </a:lnSpc>
              <a:defRPr sz="3200" b="1">
                <a:solidFill>
                  <a:srgbClr val="000000"/>
                </a:solidFill>
              </a:defRPr>
            </a:lvl1pPr>
          </a:lstStyle>
          <a:p>
            <a:pPr lvl="0"/>
            <a:r>
              <a:rPr lang="en-US" noProof="0"/>
              <a:t>Click to edit Master title style</a:t>
            </a:r>
          </a:p>
        </p:txBody>
      </p:sp>
      <p:pic>
        <p:nvPicPr>
          <p:cNvPr id="10" name="Picture 9">
            <a:extLst>
              <a:ext uri="{FF2B5EF4-FFF2-40B4-BE49-F238E27FC236}">
                <a16:creationId xmlns:a16="http://schemas.microsoft.com/office/drawing/2014/main" xmlns="" id="{07541E26-7294-4707-9690-C492DB3FD6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1130" y="268254"/>
            <a:ext cx="815647" cy="234666"/>
          </a:xfrm>
          <a:prstGeom prst="rect">
            <a:avLst/>
          </a:prstGeom>
        </p:spPr>
      </p:pic>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34584" y="1092200"/>
            <a:ext cx="9279467" cy="208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63084" y="4406901"/>
            <a:ext cx="10363200" cy="1362075"/>
          </a:xfrm>
        </p:spPr>
        <p:txBody>
          <a:bodyPr/>
          <a:lstStyle>
            <a:lvl1pPr algn="l">
              <a:defRPr sz="4000" b="1" cap="sm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0" y="1828800"/>
            <a:ext cx="5740400" cy="4495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740400" cy="4495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title"/>
          </p:nvPr>
        </p:nvSpPr>
        <p:spPr bwMode="auto">
          <a:xfrm>
            <a:off x="203201" y="611188"/>
            <a:ext cx="11688233" cy="874712"/>
          </a:xfrm>
          <a:prstGeom prst="rect">
            <a:avLst/>
          </a:prstGeom>
          <a:noFill/>
          <a:ln w="9525">
            <a:noFill/>
            <a:miter lim="800000"/>
            <a:headEnd/>
            <a:tailEnd/>
          </a:ln>
        </p:spPr>
        <p:txBody>
          <a:bodyPr/>
          <a:lstStyle/>
          <a:p>
            <a:pPr lvl="0"/>
            <a:r>
              <a:rPr lang="en-US"/>
              <a:t>Click to edit Master title style</a:t>
            </a: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647701"/>
            <a:ext cx="4011084" cy="787399"/>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647701"/>
            <a:ext cx="6815667" cy="54784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42551" y="661989"/>
            <a:ext cx="1545167" cy="162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6"/>
            <a:ext cx="10568089" cy="5718045"/>
          </a:xfrm>
          <a:prstGeom prst="rect">
            <a:avLst/>
          </a:prstGeom>
        </p:spPr>
        <p:txBody>
          <a:bodyPr/>
          <a:lstStyle>
            <a:lvl1pPr>
              <a:defRPr sz="5333"/>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607" y="5432964"/>
            <a:ext cx="754979" cy="75497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54608" y="6315871"/>
            <a:ext cx="754977" cy="279693"/>
          </a:xfrm>
          <a:prstGeom prst="rect">
            <a:avLst/>
          </a:prstGeom>
        </p:spPr>
      </p:pic>
    </p:spTree>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0433" y="611188"/>
            <a:ext cx="2921000" cy="57134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1" y="611188"/>
            <a:ext cx="8564033" cy="57134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Divider Slide">
    <p:spTree>
      <p:nvGrpSpPr>
        <p:cNvPr id="1" name=""/>
        <p:cNvGrpSpPr/>
        <p:nvPr/>
      </p:nvGrpSpPr>
      <p:grpSpPr>
        <a:xfrm>
          <a:off x="0" y="0"/>
          <a:ext cx="0" cy="0"/>
          <a:chOff x="0" y="0"/>
          <a:chExt cx="0" cy="0"/>
        </a:xfrm>
      </p:grpSpPr>
      <p:sp>
        <p:nvSpPr>
          <p:cNvPr id="4" name="Title 3"/>
          <p:cNvSpPr>
            <a:spLocks noGrp="1"/>
          </p:cNvSpPr>
          <p:nvPr>
            <p:ph type="title"/>
          </p:nvPr>
        </p:nvSpPr>
        <p:spPr>
          <a:xfrm>
            <a:off x="316088" y="2037823"/>
            <a:ext cx="6558845" cy="1806045"/>
          </a:xfrm>
        </p:spPr>
        <p:txBody>
          <a:bodyPr/>
          <a:lstStyle>
            <a:lvl1pPr>
              <a:defRPr sz="3400"/>
            </a:lvl1pPr>
          </a:lstStyle>
          <a:p>
            <a:r>
              <a:rPr lang="en-US" dirty="0"/>
              <a:t>Click to edit Master title style</a:t>
            </a:r>
          </a:p>
        </p:txBody>
      </p:sp>
      <p:pic>
        <p:nvPicPr>
          <p:cNvPr id="8" name="Picture 7" descr="Insight15-Core Graphic-FNL.png"/>
          <p:cNvPicPr>
            <a:picLocks noChangeAspect="1"/>
          </p:cNvPicPr>
          <p:nvPr userDrawn="1"/>
        </p:nvPicPr>
        <p:blipFill rotWithShape="1">
          <a:blip r:embed="rId2">
            <a:extLst>
              <a:ext uri="{28A0092B-C50C-407E-A947-70E740481C1C}">
                <a14:useLocalDpi xmlns:a14="http://schemas.microsoft.com/office/drawing/2010/main" val="0"/>
              </a:ext>
            </a:extLst>
          </a:blip>
          <a:srcRect l="-1" t="-577" r="34918" b="63963"/>
          <a:stretch/>
        </p:blipFill>
        <p:spPr>
          <a:xfrm flipV="1">
            <a:off x="2861107" y="0"/>
            <a:ext cx="9330893" cy="4020726"/>
          </a:xfrm>
          <a:prstGeom prst="rect">
            <a:avLst/>
          </a:prstGeom>
        </p:spPr>
      </p:pic>
      <p:pic>
        <p:nvPicPr>
          <p:cNvPr id="9" name="Picture 8" descr="IBM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11306982" y="6080577"/>
            <a:ext cx="731238" cy="366035"/>
          </a:xfrm>
          <a:prstGeom prst="rect">
            <a:avLst/>
          </a:prstGeom>
        </p:spPr>
      </p:pic>
      <p:pic>
        <p:nvPicPr>
          <p:cNvPr id="15" name="Picture 14" descr="hashtag.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783" y="6547748"/>
            <a:ext cx="904995" cy="120940"/>
          </a:xfrm>
          <a:prstGeom prst="rect">
            <a:avLst/>
          </a:prstGeom>
        </p:spPr>
      </p:pic>
    </p:spTree>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0" tIns="45720" rIns="91440" bIns="45720" rtlCol="0" anchor="t">
            <a:noAutofit/>
          </a:bodyPr>
          <a:lstStyle>
            <a:lvl1pPr>
              <a:defRPr lang="en-US" dirty="0"/>
            </a:lvl1pPr>
          </a:lstStyle>
          <a:p>
            <a:pPr lvl="0"/>
            <a:r>
              <a:rPr lang="en-US" dirty="0"/>
              <a:t>Click to edit master title style</a:t>
            </a:r>
          </a:p>
        </p:txBody>
      </p:sp>
      <p:sp>
        <p:nvSpPr>
          <p:cNvPr id="5" name="Text Placeholder 4"/>
          <p:cNvSpPr>
            <a:spLocks noGrp="1"/>
          </p:cNvSpPr>
          <p:nvPr>
            <p:ph type="body" sz="quarter" idx="10"/>
          </p:nvPr>
        </p:nvSpPr>
        <p:spPr>
          <a:xfrm>
            <a:off x="364069" y="1261533"/>
            <a:ext cx="11478684" cy="5172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7"/>
            <a:ext cx="11527895" cy="3941972"/>
          </a:xfrm>
          <a:prstGeom prst="rect">
            <a:avLst/>
          </a:prstGeo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bg1"/>
                </a:solidFill>
                <a:effectLst/>
                <a:uFillTx/>
                <a:latin typeface="Work Sans" charset="0"/>
                <a:ea typeface="Work Sans" charset="0"/>
                <a:cs typeface="Work Sans" charset="0"/>
                <a:sym typeface="Arial"/>
              </a:defRPr>
            </a:lvl1pPr>
          </a:lstStyle>
          <a:p>
            <a:pPr defTabSz="623360" hangingPunct="0"/>
            <a:fld id="{5714FB1E-E660-F74D-BC29-F339B17ACE97}" type="slidenum">
              <a:rPr lang="uk-UA" kern="0" smtClean="0">
                <a:solidFill>
                  <a:srgbClr val="FFFFFF"/>
                </a:solidFill>
              </a:rPr>
              <a:pPr defTabSz="623360" hangingPunct="0"/>
              <a:t>‹#›</a:t>
            </a:fld>
            <a:endParaRPr lang="uk-UA" kern="0" dirty="0">
              <a:solidFill>
                <a:srgbClr val="FFFFFF"/>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bg1"/>
                </a:solidFill>
                <a:latin typeface="Work Sans" charset="0"/>
                <a:ea typeface="Work Sans" charset="0"/>
                <a:cs typeface="Work Sans" charset="0"/>
              </a:defRPr>
            </a:lvl1pPr>
          </a:lstStyle>
          <a:p>
            <a:pPr defTabSz="623360" hangingPunct="0"/>
            <a:r>
              <a:rPr lang="en-US" kern="0">
                <a:solidFill>
                  <a:srgbClr val="FFFFFF"/>
                </a:solidFill>
                <a:sym typeface="Arial"/>
              </a:rPr>
              <a:t>EDR Confidential</a:t>
            </a:r>
            <a:endParaRPr lang="en-US" kern="0" dirty="0">
              <a:solidFill>
                <a:srgbClr val="FFFFFF"/>
              </a:solidFill>
              <a:sym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3055" y="4434541"/>
            <a:ext cx="1466531" cy="146653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43056" y="6052265"/>
            <a:ext cx="1466529" cy="543299"/>
          </a:xfrm>
          <a:prstGeom prst="rect">
            <a:avLst/>
          </a:prstGeom>
        </p:spPr>
      </p:pic>
    </p:spTree>
    <p:extLst>
      <p:ext uri="{BB962C8B-B14F-4D97-AF65-F5344CB8AC3E}">
        <p14:creationId xmlns:p14="http://schemas.microsoft.com/office/powerpoint/2010/main" val="204640893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119BD1DD-A165-468B-9C92-3A501A5F8984}"/>
              </a:ext>
            </a:extLst>
          </p:cNvPr>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3398" t="11990" r="5059"/>
          <a:stretch/>
        </p:blipFill>
        <p:spPr>
          <a:xfrm>
            <a:off x="0" y="0"/>
            <a:ext cx="12192000" cy="6858000"/>
          </a:xfrm>
          <a:prstGeom prst="rect">
            <a:avLst/>
          </a:prstGeom>
        </p:spPr>
      </p:pic>
      <p:sp>
        <p:nvSpPr>
          <p:cNvPr id="4" name="Rectangle 6"/>
          <p:cNvSpPr>
            <a:spLocks noChangeArrowheads="1"/>
          </p:cNvSpPr>
          <p:nvPr/>
        </p:nvSpPr>
        <p:spPr bwMode="black">
          <a:xfrm>
            <a:off x="7751233" y="6481764"/>
            <a:ext cx="4072467"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fontAlgn="base">
              <a:spcBef>
                <a:spcPct val="0"/>
              </a:spcBef>
              <a:spcAft>
                <a:spcPct val="0"/>
              </a:spcAft>
            </a:pPr>
            <a:r>
              <a:rPr lang="en-US" sz="900" dirty="0">
                <a:solidFill>
                  <a:prstClr val="white"/>
                </a:solidFill>
                <a:cs typeface="ＭＳ Ｐゴシック" charset="0"/>
              </a:rPr>
              <a:t>© 2017 IBM Corporation</a:t>
            </a:r>
          </a:p>
        </p:txBody>
      </p:sp>
      <p:sp>
        <p:nvSpPr>
          <p:cNvPr id="3149" name="Rectangle 77"/>
          <p:cNvSpPr>
            <a:spLocks noGrp="1" noChangeArrowheads="1"/>
          </p:cNvSpPr>
          <p:nvPr>
            <p:ph type="ctrTitle"/>
          </p:nvPr>
        </p:nvSpPr>
        <p:spPr>
          <a:xfrm>
            <a:off x="338668" y="2343151"/>
            <a:ext cx="10977033" cy="1077913"/>
          </a:xfrm>
        </p:spPr>
        <p:txBody>
          <a:bodyPr anchor="b"/>
          <a:lstStyle>
            <a:lvl1pPr>
              <a:lnSpc>
                <a:spcPct val="76000"/>
              </a:lnSpc>
              <a:defRPr sz="3200" b="1">
                <a:solidFill>
                  <a:srgbClr val="000000"/>
                </a:solidFill>
              </a:defRPr>
            </a:lvl1pPr>
          </a:lstStyle>
          <a:p>
            <a:pPr lvl="0"/>
            <a:r>
              <a:rPr lang="en-US" noProof="0"/>
              <a:t>Click to edit Master title style</a:t>
            </a:r>
          </a:p>
        </p:txBody>
      </p:sp>
      <p:pic>
        <p:nvPicPr>
          <p:cNvPr id="10" name="Picture 9">
            <a:extLst>
              <a:ext uri="{FF2B5EF4-FFF2-40B4-BE49-F238E27FC236}">
                <a16:creationId xmlns:a16="http://schemas.microsoft.com/office/drawing/2014/main" xmlns="" id="{07541E26-7294-4707-9690-C492DB3FD6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1130" y="268254"/>
            <a:ext cx="815647" cy="234666"/>
          </a:xfrm>
          <a:prstGeom prst="rect">
            <a:avLst/>
          </a:prstGeom>
        </p:spPr>
      </p:pic>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34584" y="1092200"/>
            <a:ext cx="9279467" cy="208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63084" y="4406901"/>
            <a:ext cx="10363200" cy="1362075"/>
          </a:xfrm>
        </p:spPr>
        <p:txBody>
          <a:bodyPr/>
          <a:lstStyle>
            <a:lvl1pPr algn="l">
              <a:defRPr sz="4000" b="1" cap="sm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0" y="1828800"/>
            <a:ext cx="5740400" cy="4495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740400" cy="4495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title"/>
          </p:nvPr>
        </p:nvSpPr>
        <p:spPr bwMode="auto">
          <a:xfrm>
            <a:off x="203201" y="611188"/>
            <a:ext cx="11688233" cy="874712"/>
          </a:xfrm>
          <a:prstGeom prst="rect">
            <a:avLst/>
          </a:prstGeom>
          <a:noFill/>
          <a:ln w="9525">
            <a:noFill/>
            <a:miter lim="800000"/>
            <a:headEnd/>
            <a:tailEnd/>
          </a:ln>
        </p:spPr>
        <p:txBody>
          <a:bodyPr/>
          <a:lstStyle/>
          <a:p>
            <a:pPr lvl="0"/>
            <a:r>
              <a:rPr lang="en-US"/>
              <a:t>Click to edit Master title style</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323232"/>
                </a:solidFill>
              </a:rPr>
              <a:t>IBM Confidential</a:t>
            </a:r>
          </a:p>
        </p:txBody>
      </p:sp>
      <p:sp>
        <p:nvSpPr>
          <p:cNvPr id="5" name="Slide Number Placeholder 4"/>
          <p:cNvSpPr>
            <a:spLocks noGrp="1"/>
          </p:cNvSpPr>
          <p:nvPr>
            <p:ph type="sldNum" sz="quarter" idx="11"/>
          </p:nvPr>
        </p:nvSpPr>
        <p:spPr/>
        <p:txBody>
          <a:bodyPr/>
          <a:lstStyle/>
          <a:p>
            <a:fld id="{5714FB1E-E660-F74D-BC29-F339B17ACE97}" type="slidenum">
              <a:rPr/>
              <a:pPr/>
              <a:t>‹#›</a:t>
            </a:fld>
            <a:endParaRPr dirty="0"/>
          </a:p>
        </p:txBody>
      </p:sp>
    </p:spTree>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647701"/>
            <a:ext cx="4011084" cy="787399"/>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647701"/>
            <a:ext cx="6815667" cy="54784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42551" y="661989"/>
            <a:ext cx="1545167" cy="162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0433" y="611188"/>
            <a:ext cx="2921000" cy="57134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1" y="611188"/>
            <a:ext cx="8564033" cy="57134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Divider Slide">
    <p:spTree>
      <p:nvGrpSpPr>
        <p:cNvPr id="1" name=""/>
        <p:cNvGrpSpPr/>
        <p:nvPr/>
      </p:nvGrpSpPr>
      <p:grpSpPr>
        <a:xfrm>
          <a:off x="0" y="0"/>
          <a:ext cx="0" cy="0"/>
          <a:chOff x="0" y="0"/>
          <a:chExt cx="0" cy="0"/>
        </a:xfrm>
      </p:grpSpPr>
      <p:sp>
        <p:nvSpPr>
          <p:cNvPr id="4" name="Title 3"/>
          <p:cNvSpPr>
            <a:spLocks noGrp="1"/>
          </p:cNvSpPr>
          <p:nvPr>
            <p:ph type="title"/>
          </p:nvPr>
        </p:nvSpPr>
        <p:spPr>
          <a:xfrm>
            <a:off x="316088" y="2037823"/>
            <a:ext cx="6558845" cy="1806045"/>
          </a:xfrm>
        </p:spPr>
        <p:txBody>
          <a:bodyPr/>
          <a:lstStyle>
            <a:lvl1pPr>
              <a:defRPr sz="3400"/>
            </a:lvl1pPr>
          </a:lstStyle>
          <a:p>
            <a:r>
              <a:rPr lang="en-US" dirty="0"/>
              <a:t>Click to edit Master title style</a:t>
            </a:r>
          </a:p>
        </p:txBody>
      </p:sp>
      <p:pic>
        <p:nvPicPr>
          <p:cNvPr id="8" name="Picture 7" descr="Insight15-Core Graphic-FNL.png"/>
          <p:cNvPicPr>
            <a:picLocks noChangeAspect="1"/>
          </p:cNvPicPr>
          <p:nvPr userDrawn="1"/>
        </p:nvPicPr>
        <p:blipFill rotWithShape="1">
          <a:blip r:embed="rId2">
            <a:extLst>
              <a:ext uri="{28A0092B-C50C-407E-A947-70E740481C1C}">
                <a14:useLocalDpi xmlns:a14="http://schemas.microsoft.com/office/drawing/2010/main" val="0"/>
              </a:ext>
            </a:extLst>
          </a:blip>
          <a:srcRect l="-1" t="-577" r="34918" b="63963"/>
          <a:stretch/>
        </p:blipFill>
        <p:spPr>
          <a:xfrm flipV="1">
            <a:off x="2861107" y="0"/>
            <a:ext cx="9330893" cy="4020726"/>
          </a:xfrm>
          <a:prstGeom prst="rect">
            <a:avLst/>
          </a:prstGeom>
        </p:spPr>
      </p:pic>
      <p:pic>
        <p:nvPicPr>
          <p:cNvPr id="9" name="Picture 8" descr="IBM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11306982" y="6080577"/>
            <a:ext cx="731238" cy="366035"/>
          </a:xfrm>
          <a:prstGeom prst="rect">
            <a:avLst/>
          </a:prstGeom>
        </p:spPr>
      </p:pic>
      <p:pic>
        <p:nvPicPr>
          <p:cNvPr id="15" name="Picture 14" descr="hashtag.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783" y="6547748"/>
            <a:ext cx="904995" cy="120940"/>
          </a:xfrm>
          <a:prstGeom prst="rect">
            <a:avLst/>
          </a:prstGeom>
        </p:spPr>
      </p:pic>
    </p:spTree>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0" tIns="45720" rIns="91440" bIns="45720" rtlCol="0" anchor="t">
            <a:noAutofit/>
          </a:bodyPr>
          <a:lstStyle>
            <a:lvl1pPr>
              <a:defRPr lang="en-US" dirty="0"/>
            </a:lvl1pPr>
          </a:lstStyle>
          <a:p>
            <a:pPr lvl="0"/>
            <a:r>
              <a:rPr lang="en-US" dirty="0"/>
              <a:t>Click to edit master title style</a:t>
            </a:r>
          </a:p>
        </p:txBody>
      </p:sp>
      <p:sp>
        <p:nvSpPr>
          <p:cNvPr id="5" name="Text Placeholder 4"/>
          <p:cNvSpPr>
            <a:spLocks noGrp="1"/>
          </p:cNvSpPr>
          <p:nvPr>
            <p:ph type="body" sz="quarter" idx="10"/>
          </p:nvPr>
        </p:nvSpPr>
        <p:spPr>
          <a:xfrm>
            <a:off x="364069" y="1261533"/>
            <a:ext cx="11478684" cy="5172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3" name="Title 2"/>
          <p:cNvSpPr>
            <a:spLocks noGrp="1"/>
          </p:cNvSpPr>
          <p:nvPr>
            <p:ph type="title"/>
          </p:nvPr>
        </p:nvSpPr>
        <p:spPr>
          <a:xfrm>
            <a:off x="341377" y="341376"/>
            <a:ext cx="10568089" cy="5718045"/>
          </a:xfrm>
        </p:spPr>
        <p:txBody>
          <a:bodyPr/>
          <a:lstStyle>
            <a:lvl1pPr>
              <a:defRPr sz="8000"/>
            </a:lvl1pPr>
          </a:lstStyle>
          <a:p>
            <a:r>
              <a:rPr lang="en-US" dirty="0"/>
              <a:t>Click to edit Master title style</a:t>
            </a:r>
          </a:p>
        </p:txBody>
      </p:sp>
      <p:sp>
        <p:nvSpPr>
          <p:cNvPr id="7"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rgbClr val="000000"/>
                </a:solidFill>
                <a:effectLst/>
                <a:uFillTx/>
                <a:latin typeface="Work Sans Light" charset="0"/>
                <a:ea typeface="Work Sans Light" charset="0"/>
                <a:cs typeface="Work Sans Light" charset="0"/>
                <a:sym typeface="Arial"/>
              </a:defRPr>
            </a:lvl1pPr>
          </a:lstStyle>
          <a:p>
            <a:fld id="{5714FB1E-E660-F74D-BC29-F339B17ACE97}" type="slidenum">
              <a:rPr/>
              <a:pPr/>
              <a:t>‹#›</a:t>
            </a:fld>
            <a:endParaRPr dirty="0"/>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tx1"/>
                </a:solidFill>
                <a:latin typeface="Work Sans Light" charset="0"/>
                <a:ea typeface="Work Sans Light" charset="0"/>
                <a:cs typeface="Work Sans Light" charset="0"/>
              </a:defRPr>
            </a:lvl1pPr>
          </a:lstStyle>
          <a:p>
            <a:r>
              <a:rPr lang="en-US" dirty="0">
                <a:solidFill>
                  <a:srgbClr val="323232"/>
                </a:solidFill>
              </a:rPr>
              <a:t>EDR Confidential</a:t>
            </a:r>
          </a:p>
        </p:txBody>
      </p:sp>
    </p:spTree>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theme" Target="../theme/theme4.xml"/><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slideLayout" Target="../slideLayouts/slideLayout40.xml"/><Relationship Id="rId24" Type="http://schemas.openxmlformats.org/officeDocument/2006/relationships/slideLayout" Target="../slideLayouts/slideLayout41.xml"/><Relationship Id="rId25" Type="http://schemas.openxmlformats.org/officeDocument/2006/relationships/slideLayout" Target="../slideLayouts/slideLayout42.xml"/><Relationship Id="rId26" Type="http://schemas.openxmlformats.org/officeDocument/2006/relationships/slideLayout" Target="../slideLayouts/slideLayout43.xml"/><Relationship Id="rId27" Type="http://schemas.openxmlformats.org/officeDocument/2006/relationships/slideLayout" Target="../slideLayouts/slideLayout44.xml"/><Relationship Id="rId28" Type="http://schemas.openxmlformats.org/officeDocument/2006/relationships/slideLayout" Target="../slideLayouts/slideLayout45.xml"/><Relationship Id="rId29" Type="http://schemas.openxmlformats.org/officeDocument/2006/relationships/slideLayout" Target="../slideLayouts/slideLayout46.xml"/><Relationship Id="rId30" Type="http://schemas.openxmlformats.org/officeDocument/2006/relationships/slideLayout" Target="../slideLayouts/slideLayout47.xml"/><Relationship Id="rId31" Type="http://schemas.openxmlformats.org/officeDocument/2006/relationships/theme" Target="../theme/theme5.xml"/><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theme" Target="../theme/theme6.xml"/><Relationship Id="rId15" Type="http://schemas.openxmlformats.org/officeDocument/2006/relationships/image" Target="../media/image19.png"/><Relationship Id="rId16" Type="http://schemas.openxmlformats.org/officeDocument/2006/relationships/image" Target="../media/image20.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theme" Target="../theme/theme7.xml"/><Relationship Id="rId16" Type="http://schemas.openxmlformats.org/officeDocument/2006/relationships/image" Target="../media/image28.jpeg"/><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5.xml"/><Relationship Id="rId12" Type="http://schemas.openxmlformats.org/officeDocument/2006/relationships/slideLayout" Target="../slideLayouts/slideLayout86.xml"/><Relationship Id="rId13" Type="http://schemas.openxmlformats.org/officeDocument/2006/relationships/slideLayout" Target="../slideLayouts/slideLayout87.xml"/><Relationship Id="rId14" Type="http://schemas.openxmlformats.org/officeDocument/2006/relationships/theme" Target="../theme/theme8.xml"/><Relationship Id="rId15" Type="http://schemas.openxmlformats.org/officeDocument/2006/relationships/image" Target="../media/image28.jpeg"/><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9" Type="http://schemas.openxmlformats.org/officeDocument/2006/relationships/slideLayout" Target="../slideLayouts/slideLayout83.xml"/><Relationship Id="rId10"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41377" y="341376"/>
            <a:ext cx="10568089" cy="39014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p>
            <a:r>
              <a:rPr lang="en-US" dirty="0"/>
              <a:t>Click to edit Master title style</a:t>
            </a:r>
            <a:endParaRPr dirty="0"/>
          </a:p>
        </p:txBody>
      </p:sp>
      <p:sp>
        <p:nvSpPr>
          <p:cNvPr id="7" name="Text Placeholder 6"/>
          <p:cNvSpPr>
            <a:spLocks noGrp="1"/>
          </p:cNvSpPr>
          <p:nvPr>
            <p:ph type="body" idx="1"/>
          </p:nvPr>
        </p:nvSpPr>
        <p:spPr>
          <a:xfrm>
            <a:off x="341377" y="914400"/>
            <a:ext cx="10568089" cy="514502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rgbClr val="000000"/>
                </a:solidFill>
                <a:effectLst/>
                <a:uFillTx/>
                <a:latin typeface="Work Sans Light" charset="0"/>
                <a:ea typeface="Work Sans Light" charset="0"/>
                <a:cs typeface="Work Sans Light" charset="0"/>
                <a:sym typeface="Arial"/>
              </a:defRPr>
            </a:lvl1pPr>
          </a:lstStyle>
          <a:p>
            <a:pPr defTabSz="623360" hangingPunct="0"/>
            <a:fld id="{5714FB1E-E660-F74D-BC29-F339B17ACE97}" type="slidenum">
              <a:rPr lang="uk-UA" kern="0" smtClean="0"/>
              <a:pPr defTabSz="623360" hangingPunct="0"/>
              <a:t>‹#›</a:t>
            </a:fld>
            <a:endParaRPr lang="uk-UA" kern="0" dirty="0"/>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tx1"/>
                </a:solidFill>
                <a:latin typeface="Work Sans Light" charset="0"/>
                <a:ea typeface="Work Sans Light" charset="0"/>
                <a:cs typeface="Work Sans Light" charset="0"/>
              </a:defRPr>
            </a:lvl1pPr>
          </a:lstStyle>
          <a:p>
            <a:pPr defTabSz="623360" hangingPunct="0"/>
            <a:r>
              <a:rPr lang="en-US" kern="0">
                <a:solidFill>
                  <a:srgbClr val="323232"/>
                </a:solidFill>
                <a:sym typeface="Arial"/>
              </a:rPr>
              <a:t>EDR Confidential</a:t>
            </a:r>
            <a:endParaRPr lang="en-US" kern="0" dirty="0">
              <a:solidFill>
                <a:srgbClr val="323232"/>
              </a:solidFill>
              <a:sym typeface="Arial"/>
            </a:endParaRPr>
          </a:p>
        </p:txBody>
      </p:sp>
    </p:spTree>
    <p:extLst>
      <p:ext uri="{BB962C8B-B14F-4D97-AF65-F5344CB8AC3E}">
        <p14:creationId xmlns:p14="http://schemas.microsoft.com/office/powerpoint/2010/main" val="1538718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5" r:id="rId3"/>
    <p:sldLayoutId id="2147483726" r:id="rId4"/>
  </p:sldLayoutIdLst>
  <p:transition spd="med"/>
  <p:hf hdr="0" dt="0"/>
  <p:txStyles>
    <p:titleStyle>
      <a:lvl1pPr marL="0" marR="0" indent="0" algn="l" defTabSz="1219170" rtl="0" eaLnBrk="1" latinLnBrk="0" hangingPunct="1">
        <a:lnSpc>
          <a:spcPct val="90000"/>
        </a:lnSpc>
        <a:spcBef>
          <a:spcPts val="0"/>
        </a:spcBef>
        <a:spcAft>
          <a:spcPts val="0"/>
        </a:spcAft>
        <a:buClrTx/>
        <a:buSzTx/>
        <a:buFontTx/>
        <a:buNone/>
        <a:tabLst/>
        <a:defRPr sz="2933" b="0" i="0" u="none" strike="noStrike" cap="none" spc="0" baseline="0">
          <a:ln>
            <a:noFill/>
          </a:ln>
          <a:solidFill>
            <a:srgbClr val="1A1918"/>
          </a:solidFill>
          <a:uFillTx/>
          <a:latin typeface="Work Sans Light" charset="0"/>
          <a:ea typeface="Work Sans Light" charset="0"/>
          <a:cs typeface="Work Sans Light" charset="0"/>
          <a:sym typeface="Arial"/>
        </a:defRPr>
      </a:lvl1pPr>
      <a:lvl2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2pPr>
      <a:lvl3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3pPr>
      <a:lvl4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4pPr>
      <a:lvl5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5pPr>
      <a:lvl6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6pPr>
      <a:lvl7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7pPr>
      <a:lvl8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8pPr>
      <a:lvl9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9pPr>
    </p:titleStyle>
    <p:bodyStyle>
      <a:lvl1pPr marL="0" marR="0" indent="0" algn="l" defTabSz="1219170" rtl="0" eaLnBrk="1" latinLnBrk="0" hangingPunct="1">
        <a:lnSpc>
          <a:spcPct val="100000"/>
        </a:lnSpc>
        <a:spcBef>
          <a:spcPts val="400"/>
        </a:spcBef>
        <a:spcAft>
          <a:spcPts val="400"/>
        </a:spcAft>
        <a:buClrTx/>
        <a:buSzTx/>
        <a:buFontTx/>
        <a:buNone/>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1pPr>
      <a:lvl2pPr marL="237061" marR="0" indent="-226477"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2pPr>
      <a:lvl3pPr marL="489642" marR="0" indent="-197550"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3pPr>
      <a:lvl4pPr marL="941468" marR="0" indent="-331884"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4pPr>
      <a:lvl5pPr marL="1246261" marR="0" indent="-331884"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5pPr>
      <a:lvl6pPr marL="3284985"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6pPr>
      <a:lvl7pPr marL="389456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7pPr>
      <a:lvl8pPr marL="4504154"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8pPr>
      <a:lvl9pPr marL="511373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9pPr>
    </p:bodyStyle>
    <p:otherStyle>
      <a:lvl1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1pPr>
      <a:lvl2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2pPr>
      <a:lvl3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3pPr>
      <a:lvl4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4pPr>
      <a:lvl5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5pPr>
      <a:lvl6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6pPr>
      <a:lvl7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7pPr>
      <a:lvl8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8pPr>
      <a:lvl9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2"/>
            </a:gs>
            <a:gs pos="100000">
              <a:schemeClr val="accent1"/>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719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ransition spd="med"/>
  <p:hf hdr="0" dt="0"/>
  <p:txStyles>
    <p:titleStyle>
      <a:lvl1pPr marL="0" marR="0" indent="0" algn="l" defTabSz="1219170" rtl="0" eaLnBrk="1" latinLnBrk="0" hangingPunct="1">
        <a:lnSpc>
          <a:spcPct val="90000"/>
        </a:lnSpc>
        <a:spcBef>
          <a:spcPts val="0"/>
        </a:spcBef>
        <a:spcAft>
          <a:spcPts val="0"/>
        </a:spcAft>
        <a:buClrTx/>
        <a:buSzTx/>
        <a:buFontTx/>
        <a:buNone/>
        <a:tabLst/>
        <a:defRPr sz="2933" b="0" i="0" u="none" strike="noStrike" cap="none" spc="0" baseline="0">
          <a:ln>
            <a:noFill/>
          </a:ln>
          <a:solidFill>
            <a:srgbClr val="FFFFFF"/>
          </a:solidFill>
          <a:uFillTx/>
          <a:latin typeface="Work Sans Light" charset="0"/>
          <a:ea typeface="Work Sans Light" charset="0"/>
          <a:cs typeface="Work Sans Light" charset="0"/>
          <a:sym typeface="Arial"/>
        </a:defRPr>
      </a:lvl1pPr>
      <a:lvl2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2pPr>
      <a:lvl3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3pPr>
      <a:lvl4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4pPr>
      <a:lvl5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5pPr>
      <a:lvl6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6pPr>
      <a:lvl7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7pPr>
      <a:lvl8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8pPr>
      <a:lvl9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9pPr>
    </p:titleStyle>
    <p:bodyStyle>
      <a:lvl1pPr marL="0" marR="0" indent="0" algn="l" defTabSz="1219170" rtl="0" eaLnBrk="1" latinLnBrk="0" hangingPunct="1">
        <a:lnSpc>
          <a:spcPct val="100000"/>
        </a:lnSpc>
        <a:spcBef>
          <a:spcPts val="400"/>
        </a:spcBef>
        <a:spcAft>
          <a:spcPts val="400"/>
        </a:spcAft>
        <a:buClrTx/>
        <a:buSzTx/>
        <a:buFontTx/>
        <a:buNone/>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1pPr>
      <a:lvl2pPr marL="237061" marR="0" indent="-226477"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2pPr>
      <a:lvl3pPr marL="489642" marR="0" indent="-197550"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3pPr>
      <a:lvl4pPr marL="941468" marR="0" indent="-331884"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4pPr>
      <a:lvl5pPr marL="1246261" marR="0" indent="-331884"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5pPr>
      <a:lvl6pPr marL="3284985"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6pPr>
      <a:lvl7pPr marL="389456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7pPr>
      <a:lvl8pPr marL="4504154"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8pPr>
      <a:lvl9pPr marL="511373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9pPr>
    </p:bodyStyle>
    <p:otherStyle>
      <a:lvl1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1pPr>
      <a:lvl2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2pPr>
      <a:lvl3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3pPr>
      <a:lvl4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4pPr>
      <a:lvl5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5pPr>
      <a:lvl6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6pPr>
      <a:lvl7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7pPr>
      <a:lvl8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8pPr>
      <a:lvl9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41377" y="341376"/>
            <a:ext cx="10568089" cy="39014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p>
            <a:r>
              <a:rPr lang="en-US" dirty="0"/>
              <a:t>Click to edit Master title style</a:t>
            </a:r>
            <a:endParaRPr dirty="0"/>
          </a:p>
        </p:txBody>
      </p:sp>
      <p:sp>
        <p:nvSpPr>
          <p:cNvPr id="7" name="Text Placeholder 6"/>
          <p:cNvSpPr>
            <a:spLocks noGrp="1"/>
          </p:cNvSpPr>
          <p:nvPr>
            <p:ph type="body" idx="1"/>
          </p:nvPr>
        </p:nvSpPr>
        <p:spPr>
          <a:xfrm>
            <a:off x="341377" y="914400"/>
            <a:ext cx="10568089" cy="514502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rgbClr val="000000"/>
                </a:solidFill>
                <a:effectLst/>
                <a:uFillTx/>
                <a:latin typeface="Work Sans Light" charset="0"/>
                <a:ea typeface="Work Sans Light" charset="0"/>
                <a:cs typeface="Work Sans Light" charset="0"/>
                <a:sym typeface="Arial"/>
              </a:defRPr>
            </a:lvl1pPr>
          </a:lstStyle>
          <a:p>
            <a:pPr defTabSz="623360" hangingPunct="0"/>
            <a:fld id="{5714FB1E-E660-F74D-BC29-F339B17ACE97}" type="slidenum">
              <a:rPr lang="uk-UA" kern="0" smtClean="0"/>
              <a:pPr defTabSz="623360" hangingPunct="0"/>
              <a:t>‹#›</a:t>
            </a:fld>
            <a:endParaRPr lang="uk-UA" kern="0" dirty="0"/>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b="0" i="0">
                <a:solidFill>
                  <a:schemeClr val="tx1"/>
                </a:solidFill>
                <a:latin typeface="Work Sans Light" charset="0"/>
                <a:ea typeface="Work Sans Light" charset="0"/>
                <a:cs typeface="Work Sans Light" charset="0"/>
              </a:defRPr>
            </a:lvl1pPr>
          </a:lstStyle>
          <a:p>
            <a:pPr defTabSz="623360" hangingPunct="0"/>
            <a:r>
              <a:rPr lang="en-US" kern="0">
                <a:solidFill>
                  <a:srgbClr val="323232"/>
                </a:solidFill>
                <a:sym typeface="Arial"/>
              </a:rPr>
              <a:t>EDR Confidential</a:t>
            </a:r>
            <a:endParaRPr lang="en-US" kern="0" dirty="0">
              <a:solidFill>
                <a:srgbClr val="323232"/>
              </a:solidFill>
              <a:sym typeface="Arial"/>
            </a:endParaRPr>
          </a:p>
        </p:txBody>
      </p:sp>
    </p:spTree>
    <p:extLst>
      <p:ext uri="{BB962C8B-B14F-4D97-AF65-F5344CB8AC3E}">
        <p14:creationId xmlns:p14="http://schemas.microsoft.com/office/powerpoint/2010/main" val="125339439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727" r:id="rId6"/>
    <p:sldLayoutId id="2147483773" r:id="rId7"/>
  </p:sldLayoutIdLst>
  <p:transition spd="med"/>
  <p:hf hdr="0" dt="0"/>
  <p:txStyles>
    <p:titleStyle>
      <a:lvl1pPr marL="0" marR="0" indent="0" algn="l" defTabSz="1219170" rtl="0" eaLnBrk="1" latinLnBrk="0" hangingPunct="1">
        <a:lnSpc>
          <a:spcPct val="90000"/>
        </a:lnSpc>
        <a:spcBef>
          <a:spcPts val="0"/>
        </a:spcBef>
        <a:spcAft>
          <a:spcPts val="0"/>
        </a:spcAft>
        <a:buClrTx/>
        <a:buSzTx/>
        <a:buFontTx/>
        <a:buNone/>
        <a:tabLst/>
        <a:defRPr sz="2933" b="0" i="0" u="none" strike="noStrike" cap="none" spc="0" baseline="0">
          <a:ln>
            <a:noFill/>
          </a:ln>
          <a:solidFill>
            <a:srgbClr val="1A1918"/>
          </a:solidFill>
          <a:uFillTx/>
          <a:latin typeface="Work Sans Light" charset="0"/>
          <a:ea typeface="Work Sans Light" charset="0"/>
          <a:cs typeface="Work Sans Light" charset="0"/>
          <a:sym typeface="Arial"/>
        </a:defRPr>
      </a:lvl1pPr>
      <a:lvl2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2pPr>
      <a:lvl3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3pPr>
      <a:lvl4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4pPr>
      <a:lvl5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5pPr>
      <a:lvl6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6pPr>
      <a:lvl7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7pPr>
      <a:lvl8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8pPr>
      <a:lvl9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9pPr>
    </p:titleStyle>
    <p:bodyStyle>
      <a:lvl1pPr marL="0" marR="0" indent="0" algn="l" defTabSz="1219170" rtl="0" eaLnBrk="1" latinLnBrk="0" hangingPunct="1">
        <a:lnSpc>
          <a:spcPct val="100000"/>
        </a:lnSpc>
        <a:spcBef>
          <a:spcPts val="400"/>
        </a:spcBef>
        <a:spcAft>
          <a:spcPts val="400"/>
        </a:spcAft>
        <a:buClrTx/>
        <a:buSzTx/>
        <a:buFontTx/>
        <a:buNone/>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1pPr>
      <a:lvl2pPr marL="237061" marR="0" indent="-226477"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2pPr>
      <a:lvl3pPr marL="489642" marR="0" indent="-197550"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3pPr>
      <a:lvl4pPr marL="941468" marR="0" indent="-331884"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4pPr>
      <a:lvl5pPr marL="1246261" marR="0" indent="-331884"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1A1918"/>
          </a:solidFill>
          <a:uFillTx/>
          <a:latin typeface="Work Sans Light" charset="0"/>
          <a:ea typeface="Work Sans Light" charset="0"/>
          <a:cs typeface="Work Sans Light" charset="0"/>
          <a:sym typeface="Arial"/>
        </a:defRPr>
      </a:lvl5pPr>
      <a:lvl6pPr marL="3284985"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6pPr>
      <a:lvl7pPr marL="389456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7pPr>
      <a:lvl8pPr marL="4504154"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8pPr>
      <a:lvl9pPr marL="511373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9pPr>
    </p:bodyStyle>
    <p:otherStyle>
      <a:lvl1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1pPr>
      <a:lvl2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2pPr>
      <a:lvl3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3pPr>
      <a:lvl4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4pPr>
      <a:lvl5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5pPr>
      <a:lvl6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6pPr>
      <a:lvl7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7pPr>
      <a:lvl8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8pPr>
      <a:lvl9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2"/>
            </a:gs>
            <a:gs pos="100000">
              <a:schemeClr val="accent1"/>
            </a:gs>
          </a:gsLst>
          <a:lin ang="27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20885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Lst>
  <p:transition spd="med"/>
  <p:hf hdr="0" dt="0"/>
  <p:txStyles>
    <p:titleStyle>
      <a:lvl1pPr marL="0" marR="0" indent="0" algn="l" defTabSz="1219170" rtl="0" eaLnBrk="1" latinLnBrk="0" hangingPunct="1">
        <a:lnSpc>
          <a:spcPct val="90000"/>
        </a:lnSpc>
        <a:spcBef>
          <a:spcPts val="0"/>
        </a:spcBef>
        <a:spcAft>
          <a:spcPts val="0"/>
        </a:spcAft>
        <a:buClrTx/>
        <a:buSzTx/>
        <a:buFontTx/>
        <a:buNone/>
        <a:tabLst/>
        <a:defRPr sz="2933" b="0" i="0" u="none" strike="noStrike" cap="none" spc="0" baseline="0">
          <a:ln>
            <a:noFill/>
          </a:ln>
          <a:solidFill>
            <a:srgbClr val="FFFFFF"/>
          </a:solidFill>
          <a:uFillTx/>
          <a:latin typeface="Work Sans Light" charset="0"/>
          <a:ea typeface="Work Sans Light" charset="0"/>
          <a:cs typeface="Work Sans Light" charset="0"/>
          <a:sym typeface="Arial"/>
        </a:defRPr>
      </a:lvl1pPr>
      <a:lvl2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2pPr>
      <a:lvl3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3pPr>
      <a:lvl4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4pPr>
      <a:lvl5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5pPr>
      <a:lvl6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6pPr>
      <a:lvl7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7pPr>
      <a:lvl8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8pPr>
      <a:lvl9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9pPr>
    </p:titleStyle>
    <p:bodyStyle>
      <a:lvl1pPr marL="0" marR="0" indent="0" algn="l" defTabSz="1219170" rtl="0" eaLnBrk="1" latinLnBrk="0" hangingPunct="1">
        <a:lnSpc>
          <a:spcPct val="100000"/>
        </a:lnSpc>
        <a:spcBef>
          <a:spcPts val="400"/>
        </a:spcBef>
        <a:spcAft>
          <a:spcPts val="400"/>
        </a:spcAft>
        <a:buClrTx/>
        <a:buSzTx/>
        <a:buFontTx/>
        <a:buNone/>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1pPr>
      <a:lvl2pPr marL="237061" marR="0" indent="-226477"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2pPr>
      <a:lvl3pPr marL="489642" marR="0" indent="-197550"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3pPr>
      <a:lvl4pPr marL="941468" marR="0" indent="-331884"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4pPr>
      <a:lvl5pPr marL="1246261" marR="0" indent="-331884" algn="l" defTabSz="1219170" rtl="0" eaLnBrk="1" latinLnBrk="0" hangingPunct="1">
        <a:lnSpc>
          <a:spcPct val="100000"/>
        </a:lnSpc>
        <a:spcBef>
          <a:spcPts val="400"/>
        </a:spcBef>
        <a:spcAft>
          <a:spcPts val="400"/>
        </a:spcAft>
        <a:buClrTx/>
        <a:buSzPct val="100000"/>
        <a:buFontTx/>
        <a:buChar char="•"/>
        <a:tabLst/>
        <a:defRPr sz="2133" b="0" i="0" u="none" strike="noStrike" cap="none" spc="0" baseline="0">
          <a:ln>
            <a:noFill/>
          </a:ln>
          <a:solidFill>
            <a:srgbClr val="FFFFFF"/>
          </a:solidFill>
          <a:uFillTx/>
          <a:latin typeface="Work Sans Light" charset="0"/>
          <a:ea typeface="Work Sans Light" charset="0"/>
          <a:cs typeface="Work Sans Light" charset="0"/>
          <a:sym typeface="Arial"/>
        </a:defRPr>
      </a:lvl5pPr>
      <a:lvl6pPr marL="3284985"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6pPr>
      <a:lvl7pPr marL="389456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7pPr>
      <a:lvl8pPr marL="4504154"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8pPr>
      <a:lvl9pPr marL="511373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9pPr>
    </p:bodyStyle>
    <p:otherStyle>
      <a:lvl1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1pPr>
      <a:lvl2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2pPr>
      <a:lvl3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3pPr>
      <a:lvl4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4pPr>
      <a:lvl5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5pPr>
      <a:lvl6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6pPr>
      <a:lvl7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7pPr>
      <a:lvl8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8pPr>
      <a:lvl9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41376" y="341376"/>
            <a:ext cx="11497056" cy="39014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p>
            <a:r>
              <a:rPr lang="en-US"/>
              <a:t>Click to edit Master title style</a:t>
            </a:r>
            <a:endParaRPr dirty="0"/>
          </a:p>
        </p:txBody>
      </p:sp>
      <p:sp>
        <p:nvSpPr>
          <p:cNvPr id="7" name="Text Placeholder 6"/>
          <p:cNvSpPr>
            <a:spLocks noGrp="1"/>
          </p:cNvSpPr>
          <p:nvPr>
            <p:ph type="body" idx="1"/>
          </p:nvPr>
        </p:nvSpPr>
        <p:spPr>
          <a:xfrm>
            <a:off x="341376" y="914400"/>
            <a:ext cx="11497056" cy="5327904"/>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1067" b="0" i="0" u="none" strike="noStrike" cap="none" spc="0" normalizeH="0" baseline="0" smtClean="0">
                <a:ln>
                  <a:noFill/>
                </a:ln>
                <a:solidFill>
                  <a:schemeClr val="tx2"/>
                </a:solidFill>
                <a:effectLst/>
                <a:uFillTx/>
                <a:latin typeface="Arial"/>
                <a:ea typeface="Arial"/>
                <a:cs typeface="Arial"/>
                <a:sym typeface="Arial"/>
              </a:defRPr>
            </a:lvl1pPr>
          </a:lstStyle>
          <a:p>
            <a:pPr defTabSz="623360" hangingPunct="0"/>
            <a:fld id="{5714FB1E-E660-F74D-BC29-F339B17ACE97}" type="slidenum">
              <a:rPr lang="uk-UA" kern="0" smtClean="0">
                <a:solidFill>
                  <a:srgbClr val="000000"/>
                </a:solidFill>
              </a:rPr>
              <a:pPr defTabSz="623360" hangingPunct="0"/>
              <a:t>‹#›</a:t>
            </a:fld>
            <a:endParaRPr lang="uk-UA" kern="0" dirty="0">
              <a:solidFill>
                <a:srgbClr val="000000"/>
              </a:solidFill>
            </a:endParaRPr>
          </a:p>
        </p:txBody>
      </p:sp>
      <p:sp>
        <p:nvSpPr>
          <p:cNvPr id="8" name="Footer Placeholder 7"/>
          <p:cNvSpPr>
            <a:spLocks noGrp="1"/>
          </p:cNvSpPr>
          <p:nvPr>
            <p:ph type="ftr" sz="quarter" idx="3"/>
          </p:nvPr>
        </p:nvSpPr>
        <p:spPr>
          <a:xfrm>
            <a:off x="907551" y="6406597"/>
            <a:ext cx="1828800" cy="268224"/>
          </a:xfrm>
          <a:prstGeom prst="rect">
            <a:avLst/>
          </a:prstGeom>
        </p:spPr>
        <p:txBody>
          <a:bodyPr vert="horz" lIns="0" tIns="0" rIns="0" bIns="0" rtlCol="0" anchor="ctr"/>
          <a:lstStyle>
            <a:lvl1pPr algn="l">
              <a:defRPr sz="1067">
                <a:solidFill>
                  <a:schemeClr val="tx2"/>
                </a:solidFill>
              </a:defRPr>
            </a:lvl1pPr>
          </a:lstStyle>
          <a:p>
            <a:pPr defTabSz="623360" hangingPunct="0"/>
            <a:r>
              <a:rPr lang="en-US" kern="0">
                <a:solidFill>
                  <a:srgbClr val="000000"/>
                </a:solidFill>
                <a:ea typeface="Arial"/>
                <a:cs typeface="Arial"/>
                <a:sym typeface="Arial"/>
              </a:rPr>
              <a:t>IBM Confidential</a:t>
            </a:r>
            <a:endParaRPr lang="en-US" kern="0" dirty="0">
              <a:solidFill>
                <a:srgbClr val="000000"/>
              </a:solidFill>
              <a:ea typeface="Arial"/>
              <a:cs typeface="Arial"/>
              <a:sym typeface="Arial"/>
            </a:endParaRPr>
          </a:p>
        </p:txBody>
      </p:sp>
    </p:spTree>
    <p:extLst>
      <p:ext uri="{BB962C8B-B14F-4D97-AF65-F5344CB8AC3E}">
        <p14:creationId xmlns:p14="http://schemas.microsoft.com/office/powerpoint/2010/main" val="1233013878"/>
      </p:ext>
    </p:extLst>
  </p:cSld>
  <p:clrMap bg1="lt1" tx1="dk1" bg2="lt2" tx2="dk2" accent1="accent1" accent2="accent2" accent3="accent3" accent4="accent4" accent5="accent5" accent6="accent6" hlink="hlink" folHlink="folHlink"/>
  <p:sldLayoutIdLst>
    <p:sldLayoutId id="2147483724" r:id="rId1"/>
    <p:sldLayoutId id="2147483772" r:id="rId2"/>
    <p:sldLayoutId id="2147483778" r:id="rId3"/>
    <p:sldLayoutId id="2147483779" r:id="rId4"/>
    <p:sldLayoutId id="2147483780" r:id="rId5"/>
    <p:sldLayoutId id="2147483781"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74" r:id="rId29"/>
    <p:sldLayoutId id="2147483782" r:id="rId30"/>
  </p:sldLayoutIdLst>
  <p:transition spd="med"/>
  <p:hf hdr="0" dt="0"/>
  <p:txStyles>
    <p:titleStyle>
      <a:lvl1pPr marL="0" marR="0" indent="0" algn="l" defTabSz="1219170" rtl="0" eaLnBrk="1" latinLnBrk="0" hangingPunct="1">
        <a:lnSpc>
          <a:spcPct val="90000"/>
        </a:lnSpc>
        <a:spcBef>
          <a:spcPts val="0"/>
        </a:spcBef>
        <a:spcAft>
          <a:spcPts val="0"/>
        </a:spcAft>
        <a:buClrTx/>
        <a:buSzTx/>
        <a:buFontTx/>
        <a:buNone/>
        <a:tabLst/>
        <a:defRPr sz="2933" b="0" i="0" u="none" strike="noStrike" cap="none" spc="0" baseline="0">
          <a:ln>
            <a:noFill/>
          </a:ln>
          <a:solidFill>
            <a:schemeClr val="tx2"/>
          </a:solidFill>
          <a:uFillTx/>
          <a:latin typeface="Arial" charset="0"/>
          <a:ea typeface="Arial" charset="0"/>
          <a:cs typeface="Arial" charset="0"/>
          <a:sym typeface="Arial"/>
        </a:defRPr>
      </a:lvl1pPr>
      <a:lvl2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2pPr>
      <a:lvl3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3pPr>
      <a:lvl4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4pPr>
      <a:lvl5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5pPr>
      <a:lvl6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6pPr>
      <a:lvl7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7pPr>
      <a:lvl8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8pPr>
      <a:lvl9pPr marL="0" marR="0" indent="0" algn="l" defTabSz="1219170" rtl="0" eaLnBrk="1" latinLnBrk="0" hangingPunct="1">
        <a:lnSpc>
          <a:spcPct val="90000"/>
        </a:lnSpc>
        <a:spcBef>
          <a:spcPts val="0"/>
        </a:spcBef>
        <a:spcAft>
          <a:spcPts val="0"/>
        </a:spcAft>
        <a:buClrTx/>
        <a:buSzTx/>
        <a:buFontTx/>
        <a:buNone/>
        <a:tabLst/>
        <a:defRPr sz="1867" b="0" i="0" u="none" strike="noStrike" cap="none" spc="0" baseline="0">
          <a:ln>
            <a:noFill/>
          </a:ln>
          <a:solidFill>
            <a:srgbClr val="000000"/>
          </a:solidFill>
          <a:uFillTx/>
          <a:latin typeface="Arial"/>
          <a:ea typeface="Arial"/>
          <a:cs typeface="Arial"/>
          <a:sym typeface="Arial"/>
        </a:defRPr>
      </a:lvl9pPr>
    </p:titleStyle>
    <p:bodyStyle>
      <a:lvl1pPr marL="0" marR="0" indent="0" algn="l" defTabSz="1219170" rtl="0" eaLnBrk="1" latinLnBrk="0" hangingPunct="1">
        <a:lnSpc>
          <a:spcPct val="100000"/>
        </a:lnSpc>
        <a:spcBef>
          <a:spcPts val="400"/>
        </a:spcBef>
        <a:spcAft>
          <a:spcPts val="400"/>
        </a:spcAft>
        <a:buClrTx/>
        <a:buSzTx/>
        <a:buFontTx/>
        <a:buNone/>
        <a:tabLst/>
        <a:defRPr sz="1600" b="0" i="0" u="none" strike="noStrike" cap="none" spc="0" baseline="0">
          <a:ln>
            <a:noFill/>
          </a:ln>
          <a:solidFill>
            <a:schemeClr val="tx2"/>
          </a:solidFill>
          <a:uFillTx/>
          <a:latin typeface="Arial" charset="0"/>
          <a:ea typeface="Arial" charset="0"/>
          <a:cs typeface="Arial" charset="0"/>
          <a:sym typeface="Arial"/>
        </a:defRPr>
      </a:lvl1pPr>
      <a:lvl2pPr marL="237061" marR="0" indent="-226477" algn="l" defTabSz="1219170" rtl="0" eaLnBrk="1" latinLnBrk="0" hangingPunct="1">
        <a:lnSpc>
          <a:spcPct val="100000"/>
        </a:lnSpc>
        <a:spcBef>
          <a:spcPts val="400"/>
        </a:spcBef>
        <a:spcAft>
          <a:spcPts val="400"/>
        </a:spcAft>
        <a:buClrTx/>
        <a:buSzPct val="100000"/>
        <a:buFontTx/>
        <a:buChar char="•"/>
        <a:tabLst/>
        <a:defRPr sz="1600" b="0" i="0" u="none" strike="noStrike" cap="none" spc="0" baseline="0">
          <a:ln>
            <a:noFill/>
          </a:ln>
          <a:solidFill>
            <a:schemeClr val="tx2"/>
          </a:solidFill>
          <a:uFillTx/>
          <a:latin typeface="Arial" charset="0"/>
          <a:ea typeface="Arial" charset="0"/>
          <a:cs typeface="Arial" charset="0"/>
          <a:sym typeface="Arial"/>
        </a:defRPr>
      </a:lvl2pPr>
      <a:lvl3pPr marL="489642" marR="0" indent="-197550" algn="l" defTabSz="1219170" rtl="0" eaLnBrk="1" latinLnBrk="0" hangingPunct="1">
        <a:lnSpc>
          <a:spcPct val="100000"/>
        </a:lnSpc>
        <a:spcBef>
          <a:spcPts val="400"/>
        </a:spcBef>
        <a:spcAft>
          <a:spcPts val="400"/>
        </a:spcAft>
        <a:buClrTx/>
        <a:buSzPct val="100000"/>
        <a:buFontTx/>
        <a:buChar char="•"/>
        <a:tabLst/>
        <a:defRPr sz="1600" b="0" i="0" u="none" strike="noStrike" cap="none" spc="0" baseline="0">
          <a:ln>
            <a:noFill/>
          </a:ln>
          <a:solidFill>
            <a:schemeClr val="tx2"/>
          </a:solidFill>
          <a:uFillTx/>
          <a:latin typeface="Arial" charset="0"/>
          <a:ea typeface="Arial" charset="0"/>
          <a:cs typeface="Arial" charset="0"/>
          <a:sym typeface="Arial"/>
        </a:defRPr>
      </a:lvl3pPr>
      <a:lvl4pPr marL="941468" marR="0" indent="-331884" algn="l" defTabSz="1219170" rtl="0" eaLnBrk="1" latinLnBrk="0" hangingPunct="1">
        <a:lnSpc>
          <a:spcPct val="100000"/>
        </a:lnSpc>
        <a:spcBef>
          <a:spcPts val="400"/>
        </a:spcBef>
        <a:spcAft>
          <a:spcPts val="400"/>
        </a:spcAft>
        <a:buClrTx/>
        <a:buSzPct val="100000"/>
        <a:buFontTx/>
        <a:buChar char="•"/>
        <a:tabLst/>
        <a:defRPr sz="1600" b="0" i="0" u="none" strike="noStrike" cap="none" spc="0" baseline="0">
          <a:ln>
            <a:noFill/>
          </a:ln>
          <a:solidFill>
            <a:schemeClr val="tx2"/>
          </a:solidFill>
          <a:uFillTx/>
          <a:latin typeface="Arial" charset="0"/>
          <a:ea typeface="Arial" charset="0"/>
          <a:cs typeface="Arial" charset="0"/>
          <a:sym typeface="Arial"/>
        </a:defRPr>
      </a:lvl4pPr>
      <a:lvl5pPr marL="1246261" marR="0" indent="-331884" algn="l" defTabSz="1219170" rtl="0" eaLnBrk="1" latinLnBrk="0" hangingPunct="1">
        <a:lnSpc>
          <a:spcPct val="100000"/>
        </a:lnSpc>
        <a:spcBef>
          <a:spcPts val="400"/>
        </a:spcBef>
        <a:spcAft>
          <a:spcPts val="400"/>
        </a:spcAft>
        <a:buClrTx/>
        <a:buSzPct val="100000"/>
        <a:buFontTx/>
        <a:buChar char="•"/>
        <a:tabLst/>
        <a:defRPr sz="1600" b="0" i="0" u="none" strike="noStrike" cap="none" spc="0" baseline="0">
          <a:ln>
            <a:noFill/>
          </a:ln>
          <a:solidFill>
            <a:schemeClr val="tx2"/>
          </a:solidFill>
          <a:uFillTx/>
          <a:latin typeface="Arial" charset="0"/>
          <a:ea typeface="Arial" charset="0"/>
          <a:cs typeface="Arial" charset="0"/>
          <a:sym typeface="Arial"/>
        </a:defRPr>
      </a:lvl5pPr>
      <a:lvl6pPr marL="3284985"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6pPr>
      <a:lvl7pPr marL="389456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7pPr>
      <a:lvl8pPr marL="4504154"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8pPr>
      <a:lvl9pPr marL="5113739" marR="0" indent="-237061" algn="l" defTabSz="1219170" rtl="0" eaLnBrk="1" latinLnBrk="0" hangingPunct="1">
        <a:lnSpc>
          <a:spcPct val="90000"/>
        </a:lnSpc>
        <a:spcBef>
          <a:spcPts val="1333"/>
        </a:spcBef>
        <a:spcAft>
          <a:spcPts val="0"/>
        </a:spcAft>
        <a:buClrTx/>
        <a:buSzPct val="100000"/>
        <a:buFontTx/>
        <a:buChar char="•"/>
        <a:tabLst/>
        <a:defRPr sz="1867" b="0" i="0" u="none" strike="noStrike" cap="none" spc="0" baseline="0">
          <a:ln>
            <a:noFill/>
          </a:ln>
          <a:solidFill>
            <a:srgbClr val="000000"/>
          </a:solidFill>
          <a:uFillTx/>
          <a:latin typeface="Arial"/>
          <a:ea typeface="Arial"/>
          <a:cs typeface="Arial"/>
          <a:sym typeface="Arial"/>
        </a:defRPr>
      </a:lvl9pPr>
    </p:bodyStyle>
    <p:otherStyle>
      <a:lvl1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1pPr>
      <a:lvl2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2pPr>
      <a:lvl3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3pPr>
      <a:lvl4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4pPr>
      <a:lvl5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5pPr>
      <a:lvl6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6pPr>
      <a:lvl7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7pPr>
      <a:lvl8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8pPr>
      <a:lvl9pPr marL="0" marR="0" indent="0" algn="l" defTabSz="623360" rtl="0" eaLnBrk="1" latinLnBrk="0" hangingPunct="1">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1" y="611188"/>
            <a:ext cx="11688233"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03200" y="1828800"/>
            <a:ext cx="11684000" cy="44958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6"/>
          <p:cNvSpPr>
            <a:spLocks noChangeArrowheads="1"/>
          </p:cNvSpPr>
          <p:nvPr/>
        </p:nvSpPr>
        <p:spPr bwMode="black">
          <a:xfrm>
            <a:off x="7888817" y="6481764"/>
            <a:ext cx="4072467"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fontAlgn="base">
              <a:spcBef>
                <a:spcPct val="0"/>
              </a:spcBef>
              <a:spcAft>
                <a:spcPct val="0"/>
              </a:spcAft>
            </a:pPr>
            <a:r>
              <a:rPr lang="en-US" sz="900" dirty="0">
                <a:solidFill>
                  <a:prstClr val="black"/>
                </a:solidFill>
                <a:cs typeface="ＭＳ Ｐゴシック" charset="0"/>
              </a:rPr>
              <a:t>© 2016 IBM Corporation</a:t>
            </a:r>
          </a:p>
        </p:txBody>
      </p:sp>
      <p:sp>
        <p:nvSpPr>
          <p:cNvPr id="1029" name="Rectangle 28"/>
          <p:cNvSpPr>
            <a:spLocks noChangeArrowheads="1"/>
          </p:cNvSpPr>
          <p:nvPr/>
        </p:nvSpPr>
        <p:spPr bwMode="auto">
          <a:xfrm>
            <a:off x="228600" y="6456363"/>
            <a:ext cx="736600"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fontAlgn="base">
              <a:spcBef>
                <a:spcPct val="0"/>
              </a:spcBef>
              <a:spcAft>
                <a:spcPct val="0"/>
              </a:spcAft>
            </a:pPr>
            <a:fld id="{CDF091D6-E071-E94F-94FB-0E5E1C6295C6}" type="slidenum">
              <a:rPr lang="en-US" sz="1000">
                <a:solidFill>
                  <a:prstClr val="black"/>
                </a:solidFill>
                <a:cs typeface="ＭＳ Ｐゴシック" charset="0"/>
              </a:rPr>
              <a:pPr fontAlgn="base">
                <a:spcBef>
                  <a:spcPct val="0"/>
                </a:spcBef>
                <a:spcAft>
                  <a:spcPct val="0"/>
                </a:spcAft>
              </a:pPr>
              <a:t>‹#›</a:t>
            </a:fld>
            <a:endParaRPr lang="en-US" sz="1000">
              <a:solidFill>
                <a:prstClr val="black"/>
              </a:solidFill>
              <a:cs typeface="ＭＳ Ｐゴシック" charset="0"/>
            </a:endParaRPr>
          </a:p>
        </p:txBody>
      </p:sp>
      <p:sp>
        <p:nvSpPr>
          <p:cNvPr id="1030" name="Line 25"/>
          <p:cNvSpPr>
            <a:spLocks noChangeShapeType="1"/>
          </p:cNvSpPr>
          <p:nvPr userDrawn="1"/>
        </p:nvSpPr>
        <p:spPr bwMode="auto">
          <a:xfrm>
            <a:off x="347134" y="549275"/>
            <a:ext cx="114935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z="2400">
              <a:solidFill>
                <a:prstClr val="black"/>
              </a:solidFill>
              <a:cs typeface="ＭＳ Ｐゴシック" charset="0"/>
            </a:endParaRPr>
          </a:p>
        </p:txBody>
      </p:sp>
      <p:pic>
        <p:nvPicPr>
          <p:cNvPr id="1031" name="Picture 40" descr="ibm_sp_lockup_western-0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519834" y="150814"/>
            <a:ext cx="1413933"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2" name="Picture 9" descr="Analytics-pos-inline.png"/>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085" y="257176"/>
            <a:ext cx="1612900"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024218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55" r:id="rId13"/>
  </p:sldLayoutIdLst>
  <p:txStyles>
    <p:titleStyle>
      <a:lvl1pPr algn="l" rtl="0" eaLnBrk="0" fontAlgn="base" hangingPunct="0">
        <a:spcBef>
          <a:spcPct val="0"/>
        </a:spcBef>
        <a:spcAft>
          <a:spcPct val="0"/>
        </a:spcAft>
        <a:defRPr sz="2200">
          <a:solidFill>
            <a:schemeClr val="tx1"/>
          </a:solidFill>
          <a:latin typeface="+mj-lt"/>
          <a:ea typeface="MS PGothic"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342900" indent="-342900" algn="l" rtl="0" eaLnBrk="0" fontAlgn="base" hangingPunct="0">
        <a:spcBef>
          <a:spcPct val="20000"/>
        </a:spcBef>
        <a:spcAft>
          <a:spcPct val="0"/>
        </a:spcAft>
        <a:buClr>
          <a:schemeClr val="tx1"/>
        </a:buClr>
        <a:buFont typeface="Wingdings" charset="0"/>
        <a:buChar char="§"/>
        <a:defRPr sz="2000">
          <a:solidFill>
            <a:srgbClr val="000000"/>
          </a:solidFill>
          <a:latin typeface="Calibri"/>
          <a:ea typeface="MS PGothic" pitchFamily="34" charset="-128"/>
          <a:cs typeface="Calibri"/>
        </a:defRPr>
      </a:lvl1pPr>
      <a:lvl2pPr marL="515938" indent="-173038"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2pPr>
      <a:lvl3pPr marL="804863" indent="-6350"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3pPr>
      <a:lvl4pPr marL="1430338" indent="-176213"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4pPr>
      <a:lvl5pPr marL="1719263" indent="-7938" algn="l" rtl="0" eaLnBrk="0" fontAlgn="base" hangingPunct="0">
        <a:spcBef>
          <a:spcPct val="20000"/>
        </a:spcBef>
        <a:spcAft>
          <a:spcPct val="0"/>
        </a:spcAft>
        <a:buClr>
          <a:schemeClr val="tx1"/>
        </a:buClr>
        <a:defRPr sz="1600">
          <a:solidFill>
            <a:schemeClr val="tx1"/>
          </a:solidFill>
          <a:latin typeface="Calibri"/>
          <a:ea typeface="MS PGothic" pitchFamily="34" charset="-128"/>
          <a:cs typeface="Calibri"/>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1" y="611188"/>
            <a:ext cx="11688233"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03200" y="1828800"/>
            <a:ext cx="11684000" cy="44958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6"/>
          <p:cNvSpPr>
            <a:spLocks noChangeArrowheads="1"/>
          </p:cNvSpPr>
          <p:nvPr/>
        </p:nvSpPr>
        <p:spPr bwMode="black">
          <a:xfrm>
            <a:off x="7888817" y="6481764"/>
            <a:ext cx="4072467"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fontAlgn="base">
              <a:spcBef>
                <a:spcPct val="0"/>
              </a:spcBef>
              <a:spcAft>
                <a:spcPct val="0"/>
              </a:spcAft>
            </a:pPr>
            <a:r>
              <a:rPr lang="en-US" sz="900" dirty="0">
                <a:solidFill>
                  <a:prstClr val="black"/>
                </a:solidFill>
                <a:cs typeface="ＭＳ Ｐゴシック" charset="0"/>
              </a:rPr>
              <a:t>© 2017 IBM Corporation</a:t>
            </a:r>
          </a:p>
        </p:txBody>
      </p:sp>
      <p:sp>
        <p:nvSpPr>
          <p:cNvPr id="1029" name="Rectangle 28"/>
          <p:cNvSpPr>
            <a:spLocks noChangeArrowheads="1"/>
          </p:cNvSpPr>
          <p:nvPr/>
        </p:nvSpPr>
        <p:spPr bwMode="auto">
          <a:xfrm>
            <a:off x="228600" y="6456363"/>
            <a:ext cx="736600"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CDF091D6-E071-E94F-94FB-0E5E1C6295C6}" type="slidenum">
              <a:rPr lang="en-US" sz="1000">
                <a:solidFill>
                  <a:prstClr val="black"/>
                </a:solidFill>
                <a:cs typeface="ＭＳ Ｐゴシック" charset="0"/>
              </a:rPr>
              <a:pPr fontAlgn="base">
                <a:spcBef>
                  <a:spcPct val="0"/>
                </a:spcBef>
                <a:spcAft>
                  <a:spcPct val="0"/>
                </a:spcAft>
              </a:pPr>
              <a:t>‹#›</a:t>
            </a:fld>
            <a:endParaRPr lang="en-US" sz="1000">
              <a:solidFill>
                <a:prstClr val="black"/>
              </a:solidFill>
              <a:cs typeface="ＭＳ Ｐゴシック" charset="0"/>
            </a:endParaRPr>
          </a:p>
        </p:txBody>
      </p:sp>
      <p:sp>
        <p:nvSpPr>
          <p:cNvPr id="1030" name="Line 25"/>
          <p:cNvSpPr>
            <a:spLocks noChangeShapeType="1"/>
          </p:cNvSpPr>
          <p:nvPr userDrawn="1"/>
        </p:nvSpPr>
        <p:spPr bwMode="auto">
          <a:xfrm>
            <a:off x="347134" y="549275"/>
            <a:ext cx="1149350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2400">
              <a:solidFill>
                <a:prstClr val="black"/>
              </a:solidFill>
              <a:cs typeface="ＭＳ Ｐゴシック" charset="0"/>
            </a:endParaRPr>
          </a:p>
        </p:txBody>
      </p:sp>
      <p:pic>
        <p:nvPicPr>
          <p:cNvPr id="10" name="Picture 10" descr="5300_IBMpos_black_PPT_bkgd">
            <a:extLst>
              <a:ext uri="{FF2B5EF4-FFF2-40B4-BE49-F238E27FC236}">
                <a16:creationId xmlns:a16="http://schemas.microsoft.com/office/drawing/2014/main" xmlns="" id="{FAC54E5E-59DC-4660-9E8A-F7E1593EC1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044767" y="228600"/>
            <a:ext cx="781051"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19904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70" r:id="rId14"/>
  </p:sldLayoutIdLst>
  <p:txStyles>
    <p:titleStyle>
      <a:lvl1pPr algn="l" rtl="0" eaLnBrk="0" fontAlgn="base" hangingPunct="0">
        <a:spcBef>
          <a:spcPct val="0"/>
        </a:spcBef>
        <a:spcAft>
          <a:spcPct val="0"/>
        </a:spcAft>
        <a:defRPr sz="2200">
          <a:solidFill>
            <a:schemeClr val="tx1"/>
          </a:solidFill>
          <a:latin typeface="+mj-lt"/>
          <a:ea typeface="MS PGothic"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342900" indent="-342900" algn="l" rtl="0" eaLnBrk="0" fontAlgn="base" hangingPunct="0">
        <a:spcBef>
          <a:spcPct val="20000"/>
        </a:spcBef>
        <a:spcAft>
          <a:spcPct val="0"/>
        </a:spcAft>
        <a:buClr>
          <a:schemeClr val="tx1"/>
        </a:buClr>
        <a:buFont typeface="Wingdings" charset="0"/>
        <a:buChar char="§"/>
        <a:defRPr sz="2000">
          <a:solidFill>
            <a:srgbClr val="000000"/>
          </a:solidFill>
          <a:latin typeface="Calibri"/>
          <a:ea typeface="MS PGothic" pitchFamily="34" charset="-128"/>
          <a:cs typeface="Calibri"/>
        </a:defRPr>
      </a:lvl1pPr>
      <a:lvl2pPr marL="515938" indent="-173038"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2pPr>
      <a:lvl3pPr marL="804863" indent="-6350"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3pPr>
      <a:lvl4pPr marL="1430338" indent="-176213"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4pPr>
      <a:lvl5pPr marL="1719263" indent="-7938" algn="l" rtl="0" eaLnBrk="0" fontAlgn="base" hangingPunct="0">
        <a:spcBef>
          <a:spcPct val="20000"/>
        </a:spcBef>
        <a:spcAft>
          <a:spcPct val="0"/>
        </a:spcAft>
        <a:buClr>
          <a:schemeClr val="tx1"/>
        </a:buClr>
        <a:defRPr sz="1600">
          <a:solidFill>
            <a:schemeClr val="tx1"/>
          </a:solidFill>
          <a:latin typeface="Calibri"/>
          <a:ea typeface="MS PGothic" pitchFamily="34" charset="-128"/>
          <a:cs typeface="Calibri"/>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1" y="611188"/>
            <a:ext cx="11688233"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03200" y="1828800"/>
            <a:ext cx="11684000" cy="44958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6"/>
          <p:cNvSpPr>
            <a:spLocks noChangeArrowheads="1"/>
          </p:cNvSpPr>
          <p:nvPr/>
        </p:nvSpPr>
        <p:spPr bwMode="black">
          <a:xfrm>
            <a:off x="7888817" y="6481764"/>
            <a:ext cx="4072467"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fontAlgn="base">
              <a:spcBef>
                <a:spcPct val="0"/>
              </a:spcBef>
              <a:spcAft>
                <a:spcPct val="0"/>
              </a:spcAft>
            </a:pPr>
            <a:r>
              <a:rPr lang="en-US" sz="900" dirty="0">
                <a:solidFill>
                  <a:prstClr val="black"/>
                </a:solidFill>
                <a:cs typeface="ＭＳ Ｐゴシック" charset="0"/>
              </a:rPr>
              <a:t>© 2017 IBM Corporation</a:t>
            </a:r>
          </a:p>
        </p:txBody>
      </p:sp>
      <p:sp>
        <p:nvSpPr>
          <p:cNvPr id="1029" name="Rectangle 28"/>
          <p:cNvSpPr>
            <a:spLocks noChangeArrowheads="1"/>
          </p:cNvSpPr>
          <p:nvPr/>
        </p:nvSpPr>
        <p:spPr bwMode="auto">
          <a:xfrm>
            <a:off x="228600" y="6456363"/>
            <a:ext cx="736600"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fld id="{CDF091D6-E071-E94F-94FB-0E5E1C6295C6}" type="slidenum">
              <a:rPr lang="en-US" sz="1000">
                <a:solidFill>
                  <a:prstClr val="black"/>
                </a:solidFill>
                <a:cs typeface="ＭＳ Ｐゴシック" charset="0"/>
              </a:rPr>
              <a:pPr fontAlgn="base">
                <a:spcBef>
                  <a:spcPct val="0"/>
                </a:spcBef>
                <a:spcAft>
                  <a:spcPct val="0"/>
                </a:spcAft>
              </a:pPr>
              <a:t>‹#›</a:t>
            </a:fld>
            <a:endParaRPr lang="en-US" sz="1000">
              <a:solidFill>
                <a:prstClr val="black"/>
              </a:solidFill>
              <a:cs typeface="ＭＳ Ｐゴシック" charset="0"/>
            </a:endParaRPr>
          </a:p>
        </p:txBody>
      </p:sp>
      <p:sp>
        <p:nvSpPr>
          <p:cNvPr id="1030" name="Line 25"/>
          <p:cNvSpPr>
            <a:spLocks noChangeShapeType="1"/>
          </p:cNvSpPr>
          <p:nvPr userDrawn="1"/>
        </p:nvSpPr>
        <p:spPr bwMode="auto">
          <a:xfrm>
            <a:off x="347134" y="549275"/>
            <a:ext cx="1149350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2400">
              <a:solidFill>
                <a:prstClr val="black"/>
              </a:solidFill>
              <a:cs typeface="ＭＳ Ｐゴシック" charset="0"/>
            </a:endParaRPr>
          </a:p>
        </p:txBody>
      </p:sp>
      <p:pic>
        <p:nvPicPr>
          <p:cNvPr id="10" name="Picture 10" descr="5300_IBMpos_black_PPT_bkgd">
            <a:extLst>
              <a:ext uri="{FF2B5EF4-FFF2-40B4-BE49-F238E27FC236}">
                <a16:creationId xmlns:a16="http://schemas.microsoft.com/office/drawing/2014/main" xmlns="" id="{FAC54E5E-59DC-4660-9E8A-F7E1593EC1B4}"/>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044767" y="228600"/>
            <a:ext cx="781051"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62439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Lst>
  <p:txStyles>
    <p:titleStyle>
      <a:lvl1pPr algn="l" rtl="0" eaLnBrk="0" fontAlgn="base" hangingPunct="0">
        <a:spcBef>
          <a:spcPct val="0"/>
        </a:spcBef>
        <a:spcAft>
          <a:spcPct val="0"/>
        </a:spcAft>
        <a:defRPr sz="2200">
          <a:solidFill>
            <a:schemeClr val="tx1"/>
          </a:solidFill>
          <a:latin typeface="+mj-lt"/>
          <a:ea typeface="MS PGothic"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342900" indent="-342900" algn="l" rtl="0" eaLnBrk="0" fontAlgn="base" hangingPunct="0">
        <a:spcBef>
          <a:spcPct val="20000"/>
        </a:spcBef>
        <a:spcAft>
          <a:spcPct val="0"/>
        </a:spcAft>
        <a:buClr>
          <a:schemeClr val="tx1"/>
        </a:buClr>
        <a:buFont typeface="Wingdings" charset="0"/>
        <a:buChar char="§"/>
        <a:defRPr sz="2000">
          <a:solidFill>
            <a:srgbClr val="000000"/>
          </a:solidFill>
          <a:latin typeface="Calibri"/>
          <a:ea typeface="MS PGothic" pitchFamily="34" charset="-128"/>
          <a:cs typeface="Calibri"/>
        </a:defRPr>
      </a:lvl1pPr>
      <a:lvl2pPr marL="515938" indent="-173038"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2pPr>
      <a:lvl3pPr marL="804863" indent="-6350"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3pPr>
      <a:lvl4pPr marL="1430338" indent="-176213"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4pPr>
      <a:lvl5pPr marL="1719263" indent="-7938" algn="l" rtl="0" eaLnBrk="0" fontAlgn="base" hangingPunct="0">
        <a:spcBef>
          <a:spcPct val="20000"/>
        </a:spcBef>
        <a:spcAft>
          <a:spcPct val="0"/>
        </a:spcAft>
        <a:buClr>
          <a:schemeClr val="tx1"/>
        </a:buClr>
        <a:defRPr sz="1600">
          <a:solidFill>
            <a:schemeClr val="tx1"/>
          </a:solidFill>
          <a:latin typeface="Calibri"/>
          <a:ea typeface="MS PGothic" pitchFamily="34" charset="-128"/>
          <a:cs typeface="Calibri"/>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9.emf"/><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9.emf"/><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9.emf"/><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40.emf"/><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44.emf"/><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1" Type="http://schemas.openxmlformats.org/officeDocument/2006/relationships/image" Target="../media/image34.emf"/><Relationship Id="rId12" Type="http://schemas.openxmlformats.org/officeDocument/2006/relationships/image" Target="../media/image49.tiff"/><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31.emf"/><Relationship Id="rId10" Type="http://schemas.openxmlformats.org/officeDocument/2006/relationships/image" Target="../media/image3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microsoft.com/office/2007/relationships/hdphoto" Target="../media/hdphoto3.wdp"/><Relationship Id="rId10" Type="http://schemas.microsoft.com/office/2007/relationships/hdphoto" Target="../media/hdphoto4.wdp"/><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53.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53.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53.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53.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53.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53.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53.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53.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9" Type="http://schemas.openxmlformats.org/officeDocument/2006/relationships/image" Target="../media/image70.png"/><Relationship Id="rId20" Type="http://schemas.openxmlformats.org/officeDocument/2006/relationships/image" Target="../media/image81.png"/><Relationship Id="rId21" Type="http://schemas.openxmlformats.org/officeDocument/2006/relationships/image" Target="../media/image82.png"/><Relationship Id="rId22" Type="http://schemas.openxmlformats.org/officeDocument/2006/relationships/image" Target="../media/image62.png"/><Relationship Id="rId23" Type="http://schemas.openxmlformats.org/officeDocument/2006/relationships/image" Target="../media/image83.png"/><Relationship Id="rId24" Type="http://schemas.openxmlformats.org/officeDocument/2006/relationships/image" Target="../media/image84.png"/><Relationship Id="rId25" Type="http://schemas.openxmlformats.org/officeDocument/2006/relationships/image" Target="../media/image85.png"/><Relationship Id="rId26" Type="http://schemas.openxmlformats.org/officeDocument/2006/relationships/image" Target="../media/image86.png"/><Relationship Id="rId27" Type="http://schemas.openxmlformats.org/officeDocument/2006/relationships/image" Target="../media/image58.png"/><Relationship Id="rId28" Type="http://schemas.openxmlformats.org/officeDocument/2006/relationships/image" Target="../media/image87.png"/><Relationship Id="rId29" Type="http://schemas.openxmlformats.org/officeDocument/2006/relationships/image" Target="../media/image88.png"/><Relationship Id="rId30" Type="http://schemas.openxmlformats.org/officeDocument/2006/relationships/image" Target="../media/image89.png"/><Relationship Id="rId31" Type="http://schemas.openxmlformats.org/officeDocument/2006/relationships/image" Target="../media/image90.png"/><Relationship Id="rId32" Type="http://schemas.openxmlformats.org/officeDocument/2006/relationships/image" Target="../media/image91.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6" Type="http://schemas.openxmlformats.org/officeDocument/2006/relationships/image" Target="../media/image77.png"/><Relationship Id="rId17" Type="http://schemas.openxmlformats.org/officeDocument/2006/relationships/image" Target="../media/image78.png"/><Relationship Id="rId18" Type="http://schemas.openxmlformats.org/officeDocument/2006/relationships/image" Target="../media/image79.png"/><Relationship Id="rId19" Type="http://schemas.openxmlformats.org/officeDocument/2006/relationships/image" Target="../media/image80.png"/><Relationship Id="rId1" Type="http://schemas.openxmlformats.org/officeDocument/2006/relationships/slideLayout" Target="../slideLayouts/slideLayout66.xml"/><Relationship Id="rId2" Type="http://schemas.openxmlformats.org/officeDocument/2006/relationships/notesSlide" Target="../notesSlides/notesSlide32.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1.bin"/><Relationship Id="rId5" Type="http://schemas.openxmlformats.org/officeDocument/2006/relationships/image" Target="../media/image92.emf"/><Relationship Id="rId1" Type="http://schemas.openxmlformats.org/officeDocument/2006/relationships/vmlDrawing" Target="../drawings/vmlDrawing1.vml"/><Relationship Id="rId2"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4.xml"/><Relationship Id="rId3" Type="http://schemas.openxmlformats.org/officeDocument/2006/relationships/image" Target="../media/image9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5.xml"/><Relationship Id="rId3" Type="http://schemas.openxmlformats.org/officeDocument/2006/relationships/image" Target="../media/image9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6.xml"/><Relationship Id="rId3" Type="http://schemas.openxmlformats.org/officeDocument/2006/relationships/image" Target="../media/image9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7.xml"/><Relationship Id="rId3" Type="http://schemas.openxmlformats.org/officeDocument/2006/relationships/image" Target="../media/image96.emf"/></Relationships>
</file>

<file path=ppt/slides/_rels/slide5.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emf"/><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2.bin"/><Relationship Id="rId5" Type="http://schemas.openxmlformats.org/officeDocument/2006/relationships/image" Target="../media/image97.emf"/><Relationship Id="rId6" Type="http://schemas.openxmlformats.org/officeDocument/2006/relationships/oleObject" Target="../embeddings/oleObject3.bin"/><Relationship Id="rId7" Type="http://schemas.openxmlformats.org/officeDocument/2006/relationships/image" Target="../media/image98.emf"/><Relationship Id="rId1" Type="http://schemas.openxmlformats.org/officeDocument/2006/relationships/vmlDrawing" Target="../drawings/vmlDrawing2.vml"/><Relationship Id="rId2"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3.xml"/><Relationship Id="rId3" Type="http://schemas.openxmlformats.org/officeDocument/2006/relationships/image" Target="../media/image9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5.xml"/><Relationship Id="rId3" Type="http://schemas.openxmlformats.org/officeDocument/2006/relationships/image" Target="../media/image10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5.png"/><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7.xml"/><Relationship Id="rId3" Type="http://schemas.openxmlformats.org/officeDocument/2006/relationships/image" Target="../media/image101.emf"/></Relationships>
</file>

<file path=ppt/slides/_rels/slide7.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5.png"/><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5.png"/><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0.emf"/><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Architecture Diagrams</a:t>
            </a:r>
          </a:p>
        </p:txBody>
      </p:sp>
    </p:spTree>
    <p:extLst>
      <p:ext uri="{BB962C8B-B14F-4D97-AF65-F5344CB8AC3E}">
        <p14:creationId xmlns:p14="http://schemas.microsoft.com/office/powerpoint/2010/main" val="130745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371"/>
          <p:cNvSpPr/>
          <p:nvPr/>
        </p:nvSpPr>
        <p:spPr>
          <a:xfrm>
            <a:off x="468092" y="207473"/>
            <a:ext cx="4669868" cy="420564"/>
          </a:xfrm>
          <a:prstGeom prst="rect">
            <a:avLst/>
          </a:prstGeom>
        </p:spPr>
        <p:txBody>
          <a:bodyPr wrap="none">
            <a:spAutoFit/>
          </a:bodyPr>
          <a:lstStyle/>
          <a:p>
            <a:pPr defTabSz="623360">
              <a:spcBef>
                <a:spcPct val="50000"/>
              </a:spcBef>
            </a:pPr>
            <a:r>
              <a:rPr lang="en-US" sz="2133" b="1" kern="0" dirty="0" err="1">
                <a:solidFill>
                  <a:srgbClr val="F6F6F6">
                    <a:lumMod val="25000"/>
                  </a:srgbClr>
                </a:solidFill>
                <a:latin typeface="Work Sans SemiBold" charset="0"/>
                <a:ea typeface="Work Sans SemiBold" charset="0"/>
                <a:cs typeface="Work Sans SemiBold" charset="0"/>
                <a:sym typeface="Arial"/>
              </a:rPr>
              <a:t>Blockchain</a:t>
            </a:r>
            <a:r>
              <a:rPr lang="en-US" sz="2133" b="1" kern="0" dirty="0">
                <a:solidFill>
                  <a:srgbClr val="F6F6F6">
                    <a:lumMod val="25000"/>
                  </a:srgbClr>
                </a:solidFill>
                <a:latin typeface="Work Sans SemiBold" charset="0"/>
                <a:ea typeface="Work Sans SemiBold" charset="0"/>
                <a:cs typeface="Work Sans SemiBold" charset="0"/>
                <a:sym typeface="Arial"/>
              </a:rPr>
              <a:t> versus Traditional Approach</a:t>
            </a:r>
          </a:p>
        </p:txBody>
      </p:sp>
      <p:sp>
        <p:nvSpPr>
          <p:cNvPr id="123" name="Rectangle 122"/>
          <p:cNvSpPr/>
          <p:nvPr/>
        </p:nvSpPr>
        <p:spPr>
          <a:xfrm rot="19384649">
            <a:off x="7754723" y="908345"/>
            <a:ext cx="630988" cy="527543"/>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09" name="TextBox 208"/>
          <p:cNvSpPr txBox="1"/>
          <p:nvPr/>
        </p:nvSpPr>
        <p:spPr>
          <a:xfrm>
            <a:off x="18172664" y="8802595"/>
            <a:ext cx="766483" cy="2356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1067" kern="0" dirty="0">
                <a:solidFill>
                  <a:srgbClr val="000000"/>
                </a:solidFill>
                <a:ea typeface="Arial"/>
                <a:cs typeface="Arial"/>
                <a:sym typeface="Arial"/>
              </a:rPr>
              <a:t>Data stores</a:t>
            </a:r>
          </a:p>
        </p:txBody>
      </p:sp>
      <p:sp>
        <p:nvSpPr>
          <p:cNvPr id="56" name="Right Arrow 55">
            <a:extLst>
              <a:ext uri="{FF2B5EF4-FFF2-40B4-BE49-F238E27FC236}">
                <a16:creationId xmlns:a16="http://schemas.microsoft.com/office/drawing/2014/main" xmlns="" id="{70C2D2F3-BA69-764A-8836-FEF3A6A2A5FA}"/>
              </a:ext>
            </a:extLst>
          </p:cNvPr>
          <p:cNvSpPr/>
          <p:nvPr/>
        </p:nvSpPr>
        <p:spPr>
          <a:xfrm>
            <a:off x="5485777" y="3694492"/>
            <a:ext cx="909219" cy="674901"/>
          </a:xfrm>
          <a:prstGeom prst="rightArrow">
            <a:avLst/>
          </a:prstGeom>
          <a:solidFill>
            <a:srgbClr val="FFC000"/>
          </a:solidFill>
          <a:ln w="3175">
            <a:noFill/>
          </a:ln>
          <a:effectLst/>
        </p:spPr>
        <p:style>
          <a:lnRef idx="1">
            <a:schemeClr val="accent1"/>
          </a:lnRef>
          <a:fillRef idx="3">
            <a:schemeClr val="accent1"/>
          </a:fillRef>
          <a:effectRef idx="2">
            <a:schemeClr val="accent1"/>
          </a:effectRef>
          <a:fontRef idx="minor">
            <a:schemeClr val="lt1"/>
          </a:fontRef>
        </p:style>
        <p:txBody>
          <a:bodyPr lIns="28568" tIns="28568" rIns="28568" bIns="28568" anchor="ctr"/>
          <a:lstStyle/>
          <a:p>
            <a:pPr algn="ctr" defTabSz="342875">
              <a:defRPr/>
            </a:pPr>
            <a:endParaRPr lang="en-US" sz="1333" dirty="0">
              <a:solidFill>
                <a:srgbClr val="FFFFFF"/>
              </a:solidFill>
            </a:endParaRPr>
          </a:p>
        </p:txBody>
      </p:sp>
      <p:pic>
        <p:nvPicPr>
          <p:cNvPr id="61" name="pasted-image.pdf">
            <a:extLst>
              <a:ext uri="{FF2B5EF4-FFF2-40B4-BE49-F238E27FC236}">
                <a16:creationId xmlns:a16="http://schemas.microsoft.com/office/drawing/2014/main" xmlns="" id="{02E1A2EF-9281-B640-8972-01C2853D0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481" y="3389317"/>
            <a:ext cx="2430647" cy="1008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62" name="TextBox 59">
            <a:extLst>
              <a:ext uri="{FF2B5EF4-FFF2-40B4-BE49-F238E27FC236}">
                <a16:creationId xmlns:a16="http://schemas.microsoft.com/office/drawing/2014/main" xmlns="" id="{858E8B2B-8197-4643-A1C0-F11FA4F6236E}"/>
              </a:ext>
            </a:extLst>
          </p:cNvPr>
          <p:cNvSpPr txBox="1">
            <a:spLocks noChangeArrowheads="1"/>
          </p:cNvSpPr>
          <p:nvPr/>
        </p:nvSpPr>
        <p:spPr bwMode="auto">
          <a:xfrm>
            <a:off x="10033342" y="2150173"/>
            <a:ext cx="2158657" cy="981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7133" tIns="28568" rIns="57133" bIns="28568">
            <a:spAutoFit/>
          </a:bodyPr>
          <a:lstStyle>
            <a:lvl1pPr defTabSz="457200">
              <a:defRPr sz="2400">
                <a:solidFill>
                  <a:srgbClr val="000000"/>
                </a:solidFill>
                <a:latin typeface="Arial" charset="0"/>
                <a:ea typeface="SimSun" charset="0"/>
                <a:cs typeface="SimSun" charset="0"/>
              </a:defRPr>
            </a:lvl1pPr>
            <a:lvl2pPr marL="742950" indent="-285750" defTabSz="457200">
              <a:defRPr sz="2400">
                <a:solidFill>
                  <a:srgbClr val="000000"/>
                </a:solidFill>
                <a:latin typeface="Arial" charset="0"/>
                <a:ea typeface="SimSun" charset="0"/>
                <a:cs typeface="SimSun" charset="0"/>
              </a:defRPr>
            </a:lvl2pPr>
            <a:lvl3pPr marL="1143000" indent="-228600" defTabSz="457200">
              <a:defRPr sz="2400">
                <a:solidFill>
                  <a:srgbClr val="000000"/>
                </a:solidFill>
                <a:latin typeface="Arial" charset="0"/>
                <a:ea typeface="SimSun" charset="0"/>
                <a:cs typeface="SimSun" charset="0"/>
              </a:defRPr>
            </a:lvl3pPr>
            <a:lvl4pPr marL="1600200" indent="-228600" defTabSz="457200">
              <a:defRPr sz="2400">
                <a:solidFill>
                  <a:srgbClr val="000000"/>
                </a:solidFill>
                <a:latin typeface="Arial" charset="0"/>
                <a:ea typeface="SimSun" charset="0"/>
                <a:cs typeface="SimSun" charset="0"/>
              </a:defRPr>
            </a:lvl4pPr>
            <a:lvl5pPr marL="2057400" indent="-228600" defTabSz="457200">
              <a:defRPr sz="2400">
                <a:solidFill>
                  <a:srgbClr val="000000"/>
                </a:solidFill>
                <a:latin typeface="Arial" charset="0"/>
                <a:ea typeface="SimSun" charset="0"/>
                <a:cs typeface="SimSun" charset="0"/>
              </a:defRPr>
            </a:lvl5pPr>
            <a:lvl6pPr marL="2514600" indent="-228600" eaLnBrk="0" fontAlgn="base" hangingPunct="0">
              <a:spcBef>
                <a:spcPct val="0"/>
              </a:spcBef>
              <a:spcAft>
                <a:spcPct val="0"/>
              </a:spcAft>
              <a:defRPr sz="2400">
                <a:solidFill>
                  <a:srgbClr val="000000"/>
                </a:solidFill>
                <a:latin typeface="Arial" charset="0"/>
                <a:ea typeface="SimSun" charset="0"/>
                <a:cs typeface="SimSun" charset="0"/>
              </a:defRPr>
            </a:lvl6pPr>
            <a:lvl7pPr marL="2971800" indent="-228600" eaLnBrk="0" fontAlgn="base" hangingPunct="0">
              <a:spcBef>
                <a:spcPct val="0"/>
              </a:spcBef>
              <a:spcAft>
                <a:spcPct val="0"/>
              </a:spcAft>
              <a:defRPr sz="2400">
                <a:solidFill>
                  <a:srgbClr val="000000"/>
                </a:solidFill>
                <a:latin typeface="Arial" charset="0"/>
                <a:ea typeface="SimSun" charset="0"/>
                <a:cs typeface="SimSun" charset="0"/>
              </a:defRPr>
            </a:lvl7pPr>
            <a:lvl8pPr marL="3429000" indent="-228600" eaLnBrk="0" fontAlgn="base" hangingPunct="0">
              <a:spcBef>
                <a:spcPct val="0"/>
              </a:spcBef>
              <a:spcAft>
                <a:spcPct val="0"/>
              </a:spcAft>
              <a:defRPr sz="2400">
                <a:solidFill>
                  <a:srgbClr val="000000"/>
                </a:solidFill>
                <a:latin typeface="Arial" charset="0"/>
                <a:ea typeface="SimSun" charset="0"/>
                <a:cs typeface="SimSun" charset="0"/>
              </a:defRPr>
            </a:lvl8pPr>
            <a:lvl9pPr marL="3886200" indent="-228600" eaLnBrk="0" fontAlgn="base" hangingPunct="0">
              <a:spcBef>
                <a:spcPct val="0"/>
              </a:spcBef>
              <a:spcAft>
                <a:spcPct val="0"/>
              </a:spcAft>
              <a:defRPr sz="2400">
                <a:solidFill>
                  <a:srgbClr val="000000"/>
                </a:solidFill>
                <a:latin typeface="Arial" charset="0"/>
                <a:ea typeface="SimSun" charset="0"/>
                <a:cs typeface="SimSun" charset="0"/>
              </a:defRPr>
            </a:lvl9pPr>
          </a:lstStyle>
          <a:p>
            <a:pPr>
              <a:defRPr/>
            </a:pPr>
            <a:r>
              <a:rPr lang="en-US" sz="1200" kern="0" dirty="0">
                <a:solidFill>
                  <a:srgbClr val="1A1918"/>
                </a:solidFill>
                <a:latin typeface="Work Sans Medium" charset="0"/>
                <a:ea typeface="Work Sans Medium" charset="0"/>
                <a:cs typeface="Work Sans Medium" charset="0"/>
                <a:sym typeface="Arial"/>
              </a:rPr>
              <a:t>Digitally signed, encrypted transactions &amp; ledger </a:t>
            </a:r>
          </a:p>
          <a:p>
            <a:pPr>
              <a:defRPr/>
            </a:pPr>
            <a:r>
              <a:rPr lang="en-US" sz="1200" kern="0" dirty="0">
                <a:solidFill>
                  <a:srgbClr val="1A1918"/>
                </a:solidFill>
                <a:latin typeface="Work Sans Medium" charset="0"/>
                <a:ea typeface="Work Sans Medium" charset="0"/>
                <a:cs typeface="Work Sans Medium" charset="0"/>
                <a:sym typeface="Arial"/>
              </a:rPr>
              <a:t>Cross Organization Business Process</a:t>
            </a:r>
          </a:p>
          <a:p>
            <a:pPr>
              <a:defRPr/>
            </a:pPr>
            <a:endParaRPr lang="en-US" sz="1200" dirty="0">
              <a:solidFill>
                <a:srgbClr val="325C80"/>
              </a:solidFill>
              <a:latin typeface="Helvetica Neue" charset="0"/>
            </a:endParaRPr>
          </a:p>
        </p:txBody>
      </p:sp>
      <p:sp>
        <p:nvSpPr>
          <p:cNvPr id="63" name="TextBox 60">
            <a:extLst>
              <a:ext uri="{FF2B5EF4-FFF2-40B4-BE49-F238E27FC236}">
                <a16:creationId xmlns:a16="http://schemas.microsoft.com/office/drawing/2014/main" xmlns="" id="{4CDBAE93-7840-9543-A744-DAE54D55FF3C}"/>
              </a:ext>
            </a:extLst>
          </p:cNvPr>
          <p:cNvSpPr txBox="1">
            <a:spLocks noChangeArrowheads="1"/>
          </p:cNvSpPr>
          <p:nvPr/>
        </p:nvSpPr>
        <p:spPr bwMode="auto">
          <a:xfrm>
            <a:off x="5857495" y="4697092"/>
            <a:ext cx="1790220" cy="796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7133" tIns="28568" rIns="57133" bIns="28568">
            <a:spAutoFit/>
          </a:bodyPr>
          <a:lstStyle>
            <a:lvl1pPr defTabSz="457200">
              <a:defRPr sz="2400">
                <a:solidFill>
                  <a:srgbClr val="000000"/>
                </a:solidFill>
                <a:latin typeface="Arial" charset="0"/>
                <a:ea typeface="SimSun" charset="0"/>
                <a:cs typeface="SimSun" charset="0"/>
              </a:defRPr>
            </a:lvl1pPr>
            <a:lvl2pPr marL="742950" indent="-285750" defTabSz="457200">
              <a:defRPr sz="2400">
                <a:solidFill>
                  <a:srgbClr val="000000"/>
                </a:solidFill>
                <a:latin typeface="Arial" charset="0"/>
                <a:ea typeface="SimSun" charset="0"/>
                <a:cs typeface="SimSun" charset="0"/>
              </a:defRPr>
            </a:lvl2pPr>
            <a:lvl3pPr marL="1143000" indent="-228600" defTabSz="457200">
              <a:defRPr sz="2400">
                <a:solidFill>
                  <a:srgbClr val="000000"/>
                </a:solidFill>
                <a:latin typeface="Arial" charset="0"/>
                <a:ea typeface="SimSun" charset="0"/>
                <a:cs typeface="SimSun" charset="0"/>
              </a:defRPr>
            </a:lvl3pPr>
            <a:lvl4pPr marL="1600200" indent="-228600" defTabSz="457200">
              <a:defRPr sz="2400">
                <a:solidFill>
                  <a:srgbClr val="000000"/>
                </a:solidFill>
                <a:latin typeface="Arial" charset="0"/>
                <a:ea typeface="SimSun" charset="0"/>
                <a:cs typeface="SimSun" charset="0"/>
              </a:defRPr>
            </a:lvl4pPr>
            <a:lvl5pPr marL="2057400" indent="-228600" defTabSz="457200">
              <a:defRPr sz="2400">
                <a:solidFill>
                  <a:srgbClr val="000000"/>
                </a:solidFill>
                <a:latin typeface="Arial" charset="0"/>
                <a:ea typeface="SimSun" charset="0"/>
                <a:cs typeface="SimSun" charset="0"/>
              </a:defRPr>
            </a:lvl5pPr>
            <a:lvl6pPr marL="2514600" indent="-228600" eaLnBrk="0" fontAlgn="base" hangingPunct="0">
              <a:spcBef>
                <a:spcPct val="0"/>
              </a:spcBef>
              <a:spcAft>
                <a:spcPct val="0"/>
              </a:spcAft>
              <a:defRPr sz="2400">
                <a:solidFill>
                  <a:srgbClr val="000000"/>
                </a:solidFill>
                <a:latin typeface="Arial" charset="0"/>
                <a:ea typeface="SimSun" charset="0"/>
                <a:cs typeface="SimSun" charset="0"/>
              </a:defRPr>
            </a:lvl6pPr>
            <a:lvl7pPr marL="2971800" indent="-228600" eaLnBrk="0" fontAlgn="base" hangingPunct="0">
              <a:spcBef>
                <a:spcPct val="0"/>
              </a:spcBef>
              <a:spcAft>
                <a:spcPct val="0"/>
              </a:spcAft>
              <a:defRPr sz="2400">
                <a:solidFill>
                  <a:srgbClr val="000000"/>
                </a:solidFill>
                <a:latin typeface="Arial" charset="0"/>
                <a:ea typeface="SimSun" charset="0"/>
                <a:cs typeface="SimSun" charset="0"/>
              </a:defRPr>
            </a:lvl7pPr>
            <a:lvl8pPr marL="3429000" indent="-228600" eaLnBrk="0" fontAlgn="base" hangingPunct="0">
              <a:spcBef>
                <a:spcPct val="0"/>
              </a:spcBef>
              <a:spcAft>
                <a:spcPct val="0"/>
              </a:spcAft>
              <a:defRPr sz="2400">
                <a:solidFill>
                  <a:srgbClr val="000000"/>
                </a:solidFill>
                <a:latin typeface="Arial" charset="0"/>
                <a:ea typeface="SimSun" charset="0"/>
                <a:cs typeface="SimSun" charset="0"/>
              </a:defRPr>
            </a:lvl8pPr>
            <a:lvl9pPr marL="3886200" indent="-228600" eaLnBrk="0" fontAlgn="base" hangingPunct="0">
              <a:spcBef>
                <a:spcPct val="0"/>
              </a:spcBef>
              <a:spcAft>
                <a:spcPct val="0"/>
              </a:spcAft>
              <a:defRPr sz="2400">
                <a:solidFill>
                  <a:srgbClr val="000000"/>
                </a:solidFill>
                <a:latin typeface="Arial" charset="0"/>
                <a:ea typeface="SimSun" charset="0"/>
                <a:cs typeface="SimSun" charset="0"/>
              </a:defRPr>
            </a:lvl9pPr>
          </a:lstStyle>
          <a:p>
            <a:pPr algn="r">
              <a:defRPr/>
            </a:pPr>
            <a:r>
              <a:rPr lang="en-US" sz="1200" dirty="0">
                <a:solidFill>
                  <a:srgbClr val="325C80"/>
                </a:solidFill>
                <a:latin typeface="Helvetica Neue" charset="0"/>
              </a:rPr>
              <a:t>All parties have </a:t>
            </a:r>
          </a:p>
          <a:p>
            <a:pPr algn="r">
              <a:defRPr/>
            </a:pPr>
            <a:r>
              <a:rPr lang="en-US" sz="1200" dirty="0">
                <a:solidFill>
                  <a:srgbClr val="325C80"/>
                </a:solidFill>
                <a:latin typeface="Helvetica Neue" charset="0"/>
              </a:rPr>
              <a:t>same replica </a:t>
            </a:r>
          </a:p>
          <a:p>
            <a:pPr algn="r">
              <a:defRPr/>
            </a:pPr>
            <a:r>
              <a:rPr lang="en-US" sz="1200" dirty="0">
                <a:solidFill>
                  <a:srgbClr val="325C80"/>
                </a:solidFill>
                <a:latin typeface="Helvetica Neue" charset="0"/>
              </a:rPr>
              <a:t>of the ledger</a:t>
            </a:r>
          </a:p>
          <a:p>
            <a:pPr algn="r">
              <a:defRPr/>
            </a:pPr>
            <a:r>
              <a:rPr lang="en-US" sz="1200" dirty="0">
                <a:solidFill>
                  <a:srgbClr val="325C80"/>
                </a:solidFill>
                <a:latin typeface="Helvetica Neue" charset="0"/>
              </a:rPr>
              <a:t>End-to-end visibility</a:t>
            </a:r>
          </a:p>
        </p:txBody>
      </p:sp>
      <p:sp>
        <p:nvSpPr>
          <p:cNvPr id="64" name="Rounded Rectangle 63">
            <a:extLst>
              <a:ext uri="{FF2B5EF4-FFF2-40B4-BE49-F238E27FC236}">
                <a16:creationId xmlns:a16="http://schemas.microsoft.com/office/drawing/2014/main" xmlns="" id="{B8F0CBBA-5DA0-E443-860C-F6D0EA895A7C}"/>
              </a:ext>
            </a:extLst>
          </p:cNvPr>
          <p:cNvSpPr/>
          <p:nvPr/>
        </p:nvSpPr>
        <p:spPr>
          <a:xfrm>
            <a:off x="6359236" y="3584953"/>
            <a:ext cx="1063408" cy="733532"/>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57133" tIns="28568" rIns="57133" bIns="28568"/>
          <a:lstStyle/>
          <a:p>
            <a:pPr algn="ctr" defTabSz="342875">
              <a:defRPr/>
            </a:pPr>
            <a:r>
              <a:rPr lang="en-US" sz="1333" dirty="0">
                <a:solidFill>
                  <a:schemeClr val="tx1"/>
                </a:solidFill>
                <a:cs typeface="Calibri"/>
              </a:rPr>
              <a:t>HHS</a:t>
            </a:r>
          </a:p>
        </p:txBody>
      </p:sp>
      <p:sp>
        <p:nvSpPr>
          <p:cNvPr id="65" name="Rounded Rectangle 64">
            <a:extLst>
              <a:ext uri="{FF2B5EF4-FFF2-40B4-BE49-F238E27FC236}">
                <a16:creationId xmlns:a16="http://schemas.microsoft.com/office/drawing/2014/main" xmlns="" id="{CF1CDD54-9CD8-E349-BD24-53E700F587FF}"/>
              </a:ext>
            </a:extLst>
          </p:cNvPr>
          <p:cNvSpPr/>
          <p:nvPr/>
        </p:nvSpPr>
        <p:spPr>
          <a:xfrm>
            <a:off x="8474817" y="4855891"/>
            <a:ext cx="1063408" cy="733532"/>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57133" tIns="28568" rIns="57133" bIns="28568"/>
          <a:lstStyle/>
          <a:p>
            <a:pPr algn="ctr" defTabSz="342875">
              <a:defRPr/>
            </a:pPr>
            <a:r>
              <a:rPr lang="en-US" sz="1333" dirty="0">
                <a:solidFill>
                  <a:schemeClr val="tx1"/>
                </a:solidFill>
                <a:cs typeface="Calibri"/>
              </a:rPr>
              <a:t>VA</a:t>
            </a:r>
          </a:p>
        </p:txBody>
      </p:sp>
      <p:sp>
        <p:nvSpPr>
          <p:cNvPr id="66" name="Rounded Rectangle 65">
            <a:extLst>
              <a:ext uri="{FF2B5EF4-FFF2-40B4-BE49-F238E27FC236}">
                <a16:creationId xmlns:a16="http://schemas.microsoft.com/office/drawing/2014/main" xmlns="" id="{12A37627-500F-6341-A8CB-2FFBAA04B9F7}"/>
              </a:ext>
            </a:extLst>
          </p:cNvPr>
          <p:cNvSpPr/>
          <p:nvPr/>
        </p:nvSpPr>
        <p:spPr>
          <a:xfrm>
            <a:off x="8474817" y="2298726"/>
            <a:ext cx="1063408" cy="733532"/>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57133" tIns="28568" rIns="57133" bIns="28568"/>
          <a:lstStyle/>
          <a:p>
            <a:pPr algn="ctr" defTabSz="342875">
              <a:defRPr/>
            </a:pPr>
            <a:r>
              <a:rPr lang="en-US" sz="1333" dirty="0">
                <a:solidFill>
                  <a:schemeClr val="tx1"/>
                </a:solidFill>
                <a:cs typeface="Calibri"/>
              </a:rPr>
              <a:t>SSP</a:t>
            </a:r>
            <a:r>
              <a:rPr lang="en-US" sz="1333" dirty="0">
                <a:solidFill>
                  <a:srgbClr val="FFC000"/>
                </a:solidFill>
                <a:cs typeface="Calibri"/>
              </a:rPr>
              <a:t> </a:t>
            </a:r>
          </a:p>
        </p:txBody>
      </p:sp>
      <p:sp>
        <p:nvSpPr>
          <p:cNvPr id="67" name="Rounded Rectangle 66">
            <a:extLst>
              <a:ext uri="{FF2B5EF4-FFF2-40B4-BE49-F238E27FC236}">
                <a16:creationId xmlns:a16="http://schemas.microsoft.com/office/drawing/2014/main" xmlns="" id="{214C733B-786D-CC44-90A2-6EB89E9C407B}"/>
              </a:ext>
            </a:extLst>
          </p:cNvPr>
          <p:cNvSpPr/>
          <p:nvPr/>
        </p:nvSpPr>
        <p:spPr>
          <a:xfrm>
            <a:off x="10460949" y="3582403"/>
            <a:ext cx="1063408" cy="733532"/>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57133" tIns="28568" rIns="57133" bIns="28568"/>
          <a:lstStyle/>
          <a:p>
            <a:pPr algn="ctr" defTabSz="342875">
              <a:defRPr/>
            </a:pPr>
            <a:r>
              <a:rPr lang="en-US" sz="1333" dirty="0">
                <a:solidFill>
                  <a:schemeClr val="tx1"/>
                </a:solidFill>
                <a:cs typeface="Calibri"/>
              </a:rPr>
              <a:t>DOE</a:t>
            </a:r>
          </a:p>
        </p:txBody>
      </p:sp>
      <p:pic>
        <p:nvPicPr>
          <p:cNvPr id="68" name="Picture 399">
            <a:extLst>
              <a:ext uri="{FF2B5EF4-FFF2-40B4-BE49-F238E27FC236}">
                <a16:creationId xmlns:a16="http://schemas.microsoft.com/office/drawing/2014/main" xmlns="" id="{5468CC10-2CCE-8F45-B31D-1A7F2FFE511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2692" y="5288881"/>
            <a:ext cx="607661" cy="168100"/>
          </a:xfrm>
          <a:prstGeom prst="rect">
            <a:avLst/>
          </a:prstGeom>
          <a:solidFill>
            <a:schemeClr val="tx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 name="Picture 400">
            <a:extLst>
              <a:ext uri="{FF2B5EF4-FFF2-40B4-BE49-F238E27FC236}">
                <a16:creationId xmlns:a16="http://schemas.microsoft.com/office/drawing/2014/main" xmlns="" id="{C7B48253-F70D-6542-9994-B1A2665C42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8823" y="3995010"/>
            <a:ext cx="607661" cy="165553"/>
          </a:xfrm>
          <a:prstGeom prst="rect">
            <a:avLst/>
          </a:prstGeom>
          <a:solidFill>
            <a:schemeClr val="tx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 name="Picture 401">
            <a:extLst>
              <a:ext uri="{FF2B5EF4-FFF2-40B4-BE49-F238E27FC236}">
                <a16:creationId xmlns:a16="http://schemas.microsoft.com/office/drawing/2014/main" xmlns="" id="{0C133963-302F-AA4C-B079-8E4A09EBEF5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2692" y="2711332"/>
            <a:ext cx="607661" cy="165553"/>
          </a:xfrm>
          <a:prstGeom prst="rect">
            <a:avLst/>
          </a:prstGeom>
          <a:solidFill>
            <a:schemeClr val="tx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 name="Picture 402">
            <a:extLst>
              <a:ext uri="{FF2B5EF4-FFF2-40B4-BE49-F238E27FC236}">
                <a16:creationId xmlns:a16="http://schemas.microsoft.com/office/drawing/2014/main" xmlns="" id="{D8F2AC5A-5C7C-0145-9715-C6721ADE9C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7108" y="4012842"/>
            <a:ext cx="607661" cy="165553"/>
          </a:xfrm>
          <a:prstGeom prst="rect">
            <a:avLst/>
          </a:prstGeom>
          <a:solidFill>
            <a:schemeClr val="tx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2" name="Straight Connector 81">
            <a:extLst>
              <a:ext uri="{FF2B5EF4-FFF2-40B4-BE49-F238E27FC236}">
                <a16:creationId xmlns:a16="http://schemas.microsoft.com/office/drawing/2014/main" xmlns="" id="{38E5B5C2-678D-7643-AD20-C117807896C2}"/>
              </a:ext>
            </a:extLst>
          </p:cNvPr>
          <p:cNvCxnSpPr/>
          <p:nvPr/>
        </p:nvCxnSpPr>
        <p:spPr>
          <a:xfrm>
            <a:off x="8984945" y="4453467"/>
            <a:ext cx="0" cy="402423"/>
          </a:xfrm>
          <a:prstGeom prst="line">
            <a:avLst/>
          </a:prstGeom>
          <a:ln w="28575" cmpd="sng">
            <a:solidFill>
              <a:srgbClr val="92D05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xmlns="" id="{9DA023DC-9543-1D44-B78B-A01675571760}"/>
              </a:ext>
            </a:extLst>
          </p:cNvPr>
          <p:cNvCxnSpPr>
            <a:stCxn id="84" idx="1"/>
          </p:cNvCxnSpPr>
          <p:nvPr/>
        </p:nvCxnSpPr>
        <p:spPr>
          <a:xfrm flipH="1">
            <a:off x="10157129" y="3949163"/>
            <a:ext cx="303831" cy="0"/>
          </a:xfrm>
          <a:prstGeom prst="line">
            <a:avLst/>
          </a:prstGeom>
          <a:ln w="28575" cmpd="sng">
            <a:solidFill>
              <a:srgbClr val="92D05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xmlns="" id="{BEEC7DDE-40B0-904E-98AA-DA1F0CCD4B5D}"/>
              </a:ext>
            </a:extLst>
          </p:cNvPr>
          <p:cNvCxnSpPr/>
          <p:nvPr/>
        </p:nvCxnSpPr>
        <p:spPr>
          <a:xfrm flipV="1">
            <a:off x="8984945" y="3032257"/>
            <a:ext cx="0" cy="412611"/>
          </a:xfrm>
          <a:prstGeom prst="line">
            <a:avLst/>
          </a:prstGeom>
          <a:ln w="28575" cmpd="sng">
            <a:solidFill>
              <a:srgbClr val="92D05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xmlns="" id="{6B846138-1CD8-0F4F-9E05-B2913FCBC142}"/>
              </a:ext>
            </a:extLst>
          </p:cNvPr>
          <p:cNvCxnSpPr>
            <a:endCxn id="81" idx="3"/>
          </p:cNvCxnSpPr>
          <p:nvPr/>
        </p:nvCxnSpPr>
        <p:spPr>
          <a:xfrm flipH="1">
            <a:off x="7465802" y="3949172"/>
            <a:ext cx="303831" cy="2547"/>
          </a:xfrm>
          <a:prstGeom prst="line">
            <a:avLst/>
          </a:prstGeom>
          <a:ln w="28575" cmpd="sng">
            <a:solidFill>
              <a:srgbClr val="92D05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xmlns="" id="{ED9EF4E1-D4C6-4746-A6A0-B3CB9D1D45A3}"/>
              </a:ext>
            </a:extLst>
          </p:cNvPr>
          <p:cNvCxnSpPr>
            <a:cxnSpLocks noChangeShapeType="1"/>
          </p:cNvCxnSpPr>
          <p:nvPr/>
        </p:nvCxnSpPr>
        <p:spPr bwMode="auto">
          <a:xfrm>
            <a:off x="10005203" y="2370043"/>
            <a:ext cx="0" cy="524679"/>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87" name="Straight Connector 86">
            <a:extLst>
              <a:ext uri="{FF2B5EF4-FFF2-40B4-BE49-F238E27FC236}">
                <a16:creationId xmlns:a16="http://schemas.microsoft.com/office/drawing/2014/main" xmlns="" id="{E6C60398-70C8-1D4E-ADC6-6EA43B220726}"/>
              </a:ext>
            </a:extLst>
          </p:cNvPr>
          <p:cNvCxnSpPr>
            <a:cxnSpLocks noChangeShapeType="1"/>
          </p:cNvCxnSpPr>
          <p:nvPr/>
        </p:nvCxnSpPr>
        <p:spPr bwMode="auto">
          <a:xfrm flipV="1">
            <a:off x="9017755" y="2619638"/>
            <a:ext cx="987451" cy="1146143"/>
          </a:xfrm>
          <a:prstGeom prst="line">
            <a:avLst/>
          </a:prstGeom>
          <a:noFill/>
          <a:ln w="25400">
            <a:solidFill>
              <a:schemeClr val="accent3"/>
            </a:solidFill>
            <a:round/>
            <a:headEnd type="oval" w="med" len="med"/>
            <a:tailEnd/>
          </a:ln>
          <a:effectLst/>
          <a:extLst>
            <a:ext uri="{909E8E84-426E-40dd-AFC4-6F175D3DCCD1}">
              <a14:hiddenFill xmlns:a14="http://schemas.microsoft.com/office/drawing/2010/main" xmlns="">
                <a:noFill/>
              </a14:hiddenFill>
            </a:ext>
          </a:extLst>
        </p:spPr>
      </p:cxnSp>
      <p:cxnSp>
        <p:nvCxnSpPr>
          <p:cNvPr id="88" name="Straight Connector 87">
            <a:extLst>
              <a:ext uri="{FF2B5EF4-FFF2-40B4-BE49-F238E27FC236}">
                <a16:creationId xmlns:a16="http://schemas.microsoft.com/office/drawing/2014/main" xmlns="" id="{FAE5B193-F6C2-CB4E-B9C1-A51D1885A01F}"/>
              </a:ext>
            </a:extLst>
          </p:cNvPr>
          <p:cNvCxnSpPr>
            <a:cxnSpLocks noChangeShapeType="1"/>
          </p:cNvCxnSpPr>
          <p:nvPr/>
        </p:nvCxnSpPr>
        <p:spPr bwMode="auto">
          <a:xfrm>
            <a:off x="7633636" y="4911928"/>
            <a:ext cx="0" cy="458457"/>
          </a:xfrm>
          <a:prstGeom prst="line">
            <a:avLst/>
          </a:prstGeom>
          <a:noFill/>
          <a:ln w="25400">
            <a:solidFill>
              <a:schemeClr val="accent1">
                <a:lumMod val="60000"/>
                <a:lumOff val="40000"/>
              </a:schemeClr>
            </a:solidFill>
            <a:round/>
            <a:headEnd/>
            <a:tailEnd/>
          </a:ln>
          <a:effectLst/>
          <a:extLst>
            <a:ext uri="{909E8E84-426E-40dd-AFC4-6F175D3DCCD1}">
              <a14:hiddenFill xmlns:a14="http://schemas.microsoft.com/office/drawing/2010/main" xmlns="">
                <a:noFill/>
              </a14:hiddenFill>
            </a:ext>
          </a:extLst>
        </p:spPr>
      </p:cxnSp>
      <p:cxnSp>
        <p:nvCxnSpPr>
          <p:cNvPr id="89" name="Straight Connector 88">
            <a:extLst>
              <a:ext uri="{FF2B5EF4-FFF2-40B4-BE49-F238E27FC236}">
                <a16:creationId xmlns:a16="http://schemas.microsoft.com/office/drawing/2014/main" xmlns="" id="{45501744-0123-D54A-885B-08D9BC6B46E6}"/>
              </a:ext>
            </a:extLst>
          </p:cNvPr>
          <p:cNvCxnSpPr>
            <a:cxnSpLocks noChangeShapeType="1"/>
            <a:endCxn id="63" idx="3"/>
          </p:cNvCxnSpPr>
          <p:nvPr/>
        </p:nvCxnSpPr>
        <p:spPr bwMode="auto">
          <a:xfrm flipH="1" flipV="1">
            <a:off x="7647715" y="5095271"/>
            <a:ext cx="993104" cy="62837"/>
          </a:xfrm>
          <a:prstGeom prst="line">
            <a:avLst/>
          </a:prstGeom>
          <a:noFill/>
          <a:ln w="25400">
            <a:solidFill>
              <a:schemeClr val="tx1">
                <a:lumMod val="65000"/>
              </a:schemeClr>
            </a:solidFill>
            <a:round/>
            <a:headEnd type="oval" w="med" len="med"/>
            <a:tailEnd/>
          </a:ln>
          <a:effectLst/>
          <a:extLst>
            <a:ext uri="{909E8E84-426E-40dd-AFC4-6F175D3DCCD1}">
              <a14:hiddenFill xmlns:a14="http://schemas.microsoft.com/office/drawing/2010/main" xmlns="">
                <a:noFill/>
              </a14:hiddenFill>
            </a:ext>
          </a:extLst>
        </p:spPr>
      </p:cxnSp>
      <p:grpSp>
        <p:nvGrpSpPr>
          <p:cNvPr id="90" name="Group 89">
            <a:extLst>
              <a:ext uri="{FF2B5EF4-FFF2-40B4-BE49-F238E27FC236}">
                <a16:creationId xmlns:a16="http://schemas.microsoft.com/office/drawing/2014/main" xmlns="" id="{32330FE4-C7B9-294D-950B-E5D536657524}"/>
              </a:ext>
            </a:extLst>
          </p:cNvPr>
          <p:cNvGrpSpPr/>
          <p:nvPr/>
        </p:nvGrpSpPr>
        <p:grpSpPr>
          <a:xfrm>
            <a:off x="8266617" y="3821818"/>
            <a:ext cx="1519155" cy="420252"/>
            <a:chOff x="8229600" y="3141134"/>
            <a:chExt cx="1828800" cy="419100"/>
          </a:xfrm>
        </p:grpSpPr>
        <p:sp>
          <p:nvSpPr>
            <p:cNvPr id="91" name="Rounded Rectangle 90">
              <a:extLst>
                <a:ext uri="{FF2B5EF4-FFF2-40B4-BE49-F238E27FC236}">
                  <a16:creationId xmlns:a16="http://schemas.microsoft.com/office/drawing/2014/main" xmlns="" id="{CE8CCEED-EBAD-944B-9941-9819DDB12895}"/>
                </a:ext>
              </a:extLst>
            </p:cNvPr>
            <p:cNvSpPr>
              <a:spLocks/>
            </p:cNvSpPr>
            <p:nvPr/>
          </p:nvSpPr>
          <p:spPr>
            <a:xfrm>
              <a:off x="8229600" y="3141134"/>
              <a:ext cx="533400" cy="419100"/>
            </a:xfrm>
            <a:prstGeom prst="roundRect">
              <a:avLst>
                <a:gd name="adj" fmla="val 7693"/>
              </a:avLst>
            </a:prstGeom>
            <a:solidFill>
              <a:sysClr val="window" lastClr="FFFFFF">
                <a:lumMod val="50000"/>
              </a:sysClr>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92" name="Rounded Rectangle 91">
              <a:extLst>
                <a:ext uri="{FF2B5EF4-FFF2-40B4-BE49-F238E27FC236}">
                  <a16:creationId xmlns:a16="http://schemas.microsoft.com/office/drawing/2014/main" xmlns="" id="{B3EF8D08-FAD8-7249-8C77-A97787FB7039}"/>
                </a:ext>
              </a:extLst>
            </p:cNvPr>
            <p:cNvSpPr>
              <a:spLocks/>
            </p:cNvSpPr>
            <p:nvPr/>
          </p:nvSpPr>
          <p:spPr>
            <a:xfrm>
              <a:off x="8267700" y="3179233"/>
              <a:ext cx="304800" cy="76200"/>
            </a:xfrm>
            <a:prstGeom prst="roundRect">
              <a:avLst/>
            </a:prstGeom>
            <a:solidFill>
              <a:sysClr val="window" lastClr="FFFFFF">
                <a:lumMod val="75000"/>
              </a:sysClr>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93" name="Rounded Rectangle 92">
              <a:extLst>
                <a:ext uri="{FF2B5EF4-FFF2-40B4-BE49-F238E27FC236}">
                  <a16:creationId xmlns:a16="http://schemas.microsoft.com/office/drawing/2014/main" xmlns="" id="{FC1C7F99-6EF7-1940-B075-F2C16DB5C55B}"/>
                </a:ext>
              </a:extLst>
            </p:cNvPr>
            <p:cNvSpPr>
              <a:spLocks/>
            </p:cNvSpPr>
            <p:nvPr/>
          </p:nvSpPr>
          <p:spPr>
            <a:xfrm>
              <a:off x="8420100" y="3445933"/>
              <a:ext cx="304800" cy="76200"/>
            </a:xfrm>
            <a:prstGeom prst="roundRect">
              <a:avLst/>
            </a:prstGeom>
            <a:solidFill>
              <a:sysClr val="window" lastClr="FFFFFF">
                <a:lumMod val="75000"/>
              </a:sysClr>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94" name="Rounded Rectangle 93">
              <a:extLst>
                <a:ext uri="{FF2B5EF4-FFF2-40B4-BE49-F238E27FC236}">
                  <a16:creationId xmlns:a16="http://schemas.microsoft.com/office/drawing/2014/main" xmlns="" id="{61BC212F-A4FE-7B48-8CA5-EE28022AF137}"/>
                </a:ext>
              </a:extLst>
            </p:cNvPr>
            <p:cNvSpPr>
              <a:spLocks/>
            </p:cNvSpPr>
            <p:nvPr/>
          </p:nvSpPr>
          <p:spPr>
            <a:xfrm>
              <a:off x="8267700" y="3293534"/>
              <a:ext cx="457200" cy="38100"/>
            </a:xfrm>
            <a:prstGeom prst="roundRect">
              <a:avLst/>
            </a:prstGeom>
            <a:solidFill>
              <a:sysClr val="window" lastClr="FFFFFF"/>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95" name="Rounded Rectangle 94">
              <a:extLst>
                <a:ext uri="{FF2B5EF4-FFF2-40B4-BE49-F238E27FC236}">
                  <a16:creationId xmlns:a16="http://schemas.microsoft.com/office/drawing/2014/main" xmlns="" id="{08C97909-3F91-2D40-B5CD-490A48B87DEE}"/>
                </a:ext>
              </a:extLst>
            </p:cNvPr>
            <p:cNvSpPr>
              <a:spLocks/>
            </p:cNvSpPr>
            <p:nvPr/>
          </p:nvSpPr>
          <p:spPr>
            <a:xfrm>
              <a:off x="8267700" y="3369734"/>
              <a:ext cx="457200" cy="38100"/>
            </a:xfrm>
            <a:prstGeom prst="roundRect">
              <a:avLst/>
            </a:prstGeom>
            <a:solidFill>
              <a:sysClr val="window" lastClr="FFFFFF"/>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96" name="Rounded Rectangle 95">
              <a:extLst>
                <a:ext uri="{FF2B5EF4-FFF2-40B4-BE49-F238E27FC236}">
                  <a16:creationId xmlns:a16="http://schemas.microsoft.com/office/drawing/2014/main" xmlns="" id="{F85A1EF9-52FB-6A47-A405-42278F613C66}"/>
                </a:ext>
              </a:extLst>
            </p:cNvPr>
            <p:cNvSpPr>
              <a:spLocks/>
            </p:cNvSpPr>
            <p:nvPr/>
          </p:nvSpPr>
          <p:spPr>
            <a:xfrm>
              <a:off x="8877300" y="3141134"/>
              <a:ext cx="533400" cy="419100"/>
            </a:xfrm>
            <a:prstGeom prst="roundRect">
              <a:avLst>
                <a:gd name="adj" fmla="val 7693"/>
              </a:avLst>
            </a:prstGeom>
            <a:solidFill>
              <a:sysClr val="window" lastClr="FFFFFF">
                <a:lumMod val="50000"/>
              </a:sysClr>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97" name="Rounded Rectangle 96">
              <a:extLst>
                <a:ext uri="{FF2B5EF4-FFF2-40B4-BE49-F238E27FC236}">
                  <a16:creationId xmlns:a16="http://schemas.microsoft.com/office/drawing/2014/main" xmlns="" id="{1624FA65-FADF-CF46-A9B3-E3BACB43C1C3}"/>
                </a:ext>
              </a:extLst>
            </p:cNvPr>
            <p:cNvSpPr>
              <a:spLocks/>
            </p:cNvSpPr>
            <p:nvPr/>
          </p:nvSpPr>
          <p:spPr>
            <a:xfrm>
              <a:off x="8915400" y="3179233"/>
              <a:ext cx="304800" cy="76200"/>
            </a:xfrm>
            <a:prstGeom prst="roundRect">
              <a:avLst/>
            </a:prstGeom>
            <a:solidFill>
              <a:sysClr val="window" lastClr="FFFFFF">
                <a:lumMod val="75000"/>
              </a:sysClr>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98" name="Rounded Rectangle 97">
              <a:extLst>
                <a:ext uri="{FF2B5EF4-FFF2-40B4-BE49-F238E27FC236}">
                  <a16:creationId xmlns:a16="http://schemas.microsoft.com/office/drawing/2014/main" xmlns="" id="{D2C6F1E0-8AD3-CB41-8146-CC76163B9101}"/>
                </a:ext>
              </a:extLst>
            </p:cNvPr>
            <p:cNvSpPr>
              <a:spLocks/>
            </p:cNvSpPr>
            <p:nvPr/>
          </p:nvSpPr>
          <p:spPr>
            <a:xfrm>
              <a:off x="9067800" y="3445933"/>
              <a:ext cx="304800" cy="76200"/>
            </a:xfrm>
            <a:prstGeom prst="roundRect">
              <a:avLst/>
            </a:prstGeom>
            <a:solidFill>
              <a:sysClr val="window" lastClr="FFFFFF">
                <a:lumMod val="75000"/>
              </a:sysClr>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99" name="Rounded Rectangle 98">
              <a:extLst>
                <a:ext uri="{FF2B5EF4-FFF2-40B4-BE49-F238E27FC236}">
                  <a16:creationId xmlns:a16="http://schemas.microsoft.com/office/drawing/2014/main" xmlns="" id="{385B8828-84BF-4D4E-B0E3-1F566896C423}"/>
                </a:ext>
              </a:extLst>
            </p:cNvPr>
            <p:cNvSpPr>
              <a:spLocks/>
            </p:cNvSpPr>
            <p:nvPr/>
          </p:nvSpPr>
          <p:spPr>
            <a:xfrm>
              <a:off x="8915400" y="3293534"/>
              <a:ext cx="457200" cy="38100"/>
            </a:xfrm>
            <a:prstGeom prst="roundRect">
              <a:avLst/>
            </a:prstGeom>
            <a:solidFill>
              <a:sysClr val="window" lastClr="FFFFFF"/>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100" name="Rounded Rectangle 99">
              <a:extLst>
                <a:ext uri="{FF2B5EF4-FFF2-40B4-BE49-F238E27FC236}">
                  <a16:creationId xmlns:a16="http://schemas.microsoft.com/office/drawing/2014/main" xmlns="" id="{CC0FFA3E-BC6E-A64F-A551-478ABAF75B50}"/>
                </a:ext>
              </a:extLst>
            </p:cNvPr>
            <p:cNvSpPr>
              <a:spLocks/>
            </p:cNvSpPr>
            <p:nvPr/>
          </p:nvSpPr>
          <p:spPr>
            <a:xfrm>
              <a:off x="8915400" y="3369734"/>
              <a:ext cx="457200" cy="38100"/>
            </a:xfrm>
            <a:prstGeom prst="roundRect">
              <a:avLst/>
            </a:prstGeom>
            <a:solidFill>
              <a:sysClr val="window" lastClr="FFFFFF"/>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101" name="Rounded Rectangle 100">
              <a:extLst>
                <a:ext uri="{FF2B5EF4-FFF2-40B4-BE49-F238E27FC236}">
                  <a16:creationId xmlns:a16="http://schemas.microsoft.com/office/drawing/2014/main" xmlns="" id="{003DFD35-8F23-BA44-A9A0-EDFE7A41A2C5}"/>
                </a:ext>
              </a:extLst>
            </p:cNvPr>
            <p:cNvSpPr>
              <a:spLocks/>
            </p:cNvSpPr>
            <p:nvPr/>
          </p:nvSpPr>
          <p:spPr>
            <a:xfrm>
              <a:off x="9525000" y="3141134"/>
              <a:ext cx="533400" cy="419100"/>
            </a:xfrm>
            <a:prstGeom prst="roundRect">
              <a:avLst>
                <a:gd name="adj" fmla="val 7693"/>
              </a:avLst>
            </a:prstGeom>
            <a:solidFill>
              <a:sysClr val="window" lastClr="FFFFFF">
                <a:lumMod val="50000"/>
              </a:sysClr>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102" name="Rounded Rectangle 101">
              <a:extLst>
                <a:ext uri="{FF2B5EF4-FFF2-40B4-BE49-F238E27FC236}">
                  <a16:creationId xmlns:a16="http://schemas.microsoft.com/office/drawing/2014/main" xmlns="" id="{18C2399C-51FE-EF4F-9163-4AE886BDD01E}"/>
                </a:ext>
              </a:extLst>
            </p:cNvPr>
            <p:cNvSpPr>
              <a:spLocks/>
            </p:cNvSpPr>
            <p:nvPr/>
          </p:nvSpPr>
          <p:spPr>
            <a:xfrm>
              <a:off x="9563100" y="3179233"/>
              <a:ext cx="304800" cy="76200"/>
            </a:xfrm>
            <a:prstGeom prst="roundRect">
              <a:avLst/>
            </a:prstGeom>
            <a:solidFill>
              <a:sysClr val="window" lastClr="FFFFFF">
                <a:lumMod val="75000"/>
              </a:sysClr>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103" name="Rounded Rectangle 102">
              <a:extLst>
                <a:ext uri="{FF2B5EF4-FFF2-40B4-BE49-F238E27FC236}">
                  <a16:creationId xmlns:a16="http://schemas.microsoft.com/office/drawing/2014/main" xmlns="" id="{A2F47821-4F8E-F648-A5D5-76393587F67F}"/>
                </a:ext>
              </a:extLst>
            </p:cNvPr>
            <p:cNvSpPr>
              <a:spLocks/>
            </p:cNvSpPr>
            <p:nvPr/>
          </p:nvSpPr>
          <p:spPr>
            <a:xfrm>
              <a:off x="9715500" y="3445933"/>
              <a:ext cx="304800" cy="76200"/>
            </a:xfrm>
            <a:prstGeom prst="roundRect">
              <a:avLst/>
            </a:prstGeom>
            <a:solidFill>
              <a:sysClr val="window" lastClr="FFFFFF">
                <a:lumMod val="75000"/>
              </a:sysClr>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104" name="Rounded Rectangle 103">
              <a:extLst>
                <a:ext uri="{FF2B5EF4-FFF2-40B4-BE49-F238E27FC236}">
                  <a16:creationId xmlns:a16="http://schemas.microsoft.com/office/drawing/2014/main" xmlns="" id="{F6E71749-E757-8C4A-A0A9-FA8C473B9A85}"/>
                </a:ext>
              </a:extLst>
            </p:cNvPr>
            <p:cNvSpPr>
              <a:spLocks/>
            </p:cNvSpPr>
            <p:nvPr/>
          </p:nvSpPr>
          <p:spPr>
            <a:xfrm>
              <a:off x="9563100" y="3293534"/>
              <a:ext cx="457200" cy="38100"/>
            </a:xfrm>
            <a:prstGeom prst="roundRect">
              <a:avLst/>
            </a:prstGeom>
            <a:solidFill>
              <a:sysClr val="window" lastClr="FFFFFF"/>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sp>
          <p:nvSpPr>
            <p:cNvPr id="105" name="Rounded Rectangle 104">
              <a:extLst>
                <a:ext uri="{FF2B5EF4-FFF2-40B4-BE49-F238E27FC236}">
                  <a16:creationId xmlns:a16="http://schemas.microsoft.com/office/drawing/2014/main" xmlns="" id="{143DDAD0-AB71-0A4D-8182-816DF888FEC0}"/>
                </a:ext>
              </a:extLst>
            </p:cNvPr>
            <p:cNvSpPr>
              <a:spLocks/>
            </p:cNvSpPr>
            <p:nvPr/>
          </p:nvSpPr>
          <p:spPr>
            <a:xfrm>
              <a:off x="9563100" y="3369734"/>
              <a:ext cx="457200" cy="38100"/>
            </a:xfrm>
            <a:prstGeom prst="roundRect">
              <a:avLst/>
            </a:prstGeom>
            <a:solidFill>
              <a:sysClr val="window" lastClr="FFFFFF"/>
            </a:solidFill>
            <a:ln w="12700" cap="flat" cmpd="sng" algn="ctr">
              <a:noFill/>
              <a:prstDash val="solid"/>
            </a:ln>
            <a:effectLst/>
          </p:spPr>
          <p:txBody>
            <a:bodyPr lIns="47611" tIns="23807" rIns="47611" bIns="23807" anchor="ctr"/>
            <a:lstStyle/>
            <a:p>
              <a:pPr algn="ctr" defTabSz="285730">
                <a:defRPr/>
              </a:pPr>
              <a:endParaRPr lang="en-US" sz="1200" kern="0" dirty="0">
                <a:solidFill>
                  <a:srgbClr val="000000"/>
                </a:solidFill>
                <a:latin typeface="Calibri"/>
              </a:endParaRPr>
            </a:p>
          </p:txBody>
        </p:sp>
        <p:cxnSp>
          <p:nvCxnSpPr>
            <p:cNvPr id="106" name="Elbow Connector 105">
              <a:extLst>
                <a:ext uri="{FF2B5EF4-FFF2-40B4-BE49-F238E27FC236}">
                  <a16:creationId xmlns:a16="http://schemas.microsoft.com/office/drawing/2014/main" xmlns="" id="{A41C2DD5-011D-9D40-909D-8EF81C276204}"/>
                </a:ext>
              </a:extLst>
            </p:cNvPr>
            <p:cNvCxnSpPr>
              <a:cxnSpLocks noChangeShapeType="1"/>
            </p:cNvCxnSpPr>
            <p:nvPr/>
          </p:nvCxnSpPr>
          <p:spPr bwMode="auto">
            <a:xfrm flipV="1">
              <a:off x="8724901" y="3217334"/>
              <a:ext cx="190500" cy="266700"/>
            </a:xfrm>
            <a:prstGeom prst="bentConnector3">
              <a:avLst>
                <a:gd name="adj1" fmla="val 50000"/>
              </a:avLst>
            </a:prstGeom>
            <a:noFill/>
            <a:ln w="25400">
              <a:solidFill>
                <a:srgbClr val="001934"/>
              </a:solidFill>
              <a:miter lim="800000"/>
              <a:headEnd type="oval" w="sm" len="sm"/>
              <a:tailEnd type="oval" w="sm" len="sm"/>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107" name="Elbow Connector 106">
              <a:extLst>
                <a:ext uri="{FF2B5EF4-FFF2-40B4-BE49-F238E27FC236}">
                  <a16:creationId xmlns:a16="http://schemas.microsoft.com/office/drawing/2014/main" xmlns="" id="{3306DE2E-DF0A-D146-95C3-D40C0E389F07}"/>
                </a:ext>
              </a:extLst>
            </p:cNvPr>
            <p:cNvCxnSpPr>
              <a:cxnSpLocks noChangeShapeType="1"/>
            </p:cNvCxnSpPr>
            <p:nvPr/>
          </p:nvCxnSpPr>
          <p:spPr bwMode="auto">
            <a:xfrm flipV="1">
              <a:off x="9372601" y="3217334"/>
              <a:ext cx="190500" cy="266700"/>
            </a:xfrm>
            <a:prstGeom prst="bentConnector3">
              <a:avLst>
                <a:gd name="adj1" fmla="val 50000"/>
              </a:avLst>
            </a:prstGeom>
            <a:noFill/>
            <a:ln w="25400">
              <a:solidFill>
                <a:srgbClr val="001934"/>
              </a:solidFill>
              <a:miter lim="800000"/>
              <a:headEnd type="oval" w="sm" len="sm"/>
              <a:tailEnd type="oval" w="sm" len="sm"/>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sp>
        <p:nvSpPr>
          <p:cNvPr id="108" name="TextBox 107">
            <a:extLst>
              <a:ext uri="{FF2B5EF4-FFF2-40B4-BE49-F238E27FC236}">
                <a16:creationId xmlns:a16="http://schemas.microsoft.com/office/drawing/2014/main" xmlns="" id="{0782165B-EC04-274B-9186-CBE7D34B5607}"/>
              </a:ext>
            </a:extLst>
          </p:cNvPr>
          <p:cNvSpPr txBox="1"/>
          <p:nvPr/>
        </p:nvSpPr>
        <p:spPr>
          <a:xfrm>
            <a:off x="2078041" y="1476370"/>
            <a:ext cx="1091966" cy="338554"/>
          </a:xfrm>
          <a:prstGeom prst="rect">
            <a:avLst/>
          </a:prstGeom>
          <a:noFill/>
        </p:spPr>
        <p:txBody>
          <a:bodyPr wrap="none" rtlCol="0">
            <a:spAutoFit/>
          </a:bodyPr>
          <a:lstStyle/>
          <a:p>
            <a:r>
              <a:rPr lang="en-US" sz="1600" i="1" kern="0" dirty="0">
                <a:solidFill>
                  <a:srgbClr val="1A1918"/>
                </a:solidFill>
                <a:latin typeface="Work Sans Medium" charset="0"/>
                <a:ea typeface=""/>
                <a:cs typeface=""/>
                <a:sym typeface="Arial"/>
              </a:rPr>
              <a:t>Traditional</a:t>
            </a:r>
            <a:endParaRPr lang="en-US" sz="1600" i="1" dirty="0">
              <a:solidFill>
                <a:srgbClr val="44546A"/>
              </a:solidFill>
              <a:latin typeface="Calibri" panose="020F0502020204030204"/>
              <a:ea typeface=""/>
              <a:cs typeface=""/>
            </a:endParaRPr>
          </a:p>
        </p:txBody>
      </p:sp>
      <p:sp>
        <p:nvSpPr>
          <p:cNvPr id="109" name="TextBox 108">
            <a:extLst>
              <a:ext uri="{FF2B5EF4-FFF2-40B4-BE49-F238E27FC236}">
                <a16:creationId xmlns:a16="http://schemas.microsoft.com/office/drawing/2014/main" xmlns="" id="{2B96AF17-E6B2-C446-9F7B-487B4777BF2B}"/>
              </a:ext>
            </a:extLst>
          </p:cNvPr>
          <p:cNvSpPr txBox="1"/>
          <p:nvPr/>
        </p:nvSpPr>
        <p:spPr>
          <a:xfrm>
            <a:off x="8083256" y="1660246"/>
            <a:ext cx="1526380" cy="338554"/>
          </a:xfrm>
          <a:prstGeom prst="rect">
            <a:avLst/>
          </a:prstGeom>
          <a:noFill/>
        </p:spPr>
        <p:txBody>
          <a:bodyPr wrap="none" rtlCol="0">
            <a:spAutoFit/>
          </a:bodyPr>
          <a:lstStyle/>
          <a:p>
            <a:r>
              <a:rPr lang="en-US" sz="1600" i="1" kern="0" dirty="0">
                <a:solidFill>
                  <a:srgbClr val="1A1918"/>
                </a:solidFill>
                <a:latin typeface="Work Sans Medium" charset="0"/>
                <a:ea typeface=""/>
                <a:cs typeface=""/>
                <a:sym typeface="Arial"/>
              </a:rPr>
              <a:t>With </a:t>
            </a:r>
            <a:r>
              <a:rPr lang="en-US" sz="1600" i="1" kern="0" dirty="0" err="1">
                <a:solidFill>
                  <a:srgbClr val="1A1918"/>
                </a:solidFill>
                <a:latin typeface="Work Sans Medium" charset="0"/>
                <a:ea typeface=""/>
                <a:cs typeface=""/>
                <a:sym typeface="Arial"/>
              </a:rPr>
              <a:t>Blockchain</a:t>
            </a:r>
            <a:endParaRPr lang="en-US" sz="1600" i="1" dirty="0">
              <a:solidFill>
                <a:srgbClr val="44546A"/>
              </a:solidFill>
              <a:latin typeface="Calibri" panose="020F0502020204030204"/>
              <a:ea typeface=""/>
              <a:cs typeface=""/>
            </a:endParaRPr>
          </a:p>
        </p:txBody>
      </p:sp>
      <p:sp>
        <p:nvSpPr>
          <p:cNvPr id="110" name="TextBox 59">
            <a:extLst>
              <a:ext uri="{FF2B5EF4-FFF2-40B4-BE49-F238E27FC236}">
                <a16:creationId xmlns:a16="http://schemas.microsoft.com/office/drawing/2014/main" xmlns="" id="{05B33E46-44E6-194A-B488-6C5300D075DB}"/>
              </a:ext>
            </a:extLst>
          </p:cNvPr>
          <p:cNvSpPr txBox="1">
            <a:spLocks noChangeArrowheads="1"/>
          </p:cNvSpPr>
          <p:nvPr/>
        </p:nvSpPr>
        <p:spPr bwMode="auto">
          <a:xfrm>
            <a:off x="6225581" y="2370691"/>
            <a:ext cx="1981584" cy="796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7133" tIns="28568" rIns="57133" bIns="28568">
            <a:spAutoFit/>
          </a:bodyPr>
          <a:lstStyle>
            <a:lvl1pPr defTabSz="457200">
              <a:defRPr sz="2400">
                <a:solidFill>
                  <a:srgbClr val="000000"/>
                </a:solidFill>
                <a:latin typeface="Arial" charset="0"/>
                <a:ea typeface="SimSun" charset="0"/>
                <a:cs typeface="SimSun" charset="0"/>
              </a:defRPr>
            </a:lvl1pPr>
            <a:lvl2pPr marL="742950" indent="-285750" defTabSz="457200">
              <a:defRPr sz="2400">
                <a:solidFill>
                  <a:srgbClr val="000000"/>
                </a:solidFill>
                <a:latin typeface="Arial" charset="0"/>
                <a:ea typeface="SimSun" charset="0"/>
                <a:cs typeface="SimSun" charset="0"/>
              </a:defRPr>
            </a:lvl2pPr>
            <a:lvl3pPr marL="1143000" indent="-228600" defTabSz="457200">
              <a:defRPr sz="2400">
                <a:solidFill>
                  <a:srgbClr val="000000"/>
                </a:solidFill>
                <a:latin typeface="Arial" charset="0"/>
                <a:ea typeface="SimSun" charset="0"/>
                <a:cs typeface="SimSun" charset="0"/>
              </a:defRPr>
            </a:lvl3pPr>
            <a:lvl4pPr marL="1600200" indent="-228600" defTabSz="457200">
              <a:defRPr sz="2400">
                <a:solidFill>
                  <a:srgbClr val="000000"/>
                </a:solidFill>
                <a:latin typeface="Arial" charset="0"/>
                <a:ea typeface="SimSun" charset="0"/>
                <a:cs typeface="SimSun" charset="0"/>
              </a:defRPr>
            </a:lvl4pPr>
            <a:lvl5pPr marL="2057400" indent="-228600" defTabSz="457200">
              <a:defRPr sz="2400">
                <a:solidFill>
                  <a:srgbClr val="000000"/>
                </a:solidFill>
                <a:latin typeface="Arial" charset="0"/>
                <a:ea typeface="SimSun" charset="0"/>
                <a:cs typeface="SimSun" charset="0"/>
              </a:defRPr>
            </a:lvl5pPr>
            <a:lvl6pPr marL="2514600" indent="-228600" eaLnBrk="0" fontAlgn="base" hangingPunct="0">
              <a:spcBef>
                <a:spcPct val="0"/>
              </a:spcBef>
              <a:spcAft>
                <a:spcPct val="0"/>
              </a:spcAft>
              <a:defRPr sz="2400">
                <a:solidFill>
                  <a:srgbClr val="000000"/>
                </a:solidFill>
                <a:latin typeface="Arial" charset="0"/>
                <a:ea typeface="SimSun" charset="0"/>
                <a:cs typeface="SimSun" charset="0"/>
              </a:defRPr>
            </a:lvl6pPr>
            <a:lvl7pPr marL="2971800" indent="-228600" eaLnBrk="0" fontAlgn="base" hangingPunct="0">
              <a:spcBef>
                <a:spcPct val="0"/>
              </a:spcBef>
              <a:spcAft>
                <a:spcPct val="0"/>
              </a:spcAft>
              <a:defRPr sz="2400">
                <a:solidFill>
                  <a:srgbClr val="000000"/>
                </a:solidFill>
                <a:latin typeface="Arial" charset="0"/>
                <a:ea typeface="SimSun" charset="0"/>
                <a:cs typeface="SimSun" charset="0"/>
              </a:defRPr>
            </a:lvl7pPr>
            <a:lvl8pPr marL="3429000" indent="-228600" eaLnBrk="0" fontAlgn="base" hangingPunct="0">
              <a:spcBef>
                <a:spcPct val="0"/>
              </a:spcBef>
              <a:spcAft>
                <a:spcPct val="0"/>
              </a:spcAft>
              <a:defRPr sz="2400">
                <a:solidFill>
                  <a:srgbClr val="000000"/>
                </a:solidFill>
                <a:latin typeface="Arial" charset="0"/>
                <a:ea typeface="SimSun" charset="0"/>
                <a:cs typeface="SimSun" charset="0"/>
              </a:defRPr>
            </a:lvl8pPr>
            <a:lvl9pPr marL="3886200" indent="-228600" eaLnBrk="0" fontAlgn="base" hangingPunct="0">
              <a:spcBef>
                <a:spcPct val="0"/>
              </a:spcBef>
              <a:spcAft>
                <a:spcPct val="0"/>
              </a:spcAft>
              <a:defRPr sz="2400">
                <a:solidFill>
                  <a:srgbClr val="000000"/>
                </a:solidFill>
                <a:latin typeface="Arial" charset="0"/>
                <a:ea typeface="SimSun" charset="0"/>
                <a:cs typeface="SimSun" charset="0"/>
              </a:defRPr>
            </a:lvl9pPr>
          </a:lstStyle>
          <a:p>
            <a:pPr>
              <a:defRPr/>
            </a:pPr>
            <a:r>
              <a:rPr lang="en-US" sz="1200" kern="0" dirty="0" err="1">
                <a:solidFill>
                  <a:srgbClr val="1A1918"/>
                </a:solidFill>
                <a:latin typeface="Work Sans Medium" charset="0"/>
                <a:ea typeface="Work Sans Medium" charset="0"/>
                <a:cs typeface="Work Sans Medium" charset="0"/>
                <a:sym typeface="Arial"/>
              </a:rPr>
              <a:t>Blockchain</a:t>
            </a:r>
            <a:r>
              <a:rPr lang="en-US" sz="1200" kern="0" dirty="0">
                <a:solidFill>
                  <a:srgbClr val="1A1918"/>
                </a:solidFill>
                <a:latin typeface="Work Sans Medium" charset="0"/>
                <a:ea typeface="Work Sans Medium" charset="0"/>
                <a:cs typeface="Work Sans Medium" charset="0"/>
                <a:sym typeface="Arial"/>
              </a:rPr>
              <a:t> Network Parties agree on Transaction Results </a:t>
            </a:r>
            <a:r>
              <a:rPr lang="en-US" sz="1200" b="1" kern="0" dirty="0">
                <a:solidFill>
                  <a:srgbClr val="1A1918"/>
                </a:solidFill>
                <a:latin typeface="Work Sans Medium" charset="0"/>
                <a:ea typeface="Work Sans Medium" charset="0"/>
                <a:cs typeface="Work Sans Medium" charset="0"/>
                <a:sym typeface="Arial"/>
              </a:rPr>
              <a:t>before</a:t>
            </a:r>
            <a:r>
              <a:rPr lang="en-US" sz="1200" kern="0" dirty="0">
                <a:solidFill>
                  <a:srgbClr val="1A1918"/>
                </a:solidFill>
                <a:latin typeface="Work Sans Medium" charset="0"/>
                <a:ea typeface="Work Sans Medium" charset="0"/>
                <a:cs typeface="Work Sans Medium" charset="0"/>
                <a:sym typeface="Arial"/>
              </a:rPr>
              <a:t> Data is recorded</a:t>
            </a:r>
          </a:p>
          <a:p>
            <a:pPr>
              <a:defRPr/>
            </a:pPr>
            <a:endParaRPr lang="en-US" sz="1200" dirty="0">
              <a:solidFill>
                <a:srgbClr val="325C80"/>
              </a:solidFill>
              <a:latin typeface="Helvetica Neue" charset="0"/>
            </a:endParaRPr>
          </a:p>
        </p:txBody>
      </p:sp>
      <p:graphicFrame>
        <p:nvGraphicFramePr>
          <p:cNvPr id="111" name="Table 110">
            <a:extLst>
              <a:ext uri="{FF2B5EF4-FFF2-40B4-BE49-F238E27FC236}">
                <a16:creationId xmlns:a16="http://schemas.microsoft.com/office/drawing/2014/main" xmlns="" id="{2A77D263-7252-ED4F-AB7A-20247AF7845F}"/>
              </a:ext>
            </a:extLst>
          </p:cNvPr>
          <p:cNvGraphicFramePr>
            <a:graphicFrameLocks noGrp="1"/>
          </p:cNvGraphicFramePr>
          <p:nvPr>
            <p:extLst>
              <p:ext uri="{D42A27DB-BD31-4B8C-83A1-F6EECF244321}">
                <p14:modId xmlns:p14="http://schemas.microsoft.com/office/powerpoint/2010/main" val="4289433357"/>
              </p:ext>
            </p:extLst>
          </p:nvPr>
        </p:nvGraphicFramePr>
        <p:xfrm>
          <a:off x="189298" y="1871181"/>
          <a:ext cx="5263670" cy="3718240"/>
        </p:xfrm>
        <a:graphic>
          <a:graphicData uri="http://schemas.openxmlformats.org/drawingml/2006/table">
            <a:tbl>
              <a:tblPr firstRow="1" bandRow="1">
                <a:tableStyleId>{6E25E649-3F16-4E02-A733-19D2CDBF48F0}</a:tableStyleId>
              </a:tblPr>
              <a:tblGrid>
                <a:gridCol w="1482987">
                  <a:extLst>
                    <a:ext uri="{9D8B030D-6E8A-4147-A177-3AD203B41FA5}">
                      <a16:colId xmlns:a16="http://schemas.microsoft.com/office/drawing/2014/main" xmlns="" val="2590580367"/>
                    </a:ext>
                  </a:extLst>
                </a:gridCol>
                <a:gridCol w="1347283">
                  <a:extLst>
                    <a:ext uri="{9D8B030D-6E8A-4147-A177-3AD203B41FA5}">
                      <a16:colId xmlns:a16="http://schemas.microsoft.com/office/drawing/2014/main" xmlns="" val="2885565987"/>
                    </a:ext>
                  </a:extLst>
                </a:gridCol>
                <a:gridCol w="1411504">
                  <a:extLst>
                    <a:ext uri="{9D8B030D-6E8A-4147-A177-3AD203B41FA5}">
                      <a16:colId xmlns:a16="http://schemas.microsoft.com/office/drawing/2014/main" xmlns="" val="2185416317"/>
                    </a:ext>
                  </a:extLst>
                </a:gridCol>
                <a:gridCol w="1021896">
                  <a:extLst>
                    <a:ext uri="{9D8B030D-6E8A-4147-A177-3AD203B41FA5}">
                      <a16:colId xmlns:a16="http://schemas.microsoft.com/office/drawing/2014/main" xmlns="" val="2589633669"/>
                    </a:ext>
                  </a:extLst>
                </a:gridCol>
              </a:tblGrid>
              <a:tr h="944615">
                <a:tc>
                  <a:txBody>
                    <a:bodyPr/>
                    <a:lstStyle/>
                    <a:p>
                      <a:pPr algn="ctr" defTabSz="623360" hangingPunct="0"/>
                      <a:r>
                        <a:rPr lang="en-US" sz="1600" kern="0" dirty="0" err="1">
                          <a:solidFill>
                            <a:srgbClr val="1A1918"/>
                          </a:solidFill>
                          <a:latin typeface="Work Sans Medium" charset="0"/>
                          <a:ea typeface="Work Sans Medium" charset="0"/>
                          <a:cs typeface="Work Sans Medium" charset="0"/>
                          <a:sym typeface="Arial"/>
                        </a:rPr>
                        <a:t>Dept</a:t>
                      </a:r>
                      <a:r>
                        <a:rPr lang="en-US" sz="1600" kern="0" dirty="0">
                          <a:solidFill>
                            <a:srgbClr val="1A1918"/>
                          </a:solidFill>
                          <a:latin typeface="Work Sans Medium" charset="0"/>
                          <a:ea typeface="Work Sans Medium" charset="0"/>
                          <a:cs typeface="Work Sans Medium" charset="0"/>
                          <a:sym typeface="Arial"/>
                        </a:rPr>
                        <a:t>/Agency</a:t>
                      </a:r>
                    </a:p>
                  </a:txBody>
                  <a:tcPr marL="121920" marR="121920" marT="60960" marB="60960">
                    <a:lnR w="12700" cap="flat" cmpd="sng" algn="ctr">
                      <a:solidFill>
                        <a:schemeClr val="tx1"/>
                      </a:solidFill>
                      <a:prstDash val="solid"/>
                      <a:round/>
                      <a:headEnd type="none" w="med" len="med"/>
                      <a:tailEnd type="none" w="med" len="med"/>
                    </a:lnR>
                    <a:solidFill>
                      <a:schemeClr val="bg1"/>
                    </a:solidFill>
                  </a:tcPr>
                </a:tc>
                <a:tc>
                  <a:txBody>
                    <a:bodyPr/>
                    <a:lstStyle/>
                    <a:p>
                      <a:pPr algn="ctr" defTabSz="623360" hangingPunct="0"/>
                      <a:r>
                        <a:rPr kumimoji="0" lang="en-US" sz="1400" u="none" strike="noStrike" kern="0" cap="none" spc="0" normalizeH="0" baseline="0" noProof="0" dirty="0">
                          <a:ln>
                            <a:noFill/>
                          </a:ln>
                          <a:solidFill>
                            <a:srgbClr val="1A1918"/>
                          </a:solidFill>
                          <a:effectLst/>
                          <a:uLnTx/>
                          <a:uFillTx/>
                          <a:latin typeface="Work Sans Medium" charset="0"/>
                          <a:sym typeface="Arial"/>
                        </a:rPr>
                        <a:t>Time &amp; Attendance</a:t>
                      </a:r>
                      <a:endParaRPr lang="en-US" sz="1400" kern="0" dirty="0">
                        <a:solidFill>
                          <a:srgbClr val="1A1918"/>
                        </a:solidFill>
                        <a:latin typeface="Work Sans Medium" charset="0"/>
                        <a:ea typeface="Work Sans Medium" charset="0"/>
                        <a:cs typeface="Work Sans Medium" charset="0"/>
                        <a:sym typeface="Arial"/>
                      </a:endParaRPr>
                    </a:p>
                    <a:p>
                      <a:pPr algn="ctr"/>
                      <a:endParaRPr lang="en-US" sz="1100" dirty="0">
                        <a:solidFill>
                          <a:srgbClr val="FFC000"/>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defTabSz="623360" hangingPunct="0"/>
                      <a:r>
                        <a:rPr lang="en-US" sz="1400" kern="0" dirty="0">
                          <a:solidFill>
                            <a:srgbClr val="1A1918"/>
                          </a:solidFill>
                          <a:latin typeface="Work Sans Medium" charset="0"/>
                          <a:ea typeface="Work Sans Medium" charset="0"/>
                          <a:cs typeface="Work Sans Medium" charset="0"/>
                          <a:sym typeface="Arial"/>
                        </a:rPr>
                        <a:t>Payroll Svc</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623360" rtl="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A1918"/>
                          </a:solidFill>
                          <a:effectLst/>
                          <a:uLnTx/>
                          <a:uFillTx/>
                          <a:latin typeface="Work Sans Medium" charset="0"/>
                          <a:ea typeface="Work Sans Medium" charset="0"/>
                          <a:cs typeface="Work Sans Medium" charset="0"/>
                          <a:sym typeface="Arial"/>
                        </a:rPr>
                        <a:t>OPM</a:t>
                      </a:r>
                    </a:p>
                    <a:p>
                      <a:pPr algn="ctr"/>
                      <a:endParaRPr lang="en-US" sz="1100" dirty="0">
                        <a:solidFill>
                          <a:srgbClr val="FFC000"/>
                        </a:solidFill>
                      </a:endParaRPr>
                    </a:p>
                  </a:txBody>
                  <a:tcPr marL="121920" marR="121920" marT="60960" marB="60960">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xmlns="" val="1954325120"/>
                  </a:ext>
                </a:extLst>
              </a:tr>
              <a:tr h="1069213">
                <a:tc>
                  <a:txBody>
                    <a:bodyPr/>
                    <a:lstStyle/>
                    <a:p>
                      <a:pPr algn="l"/>
                      <a:endParaRPr lang="en-US" sz="1500" dirty="0"/>
                    </a:p>
                    <a:p>
                      <a:pPr algn="l"/>
                      <a:endParaRPr lang="en-US" sz="1500" dirty="0"/>
                    </a:p>
                  </a:txBody>
                  <a:tcPr marL="121920" marR="121920" marT="60960" marB="60960">
                    <a:lnR w="12700" cap="flat" cmpd="sng" algn="ctr">
                      <a:solidFill>
                        <a:schemeClr val="tx1"/>
                      </a:solidFill>
                      <a:prstDash val="solid"/>
                      <a:round/>
                      <a:headEnd type="none" w="med" len="med"/>
                      <a:tailEnd type="none" w="med" len="med"/>
                    </a:lnR>
                  </a:tcPr>
                </a:tc>
                <a:tc>
                  <a:txBody>
                    <a:bodyPr/>
                    <a:lstStyle/>
                    <a:p>
                      <a:pPr algn="ctr"/>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600" dirty="0"/>
                    </a:p>
                  </a:txBody>
                  <a:tcPr marL="121920" marR="121920" marT="60960" marB="6096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991269809"/>
                  </a:ext>
                </a:extLst>
              </a:tr>
              <a:tr h="1704412">
                <a:tc gridSpan="4">
                  <a:txBody>
                    <a:bodyPr/>
                    <a:lstStyle/>
                    <a:p>
                      <a:pPr marL="171450" marR="0" lvl="0" indent="-171450" algn="l" defTabSz="6233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rgbClr val="1A1918"/>
                          </a:solidFill>
                          <a:latin typeface="Work Sans Medium" charset="0"/>
                          <a:ea typeface="Work Sans Medium" charset="0"/>
                          <a:cs typeface="Work Sans Medium" charset="0"/>
                          <a:sym typeface="Arial"/>
                        </a:rPr>
                        <a:t>Point to point interactions</a:t>
                      </a:r>
                    </a:p>
                    <a:p>
                      <a:pPr marL="171450" marR="0" lvl="0" indent="-171450" algn="l" defTabSz="6233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rgbClr val="1A1918"/>
                          </a:solidFill>
                          <a:latin typeface="Work Sans Medium" charset="0"/>
                          <a:ea typeface="Work Sans Medium" charset="0"/>
                          <a:cs typeface="Work Sans Medium" charset="0"/>
                          <a:sym typeface="Arial"/>
                        </a:rPr>
                        <a:t>Plain text vs encryption on-the-wire</a:t>
                      </a:r>
                    </a:p>
                    <a:p>
                      <a:pPr marL="171450" marR="0" lvl="0" indent="-171450" algn="l" defTabSz="6233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rgbClr val="1A1918"/>
                          </a:solidFill>
                          <a:latin typeface="Work Sans Medium" charset="0"/>
                          <a:ea typeface="Work Sans Medium" charset="0"/>
                          <a:cs typeface="Work Sans Medium" charset="0"/>
                          <a:sym typeface="Arial"/>
                        </a:rPr>
                        <a:t>Limited visibility</a:t>
                      </a:r>
                    </a:p>
                    <a:p>
                      <a:pPr marL="171450" marR="0" lvl="0" indent="-171450" algn="l" defTabSz="6233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rgbClr val="1A1918"/>
                          </a:solidFill>
                          <a:latin typeface="Work Sans Medium" charset="0"/>
                          <a:ea typeface="Work Sans Medium" charset="0"/>
                          <a:cs typeface="Work Sans Medium" charset="0"/>
                          <a:sym typeface="Arial"/>
                        </a:rPr>
                        <a:t>Lack of granular permissions</a:t>
                      </a:r>
                    </a:p>
                    <a:p>
                      <a:pPr marL="171450" indent="-171450" algn="l">
                        <a:buFont typeface="Arial" panose="020B0604020202020204" pitchFamily="34" charset="0"/>
                        <a:buChar char="•"/>
                      </a:pPr>
                      <a:endParaRPr lang="en-US" sz="1500" dirty="0"/>
                    </a:p>
                  </a:txBody>
                  <a:tcPr marL="121920" marR="121920" marT="60960" marB="60960"/>
                </a:tc>
                <a:tc hMerge="1">
                  <a:txBody>
                    <a:bodyPr/>
                    <a:lstStyle/>
                    <a:p>
                      <a:endParaRPr lang="en-US" sz="1100" dirty="0"/>
                    </a:p>
                  </a:txBody>
                  <a:tcPr/>
                </a:tc>
                <a:tc hMerge="1">
                  <a:txBody>
                    <a:bodyPr/>
                    <a:lstStyle/>
                    <a:p>
                      <a:endParaRPr lang="en-US" sz="1100" dirty="0"/>
                    </a:p>
                  </a:txBody>
                  <a:tcPr/>
                </a:tc>
                <a:tc hMerge="1">
                  <a:txBody>
                    <a:bodyPr/>
                    <a:lstStyle/>
                    <a:p>
                      <a:endParaRPr lang="en-US" sz="1200" dirty="0"/>
                    </a:p>
                  </a:txBody>
                  <a:tcPr/>
                </a:tc>
                <a:extLst>
                  <a:ext uri="{0D108BD9-81ED-4DB2-BD59-A6C34878D82A}">
                    <a16:rowId xmlns:a16="http://schemas.microsoft.com/office/drawing/2014/main" xmlns="" val="2877464535"/>
                  </a:ext>
                </a:extLst>
              </a:tr>
            </a:tbl>
          </a:graphicData>
        </a:graphic>
      </p:graphicFrame>
      <p:sp>
        <p:nvSpPr>
          <p:cNvPr id="112" name="TextBox 1">
            <a:extLst>
              <a:ext uri="{FF2B5EF4-FFF2-40B4-BE49-F238E27FC236}">
                <a16:creationId xmlns:a16="http://schemas.microsoft.com/office/drawing/2014/main" xmlns="" id="{6A56B8C8-0197-D64E-8D86-730854A7513D}"/>
              </a:ext>
            </a:extLst>
          </p:cNvPr>
          <p:cNvSpPr txBox="1">
            <a:spLocks noChangeArrowheads="1"/>
          </p:cNvSpPr>
          <p:nvPr/>
        </p:nvSpPr>
        <p:spPr bwMode="auto">
          <a:xfrm>
            <a:off x="1414316" y="5983665"/>
            <a:ext cx="1060061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a:defRPr sz="1400">
                <a:solidFill>
                  <a:schemeClr val="tx1"/>
                </a:solidFill>
                <a:latin typeface="Arial" charset="0"/>
                <a:ea typeface="ＭＳ Ｐゴシック" charset="0"/>
                <a:cs typeface="ＭＳ Ｐゴシック" charset="0"/>
              </a:defRPr>
            </a:lvl1pPr>
            <a:lvl2pPr marL="742950" indent="-285750" defTabSz="457200">
              <a:defRPr sz="1400">
                <a:solidFill>
                  <a:schemeClr val="tx1"/>
                </a:solidFill>
                <a:latin typeface="Arial" charset="0"/>
                <a:ea typeface="ＭＳ Ｐゴシック" charset="0"/>
              </a:defRPr>
            </a:lvl2pPr>
            <a:lvl3pPr marL="1143000" indent="-228600" defTabSz="457200">
              <a:defRPr sz="1400">
                <a:solidFill>
                  <a:schemeClr val="tx1"/>
                </a:solidFill>
                <a:latin typeface="Arial" charset="0"/>
                <a:ea typeface="ＭＳ Ｐゴシック" charset="0"/>
              </a:defRPr>
            </a:lvl3pPr>
            <a:lvl4pPr marL="1600200" indent="-228600" defTabSz="457200">
              <a:defRPr sz="1400">
                <a:solidFill>
                  <a:schemeClr val="tx1"/>
                </a:solidFill>
                <a:latin typeface="Arial" charset="0"/>
                <a:ea typeface="ＭＳ Ｐゴシック" charset="0"/>
              </a:defRPr>
            </a:lvl4pPr>
            <a:lvl5pPr marL="2057400" indent="-228600" defTabSz="4572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0" hangingPunct="0"/>
            <a:r>
              <a:rPr lang="en-US" sz="1867" dirty="0">
                <a:solidFill>
                  <a:srgbClr val="44546A"/>
                </a:solidFill>
              </a:rPr>
              <a:t>… Inefficient, point-to-point                    … Consensus, provenance, immutability, finality </a:t>
            </a:r>
          </a:p>
          <a:p>
            <a:pPr algn="r" eaLnBrk="0" hangingPunct="0"/>
            <a:endParaRPr lang="en-US" sz="2133" dirty="0">
              <a:solidFill>
                <a:srgbClr val="5596E6"/>
              </a:solidFill>
            </a:endParaRPr>
          </a:p>
        </p:txBody>
      </p:sp>
      <p:sp>
        <p:nvSpPr>
          <p:cNvPr id="113" name="Rounded Rectangle 112">
            <a:extLst>
              <a:ext uri="{FF2B5EF4-FFF2-40B4-BE49-F238E27FC236}">
                <a16:creationId xmlns:a16="http://schemas.microsoft.com/office/drawing/2014/main" xmlns="" id="{AD1B7F97-0D9F-CB48-8E05-D787F20ED6EE}"/>
              </a:ext>
            </a:extLst>
          </p:cNvPr>
          <p:cNvSpPr/>
          <p:nvPr/>
        </p:nvSpPr>
        <p:spPr>
          <a:xfrm>
            <a:off x="432614" y="2848728"/>
            <a:ext cx="1009444" cy="890685"/>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333" dirty="0">
                <a:solidFill>
                  <a:schemeClr val="tx1"/>
                </a:solidFill>
              </a:rPr>
              <a:t>HHS</a:t>
            </a:r>
          </a:p>
          <a:p>
            <a:pPr algn="ctr"/>
            <a:r>
              <a:rPr lang="en-US" sz="1333" dirty="0">
                <a:solidFill>
                  <a:schemeClr val="tx1"/>
                </a:solidFill>
              </a:rPr>
              <a:t>VA</a:t>
            </a:r>
          </a:p>
          <a:p>
            <a:pPr algn="ctr"/>
            <a:r>
              <a:rPr lang="en-US" sz="1333" dirty="0">
                <a:solidFill>
                  <a:schemeClr val="tx1"/>
                </a:solidFill>
              </a:rPr>
              <a:t>DOE</a:t>
            </a:r>
          </a:p>
          <a:p>
            <a:pPr algn="ctr"/>
            <a:r>
              <a:rPr lang="en-US" sz="1333" dirty="0">
                <a:solidFill>
                  <a:schemeClr val="tx1"/>
                </a:solidFill>
              </a:rPr>
              <a:t>DoD</a:t>
            </a:r>
            <a:endParaRPr lang="en-US" sz="2400" dirty="0">
              <a:solidFill>
                <a:schemeClr val="tx1"/>
              </a:solidFill>
            </a:endParaRPr>
          </a:p>
        </p:txBody>
      </p:sp>
      <p:sp>
        <p:nvSpPr>
          <p:cNvPr id="114" name="Rounded Rectangle 113">
            <a:extLst>
              <a:ext uri="{FF2B5EF4-FFF2-40B4-BE49-F238E27FC236}">
                <a16:creationId xmlns:a16="http://schemas.microsoft.com/office/drawing/2014/main" xmlns="" id="{76556661-4695-6542-BE37-C56B83E5BFD4}"/>
              </a:ext>
            </a:extLst>
          </p:cNvPr>
          <p:cNvSpPr/>
          <p:nvPr/>
        </p:nvSpPr>
        <p:spPr>
          <a:xfrm>
            <a:off x="1860773" y="2874367"/>
            <a:ext cx="1009444" cy="836765"/>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lvl="0" algn="ctr"/>
            <a:r>
              <a:rPr lang="en-US" sz="1467" dirty="0" err="1">
                <a:solidFill>
                  <a:prstClr val="black"/>
                </a:solidFill>
              </a:rPr>
              <a:t>Ebiz</a:t>
            </a:r>
            <a:endParaRPr lang="en-US" sz="1467" dirty="0">
              <a:solidFill>
                <a:prstClr val="black"/>
              </a:solidFill>
            </a:endParaRPr>
          </a:p>
          <a:p>
            <a:pPr lvl="0" algn="ctr"/>
            <a:r>
              <a:rPr lang="en-US" sz="1467" dirty="0">
                <a:solidFill>
                  <a:prstClr val="black"/>
                </a:solidFill>
              </a:rPr>
              <a:t>DCPS</a:t>
            </a:r>
          </a:p>
          <a:p>
            <a:pPr lvl="0" algn="ctr"/>
            <a:r>
              <a:rPr lang="en-US" sz="1467" dirty="0">
                <a:solidFill>
                  <a:prstClr val="black"/>
                </a:solidFill>
              </a:rPr>
              <a:t>ATAAPS</a:t>
            </a:r>
          </a:p>
        </p:txBody>
      </p:sp>
      <p:sp>
        <p:nvSpPr>
          <p:cNvPr id="115" name="Rounded Rectangle 114">
            <a:extLst>
              <a:ext uri="{FF2B5EF4-FFF2-40B4-BE49-F238E27FC236}">
                <a16:creationId xmlns:a16="http://schemas.microsoft.com/office/drawing/2014/main" xmlns="" id="{079BDE48-8499-B04F-B531-88CA6693D181}"/>
              </a:ext>
            </a:extLst>
          </p:cNvPr>
          <p:cNvSpPr/>
          <p:nvPr/>
        </p:nvSpPr>
        <p:spPr>
          <a:xfrm>
            <a:off x="3125921" y="2887081"/>
            <a:ext cx="1071803" cy="100447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200" dirty="0">
                <a:solidFill>
                  <a:prstClr val="black"/>
                </a:solidFill>
              </a:rPr>
              <a:t>DOD’s Finance Accounting Service</a:t>
            </a:r>
          </a:p>
        </p:txBody>
      </p:sp>
      <p:sp>
        <p:nvSpPr>
          <p:cNvPr id="116" name="Rounded Rectangle 115">
            <a:extLst>
              <a:ext uri="{FF2B5EF4-FFF2-40B4-BE49-F238E27FC236}">
                <a16:creationId xmlns:a16="http://schemas.microsoft.com/office/drawing/2014/main" xmlns="" id="{9621FC2C-45DB-8044-98B7-F56AD4EBDAE8}"/>
              </a:ext>
            </a:extLst>
          </p:cNvPr>
          <p:cNvSpPr/>
          <p:nvPr/>
        </p:nvSpPr>
        <p:spPr>
          <a:xfrm>
            <a:off x="4546463" y="3151034"/>
            <a:ext cx="827395" cy="588380"/>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r>
              <a:rPr lang="en-US" sz="1600" dirty="0">
                <a:solidFill>
                  <a:prstClr val="black"/>
                </a:solidFill>
              </a:rPr>
              <a:t>EHRI</a:t>
            </a:r>
          </a:p>
        </p:txBody>
      </p:sp>
      <p:cxnSp>
        <p:nvCxnSpPr>
          <p:cNvPr id="117" name="Straight Connector 116">
            <a:extLst>
              <a:ext uri="{FF2B5EF4-FFF2-40B4-BE49-F238E27FC236}">
                <a16:creationId xmlns:a16="http://schemas.microsoft.com/office/drawing/2014/main" xmlns="" id="{85CEE28B-6112-294F-B09D-CCCEB176D60D}"/>
              </a:ext>
            </a:extLst>
          </p:cNvPr>
          <p:cNvCxnSpPr>
            <a:cxnSpLocks/>
            <a:stCxn id="113" idx="3"/>
            <a:endCxn id="114" idx="1"/>
          </p:cNvCxnSpPr>
          <p:nvPr/>
        </p:nvCxnSpPr>
        <p:spPr>
          <a:xfrm flipV="1">
            <a:off x="1442057" y="3292750"/>
            <a:ext cx="418715" cy="1321"/>
          </a:xfrm>
          <a:prstGeom prst="line">
            <a:avLst/>
          </a:prstGeom>
          <a:ln w="28575">
            <a:solidFill>
              <a:srgbClr val="92D050"/>
            </a:solidFill>
            <a:headEnd type="oval"/>
            <a:tailEnd type="oval"/>
          </a:ln>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xmlns="" id="{BD970F62-DE08-1C48-9FAC-94051FCF19E1}"/>
              </a:ext>
            </a:extLst>
          </p:cNvPr>
          <p:cNvCxnSpPr>
            <a:cxnSpLocks/>
            <a:stCxn id="114" idx="3"/>
            <a:endCxn id="115" idx="1"/>
          </p:cNvCxnSpPr>
          <p:nvPr/>
        </p:nvCxnSpPr>
        <p:spPr>
          <a:xfrm>
            <a:off x="2870217" y="3292750"/>
            <a:ext cx="255705" cy="96567"/>
          </a:xfrm>
          <a:prstGeom prst="line">
            <a:avLst/>
          </a:prstGeom>
          <a:ln w="28575">
            <a:solidFill>
              <a:srgbClr val="92D05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xmlns="" id="{41D7E43A-5C7C-9942-970F-ADECA52311D9}"/>
              </a:ext>
            </a:extLst>
          </p:cNvPr>
          <p:cNvCxnSpPr>
            <a:cxnSpLocks/>
            <a:stCxn id="115" idx="3"/>
            <a:endCxn id="116" idx="1"/>
          </p:cNvCxnSpPr>
          <p:nvPr/>
        </p:nvCxnSpPr>
        <p:spPr>
          <a:xfrm>
            <a:off x="4197724" y="3389317"/>
            <a:ext cx="348739" cy="55908"/>
          </a:xfrm>
          <a:prstGeom prst="line">
            <a:avLst/>
          </a:prstGeom>
          <a:ln w="28575">
            <a:solidFill>
              <a:srgbClr val="92D050"/>
            </a:solidFill>
            <a:headEnd type="ova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0094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A7E4B6D-1B02-DC44-AFF4-E87B34DFE8F7}"/>
              </a:ext>
            </a:extLst>
          </p:cNvPr>
          <p:cNvSpPr>
            <a:spLocks noGrp="1"/>
          </p:cNvSpPr>
          <p:nvPr>
            <p:ph type="body" sz="quarter" idx="13"/>
          </p:nvPr>
        </p:nvSpPr>
        <p:spPr>
          <a:xfrm>
            <a:off x="167640" y="192619"/>
            <a:ext cx="10358120" cy="987252"/>
          </a:xfrm>
        </p:spPr>
        <p:txBody>
          <a:bodyPr>
            <a:noAutofit/>
          </a:bodyPr>
          <a:lstStyle/>
          <a:p>
            <a:r>
              <a:rPr lang="en-US" sz="2667" dirty="0" err="1"/>
              <a:t>edr</a:t>
            </a:r>
            <a:r>
              <a:rPr lang="en-US" sz="2667" dirty="0"/>
              <a:t> (permissioned </a:t>
            </a:r>
            <a:r>
              <a:rPr lang="en-US" sz="2667" dirty="0" err="1"/>
              <a:t>blockchain</a:t>
            </a:r>
            <a:r>
              <a:rPr lang="en-US" sz="2667" dirty="0"/>
              <a:t> Facilitated data lake) versus Traditional database</a:t>
            </a:r>
          </a:p>
        </p:txBody>
      </p:sp>
      <p:sp>
        <p:nvSpPr>
          <p:cNvPr id="4" name="Text Placeholder 3">
            <a:extLst>
              <a:ext uri="{FF2B5EF4-FFF2-40B4-BE49-F238E27FC236}">
                <a16:creationId xmlns:a16="http://schemas.microsoft.com/office/drawing/2014/main" xmlns="" id="{028E1A37-A033-AC40-AB02-C2B86063D219}"/>
              </a:ext>
            </a:extLst>
          </p:cNvPr>
          <p:cNvSpPr>
            <a:spLocks noGrp="1"/>
          </p:cNvSpPr>
          <p:nvPr>
            <p:ph type="body" sz="quarter" idx="22"/>
          </p:nvPr>
        </p:nvSpPr>
        <p:spPr>
          <a:xfrm>
            <a:off x="167642" y="1693177"/>
            <a:ext cx="4932023" cy="3954959"/>
          </a:xfrm>
        </p:spPr>
        <p:txBody>
          <a:bodyPr>
            <a:normAutofit fontScale="92500" lnSpcReduction="10000"/>
          </a:bodyPr>
          <a:lstStyle/>
          <a:p>
            <a:r>
              <a:rPr lang="en-US" sz="1867" dirty="0"/>
              <a:t>Traditional</a:t>
            </a:r>
          </a:p>
          <a:p>
            <a:pPr lvl="1"/>
            <a:r>
              <a:rPr lang="en-US" sz="1867" dirty="0"/>
              <a:t>One or more databases</a:t>
            </a:r>
          </a:p>
          <a:p>
            <a:pPr lvl="1"/>
            <a:r>
              <a:rPr lang="en-US" sz="1867" dirty="0"/>
              <a:t>Multiple writers (varying degrees of trust of data written)</a:t>
            </a:r>
          </a:p>
          <a:p>
            <a:pPr lvl="1"/>
            <a:r>
              <a:rPr lang="en-US" sz="1867" dirty="0"/>
              <a:t>No consensus required before data is written to database</a:t>
            </a:r>
          </a:p>
          <a:p>
            <a:pPr lvl="1"/>
            <a:r>
              <a:rPr lang="en-US" sz="1867" dirty="0"/>
              <a:t>Potential conflicting views on what information is correct</a:t>
            </a:r>
          </a:p>
          <a:p>
            <a:pPr lvl="1"/>
            <a:r>
              <a:rPr lang="en-US" sz="1867" dirty="0"/>
              <a:t>Data may or may not be encrypted</a:t>
            </a:r>
          </a:p>
          <a:p>
            <a:pPr lvl="1"/>
            <a:r>
              <a:rPr lang="en-US" sz="1867" dirty="0"/>
              <a:t>Unauthorized changes to data not easily detected</a:t>
            </a:r>
          </a:p>
          <a:p>
            <a:pPr lvl="1"/>
            <a:r>
              <a:rPr lang="en-US" sz="1867" dirty="0"/>
              <a:t>No end-to-end view (more point-to-point interactions)</a:t>
            </a:r>
          </a:p>
          <a:p>
            <a:pPr marL="0" indent="0">
              <a:buNone/>
            </a:pPr>
            <a:endParaRPr lang="en-US" sz="1867" dirty="0"/>
          </a:p>
          <a:p>
            <a:endParaRPr lang="en-US" sz="1867" dirty="0"/>
          </a:p>
        </p:txBody>
      </p:sp>
      <p:sp>
        <p:nvSpPr>
          <p:cNvPr id="6" name="Text Placeholder 3">
            <a:extLst>
              <a:ext uri="{FF2B5EF4-FFF2-40B4-BE49-F238E27FC236}">
                <a16:creationId xmlns:a16="http://schemas.microsoft.com/office/drawing/2014/main" xmlns="" id="{37B75757-A554-3049-B0C0-096B16C0DE66}"/>
              </a:ext>
            </a:extLst>
          </p:cNvPr>
          <p:cNvSpPr txBox="1">
            <a:spLocks/>
          </p:cNvSpPr>
          <p:nvPr/>
        </p:nvSpPr>
        <p:spPr>
          <a:xfrm>
            <a:off x="6500353" y="1693177"/>
            <a:ext cx="5521223" cy="3954959"/>
          </a:xfrm>
          <a:prstGeom prst="rect">
            <a:avLst/>
          </a:prstGeom>
        </p:spPr>
        <p:txBody>
          <a:bodyPr vert="horz" lIns="121920" tIns="60960" rIns="121920" bIns="60960" rtlCol="0">
            <a:normAutofit fontScale="92500"/>
          </a:bodyPr>
          <a:lstStyle>
            <a:lvl1pPr marL="171450" indent="-171450" algn="l" defTabSz="457200" rtl="0" eaLnBrk="1" latinLnBrk="0" hangingPunct="1">
              <a:spcBef>
                <a:spcPct val="20000"/>
              </a:spcBef>
              <a:buFont typeface="Arial"/>
              <a:buChar char="•"/>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err="1"/>
              <a:t>edr</a:t>
            </a:r>
            <a:r>
              <a:rPr lang="en-US" sz="1867" dirty="0"/>
              <a:t> (</a:t>
            </a:r>
            <a:r>
              <a:rPr lang="en-US" sz="1867" dirty="0" err="1"/>
              <a:t>blockchain</a:t>
            </a:r>
            <a:r>
              <a:rPr lang="en-US" sz="1867" dirty="0"/>
              <a:t>/data lake platform)</a:t>
            </a:r>
          </a:p>
          <a:p>
            <a:pPr lvl="1"/>
            <a:r>
              <a:rPr lang="en-US" sz="1867" dirty="0" err="1"/>
              <a:t>Blockchain</a:t>
            </a:r>
            <a:r>
              <a:rPr lang="en-US" sz="1867" dirty="0"/>
              <a:t> plus data lake serves as single source of truth (</a:t>
            </a:r>
            <a:r>
              <a:rPr lang="en-US" sz="1867" dirty="0" err="1"/>
              <a:t>blockchain</a:t>
            </a:r>
            <a:r>
              <a:rPr lang="en-US" sz="1867" dirty="0"/>
              <a:t> ledgers replicated)</a:t>
            </a:r>
          </a:p>
          <a:p>
            <a:pPr lvl="1"/>
            <a:r>
              <a:rPr lang="en-US" sz="1867" dirty="0"/>
              <a:t>Multiple writers, (still with varying degrees of trust)</a:t>
            </a:r>
          </a:p>
          <a:p>
            <a:pPr lvl="1"/>
            <a:r>
              <a:rPr lang="en-US" sz="1867" dirty="0"/>
              <a:t>Automated consensus by members of the network before data is written to database</a:t>
            </a:r>
          </a:p>
          <a:p>
            <a:pPr lvl="1"/>
            <a:r>
              <a:rPr lang="en-US" sz="1867" dirty="0"/>
              <a:t>Data encryption both on-the-wire and at rest</a:t>
            </a:r>
          </a:p>
          <a:p>
            <a:pPr lvl="1"/>
            <a:r>
              <a:rPr lang="en-US" sz="1867" dirty="0"/>
              <a:t>Any unauthorized changes are easily detected and can then be remedied.</a:t>
            </a:r>
          </a:p>
          <a:p>
            <a:pPr lvl="1"/>
            <a:r>
              <a:rPr lang="en-US" sz="1867" dirty="0"/>
              <a:t>End-to-end view and audit trail for cross organization business processes</a:t>
            </a:r>
          </a:p>
          <a:p>
            <a:pPr lvl="1"/>
            <a:endParaRPr lang="en-US" sz="1867" dirty="0"/>
          </a:p>
          <a:p>
            <a:endParaRPr lang="en-US" sz="1867" dirty="0"/>
          </a:p>
        </p:txBody>
      </p:sp>
    </p:spTree>
    <p:extLst>
      <p:ext uri="{BB962C8B-B14F-4D97-AF65-F5344CB8AC3E}">
        <p14:creationId xmlns:p14="http://schemas.microsoft.com/office/powerpoint/2010/main" val="1786277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377" y="341377"/>
            <a:ext cx="11616161" cy="3941972"/>
          </a:xfrm>
        </p:spPr>
        <p:txBody>
          <a:bodyPr/>
          <a:lstStyle/>
          <a:p>
            <a:r>
              <a:rPr lang="en-US" dirty="0" err="1"/>
              <a:t>edr</a:t>
            </a:r>
            <a:r>
              <a:rPr lang="en-US" dirty="0"/>
              <a:t> Application Architecture </a:t>
            </a:r>
          </a:p>
        </p:txBody>
      </p:sp>
      <p:sp>
        <p:nvSpPr>
          <p:cNvPr id="3" name="Slide Number Placeholder 2"/>
          <p:cNvSpPr>
            <a:spLocks noGrp="1"/>
          </p:cNvSpPr>
          <p:nvPr>
            <p:ph type="sldNum" sz="quarter" idx="4"/>
          </p:nvPr>
        </p:nvSpPr>
        <p:spPr/>
        <p:txBody>
          <a:bodyPr/>
          <a:lstStyle/>
          <a:p>
            <a:fld id="{5714FB1E-E660-F74D-BC29-F339B17ACE97}" type="slidenum">
              <a:rPr>
                <a:solidFill>
                  <a:srgbClr val="FFFFFF"/>
                </a:solidFill>
              </a:rPr>
              <a:pPr/>
              <a:t>12</a:t>
            </a:fld>
            <a:endParaRPr dirty="0">
              <a:solidFill>
                <a:srgbClr val="FFFFFF"/>
              </a:solidFill>
            </a:endParaRPr>
          </a:p>
        </p:txBody>
      </p:sp>
      <p:sp>
        <p:nvSpPr>
          <p:cNvPr id="4" name="Footer Placeholder 3"/>
          <p:cNvSpPr>
            <a:spLocks noGrp="1"/>
          </p:cNvSpPr>
          <p:nvPr>
            <p:ph type="ftr" sz="quarter" idx="3"/>
          </p:nvPr>
        </p:nvSpPr>
        <p:spPr/>
        <p:txBody>
          <a:bodyPr/>
          <a:lstStyle/>
          <a:p>
            <a:r>
              <a:rPr lang="en-US" dirty="0">
                <a:solidFill>
                  <a:srgbClr val="FFFFFF"/>
                </a:solidFill>
              </a:rPr>
              <a:t>EDR Confidential</a:t>
            </a:r>
          </a:p>
        </p:txBody>
      </p:sp>
    </p:spTree>
    <p:extLst>
      <p:ext uri="{BB962C8B-B14F-4D97-AF65-F5344CB8AC3E}">
        <p14:creationId xmlns:p14="http://schemas.microsoft.com/office/powerpoint/2010/main" val="112223232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Rectangle 431"/>
          <p:cNvSpPr/>
          <p:nvPr/>
        </p:nvSpPr>
        <p:spPr bwMode="auto">
          <a:xfrm>
            <a:off x="9259876" y="2768501"/>
            <a:ext cx="2624888" cy="1571855"/>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Blockchain HLF </a:t>
            </a:r>
          </a:p>
          <a:p>
            <a:pPr defTabSz="914377">
              <a:defRPr/>
            </a:pPr>
            <a:r>
              <a:rPr lang="en-GB" sz="1400" dirty="0">
                <a:solidFill>
                  <a:srgbClr val="FFFFFF"/>
                </a:solidFill>
                <a:latin typeface="Arial" panose="020B0604020202020204"/>
              </a:rPr>
              <a:t>Peers</a:t>
            </a:r>
          </a:p>
          <a:p>
            <a:pPr marL="285750" indent="-285750" defTabSz="914377">
              <a:buFont typeface="Arial" charset="0"/>
              <a:buChar char="•"/>
              <a:defRPr/>
            </a:pPr>
            <a:r>
              <a:rPr lang="en-GB" sz="1000" dirty="0">
                <a:solidFill>
                  <a:srgbClr val="FFFFFF"/>
                </a:solidFill>
                <a:latin typeface="Arial" panose="020B0604020202020204"/>
              </a:rPr>
              <a:t>Smart Contracts</a:t>
            </a:r>
          </a:p>
          <a:p>
            <a:pPr marL="285750" indent="-285750" defTabSz="914377">
              <a:buFont typeface="Arial" charset="0"/>
              <a:buChar char="•"/>
              <a:defRPr/>
            </a:pPr>
            <a:r>
              <a:rPr lang="en-GB" sz="1000" dirty="0">
                <a:solidFill>
                  <a:srgbClr val="FFFFFF"/>
                </a:solidFill>
                <a:latin typeface="Arial" panose="020B0604020202020204"/>
              </a:rPr>
              <a:t>Event Adapter</a:t>
            </a:r>
          </a:p>
          <a:p>
            <a:pPr marL="285750" indent="-285750" defTabSz="914377">
              <a:buFont typeface="Arial" charset="0"/>
              <a:buChar char="•"/>
              <a:defRPr/>
            </a:pPr>
            <a:r>
              <a:rPr lang="en-GB" sz="1000" dirty="0">
                <a:solidFill>
                  <a:srgbClr val="FFFFFF"/>
                </a:solidFill>
                <a:latin typeface="Arial" panose="020B0604020202020204"/>
              </a:rPr>
              <a:t>Ledger</a:t>
            </a:r>
          </a:p>
          <a:p>
            <a:pPr marL="285750" indent="-285750" defTabSz="914377">
              <a:buFont typeface="Arial" charset="0"/>
              <a:buChar char="•"/>
              <a:defRPr/>
            </a:pPr>
            <a:r>
              <a:rPr lang="en-GB" sz="1000" dirty="0">
                <a:solidFill>
                  <a:srgbClr val="FFFFFF"/>
                </a:solidFill>
                <a:latin typeface="Arial" panose="020B0604020202020204"/>
              </a:rPr>
              <a:t>Membership</a:t>
            </a:r>
          </a:p>
          <a:p>
            <a:pPr marL="285750" indent="-285750" defTabSz="914377">
              <a:buFont typeface="Arial" charset="0"/>
              <a:buChar char="•"/>
              <a:defRPr/>
            </a:pPr>
            <a:r>
              <a:rPr lang="en-GB" sz="1000" dirty="0">
                <a:solidFill>
                  <a:srgbClr val="FFFFFF"/>
                </a:solidFill>
                <a:latin typeface="Arial" panose="020B0604020202020204"/>
              </a:rPr>
              <a:t>Consensus</a:t>
            </a:r>
          </a:p>
        </p:txBody>
      </p:sp>
      <p:grpSp>
        <p:nvGrpSpPr>
          <p:cNvPr id="125" name="Group 124"/>
          <p:cNvGrpSpPr/>
          <p:nvPr/>
        </p:nvGrpSpPr>
        <p:grpSpPr>
          <a:xfrm>
            <a:off x="8990291" y="4711657"/>
            <a:ext cx="512465" cy="1319330"/>
            <a:chOff x="4547785" y="10037"/>
            <a:chExt cx="629218" cy="8726361"/>
          </a:xfrm>
          <a:solidFill>
            <a:srgbClr val="DCDDDC"/>
          </a:solidFill>
        </p:grpSpPr>
        <p:sp>
          <p:nvSpPr>
            <p:cNvPr id="126" name="Rectangle 125"/>
            <p:cNvSpPr/>
            <p:nvPr/>
          </p:nvSpPr>
          <p:spPr>
            <a:xfrm flipH="1">
              <a:off x="4547785" y="456298"/>
              <a:ext cx="629218" cy="8280100"/>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27" name="Rectangle 126"/>
            <p:cNvSpPr/>
            <p:nvPr/>
          </p:nvSpPr>
          <p:spPr>
            <a:xfrm rot="16200000">
              <a:off x="620008" y="4104287"/>
              <a:ext cx="8478142" cy="289642"/>
            </a:xfrm>
            <a:prstGeom prst="rect">
              <a:avLst/>
            </a:prstGeom>
            <a:noFill/>
            <a:ln w="12700">
              <a:noFill/>
            </a:ln>
          </p:spPr>
          <p:txBody>
            <a:bodyPr wrap="squar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grpSp>
        <p:nvGrpSpPr>
          <p:cNvPr id="112" name="Group 111"/>
          <p:cNvGrpSpPr/>
          <p:nvPr/>
        </p:nvGrpSpPr>
        <p:grpSpPr>
          <a:xfrm>
            <a:off x="8998284" y="2768502"/>
            <a:ext cx="264315" cy="1568326"/>
            <a:chOff x="4588359" y="477999"/>
            <a:chExt cx="489648" cy="5885859"/>
          </a:xfrm>
          <a:solidFill>
            <a:srgbClr val="DCDDDC"/>
          </a:solidFill>
        </p:grpSpPr>
        <p:sp>
          <p:nvSpPr>
            <p:cNvPr id="113" name="Rectangle 112"/>
            <p:cNvSpPr/>
            <p:nvPr/>
          </p:nvSpPr>
          <p:spPr>
            <a:xfrm flipH="1">
              <a:off x="4588359" y="477999"/>
              <a:ext cx="489648" cy="5885859"/>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14" name="Rectangle 113"/>
            <p:cNvSpPr/>
            <p:nvPr/>
          </p:nvSpPr>
          <p:spPr>
            <a:xfrm rot="16200000">
              <a:off x="2442338" y="3336089"/>
              <a:ext cx="4558766" cy="218609"/>
            </a:xfrm>
            <a:prstGeom prst="rect">
              <a:avLst/>
            </a:prstGeom>
            <a:grp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cxnSp>
        <p:nvCxnSpPr>
          <p:cNvPr id="404" name="Straight Arrow Connector 403"/>
          <p:cNvCxnSpPr/>
          <p:nvPr/>
        </p:nvCxnSpPr>
        <p:spPr>
          <a:xfrm>
            <a:off x="9280787"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5" name="TextBox 404"/>
          <p:cNvSpPr txBox="1"/>
          <p:nvPr/>
        </p:nvSpPr>
        <p:spPr bwMode="auto">
          <a:xfrm>
            <a:off x="9268972" y="6314834"/>
            <a:ext cx="1087312"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POST Rest API Call</a:t>
            </a:r>
          </a:p>
        </p:txBody>
      </p:sp>
      <p:cxnSp>
        <p:nvCxnSpPr>
          <p:cNvPr id="406" name="Straight Arrow Connector 405"/>
          <p:cNvCxnSpPr/>
          <p:nvPr/>
        </p:nvCxnSpPr>
        <p:spPr>
          <a:xfrm flipH="1">
            <a:off x="10467512"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7" name="TextBox 406"/>
          <p:cNvSpPr txBox="1"/>
          <p:nvPr/>
        </p:nvSpPr>
        <p:spPr bwMode="auto">
          <a:xfrm>
            <a:off x="10455697" y="6314834"/>
            <a:ext cx="941547"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GET Rest API Call</a:t>
            </a:r>
          </a:p>
        </p:txBody>
      </p:sp>
      <p:sp>
        <p:nvSpPr>
          <p:cNvPr id="431" name="Rectangle 430"/>
          <p:cNvSpPr/>
          <p:nvPr/>
        </p:nvSpPr>
        <p:spPr bwMode="auto">
          <a:xfrm>
            <a:off x="9499520" y="4779020"/>
            <a:ext cx="2385244" cy="1243728"/>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Data Lake</a:t>
            </a:r>
          </a:p>
          <a:p>
            <a:pPr marL="285750" indent="-285750" defTabSz="914377">
              <a:buFont typeface="Arial" charset="0"/>
              <a:buChar char="•"/>
              <a:defRPr/>
            </a:pPr>
            <a:r>
              <a:rPr lang="en-GB" sz="1000" dirty="0">
                <a:solidFill>
                  <a:srgbClr val="FFFFFF"/>
                </a:solidFill>
                <a:latin typeface="Arial" panose="020B0604020202020204"/>
              </a:rPr>
              <a:t>MDM</a:t>
            </a:r>
          </a:p>
          <a:p>
            <a:pPr marL="285750" indent="-285750" defTabSz="914377">
              <a:buFont typeface="Arial" charset="0"/>
              <a:buChar char="•"/>
              <a:defRPr/>
            </a:pPr>
            <a:r>
              <a:rPr lang="en-GB" sz="1000" dirty="0">
                <a:solidFill>
                  <a:srgbClr val="FFFFFF"/>
                </a:solidFill>
                <a:latin typeface="Arial" panose="020B0604020202020204"/>
              </a:rPr>
              <a:t>Operational Data Store</a:t>
            </a:r>
          </a:p>
          <a:p>
            <a:pPr marL="285750" indent="-285750" defTabSz="914377">
              <a:buFont typeface="Arial" charset="0"/>
              <a:buChar char="•"/>
              <a:defRPr/>
            </a:pPr>
            <a:r>
              <a:rPr lang="en-GB" sz="1000" dirty="0">
                <a:solidFill>
                  <a:srgbClr val="FFFFFF"/>
                </a:solidFill>
                <a:latin typeface="Arial" panose="020B0604020202020204"/>
              </a:rPr>
              <a:t>ETL</a:t>
            </a:r>
          </a:p>
          <a:p>
            <a:pPr marL="285750" indent="-285750" defTabSz="914377">
              <a:buFont typeface="Arial" charset="0"/>
              <a:buChar char="•"/>
              <a:defRPr/>
            </a:pPr>
            <a:r>
              <a:rPr lang="en-GB" sz="1000" dirty="0">
                <a:solidFill>
                  <a:srgbClr val="FFFFFF"/>
                </a:solidFill>
                <a:latin typeface="Arial" panose="020B0604020202020204"/>
              </a:rPr>
              <a:t>Analytics Services</a:t>
            </a:r>
          </a:p>
          <a:p>
            <a:pPr marL="742950" lvl="1" indent="-285750" defTabSz="914377">
              <a:buFont typeface="Arial" charset="0"/>
              <a:buChar char="•"/>
              <a:defRPr/>
            </a:pPr>
            <a:r>
              <a:rPr lang="en-GB" sz="1000" dirty="0">
                <a:solidFill>
                  <a:srgbClr val="FFFFFF"/>
                </a:solidFill>
                <a:latin typeface="Arial" panose="020B0604020202020204"/>
              </a:rPr>
              <a:t>Query Tools</a:t>
            </a:r>
          </a:p>
          <a:p>
            <a:pPr marL="742950" lvl="1" indent="-285750" defTabSz="914377">
              <a:buFont typeface="Arial" charset="0"/>
              <a:buChar char="•"/>
              <a:defRPr/>
            </a:pPr>
            <a:r>
              <a:rPr lang="en-GB" sz="1000" dirty="0">
                <a:solidFill>
                  <a:srgbClr val="FFFFFF"/>
                </a:solidFill>
                <a:latin typeface="Arial" panose="020B0604020202020204"/>
              </a:rPr>
              <a:t>Reporting</a:t>
            </a:r>
          </a:p>
        </p:txBody>
      </p:sp>
      <p:sp>
        <p:nvSpPr>
          <p:cNvPr id="433" name="Rectangle 432"/>
          <p:cNvSpPr/>
          <p:nvPr/>
        </p:nvSpPr>
        <p:spPr bwMode="auto">
          <a:xfrm>
            <a:off x="8995366" y="719123"/>
            <a:ext cx="2889398" cy="1708386"/>
          </a:xfrm>
          <a:prstGeom prst="rect">
            <a:avLst/>
          </a:prstGeom>
          <a:solidFill>
            <a:srgbClr val="000000"/>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Enterprise Utility Services</a:t>
            </a:r>
          </a:p>
          <a:p>
            <a:pPr marL="285750" indent="-285750" defTabSz="914377">
              <a:buFont typeface="Arial" charset="0"/>
              <a:buChar char="•"/>
              <a:defRPr/>
            </a:pPr>
            <a:r>
              <a:rPr lang="en-GB" sz="1000" dirty="0">
                <a:solidFill>
                  <a:srgbClr val="FFFFFF"/>
                </a:solidFill>
                <a:latin typeface="Arial" panose="020B0604020202020204"/>
              </a:rPr>
              <a:t>Identity &amp; Access Management</a:t>
            </a:r>
          </a:p>
          <a:p>
            <a:pPr marL="285750" indent="-285750" defTabSz="914377">
              <a:buFont typeface="Arial" charset="0"/>
              <a:buChar char="•"/>
              <a:defRPr/>
            </a:pPr>
            <a:r>
              <a:rPr lang="en-GB" sz="1000" dirty="0">
                <a:solidFill>
                  <a:srgbClr val="FFFFFF"/>
                </a:solidFill>
                <a:latin typeface="Arial" panose="020B0604020202020204"/>
              </a:rPr>
              <a:t>Identity &amp; Key Management (HSM)</a:t>
            </a:r>
          </a:p>
          <a:p>
            <a:pPr marL="285750" indent="-285750" defTabSz="914377">
              <a:buFont typeface="Arial" charset="0"/>
              <a:buChar char="•"/>
              <a:defRPr/>
            </a:pPr>
            <a:r>
              <a:rPr lang="en-GB" sz="1000" dirty="0">
                <a:solidFill>
                  <a:srgbClr val="FFFFFF"/>
                </a:solidFill>
                <a:latin typeface="Arial" panose="020B0604020202020204"/>
              </a:rPr>
              <a:t>Log Management</a:t>
            </a:r>
          </a:p>
          <a:p>
            <a:pPr marL="285750" indent="-285750" defTabSz="914377">
              <a:buFont typeface="Arial" charset="0"/>
              <a:buChar char="•"/>
              <a:defRPr/>
            </a:pPr>
            <a:r>
              <a:rPr lang="en-GB" sz="1000" dirty="0">
                <a:solidFill>
                  <a:srgbClr val="FFFFFF"/>
                </a:solidFill>
                <a:latin typeface="Arial" panose="020B0604020202020204"/>
              </a:rPr>
              <a:t>Monitoring Services</a:t>
            </a:r>
          </a:p>
          <a:p>
            <a:pPr marL="285750" indent="-285750" defTabSz="914377">
              <a:buFont typeface="Arial" charset="0"/>
              <a:buChar char="•"/>
              <a:defRPr/>
            </a:pPr>
            <a:r>
              <a:rPr lang="en-GB" sz="1000" dirty="0">
                <a:solidFill>
                  <a:srgbClr val="FFFFFF"/>
                </a:solidFill>
                <a:latin typeface="Arial" panose="020B0604020202020204"/>
              </a:rPr>
              <a:t>Security Monitoring</a:t>
            </a:r>
          </a:p>
          <a:p>
            <a:pPr marL="285750" indent="-285750" defTabSz="914377">
              <a:buFont typeface="Arial" charset="0"/>
              <a:buChar char="•"/>
              <a:defRPr/>
            </a:pPr>
            <a:r>
              <a:rPr lang="en-GB" sz="1000" dirty="0">
                <a:solidFill>
                  <a:srgbClr val="FFFFFF"/>
                </a:solidFill>
                <a:latin typeface="Arial" panose="020B0604020202020204"/>
              </a:rPr>
              <a:t>Storage Management</a:t>
            </a:r>
          </a:p>
        </p:txBody>
      </p:sp>
      <p:sp>
        <p:nvSpPr>
          <p:cNvPr id="442" name="TextBox 441"/>
          <p:cNvSpPr txBox="1"/>
          <p:nvPr/>
        </p:nvSpPr>
        <p:spPr bwMode="auto">
          <a:xfrm>
            <a:off x="4811415" y="278380"/>
            <a:ext cx="2790249" cy="281210"/>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Applications </a:t>
            </a:r>
            <a:r>
              <a:rPr lang="mr-IN" sz="1200" b="1" dirty="0">
                <a:solidFill>
                  <a:prstClr val="black"/>
                </a:solidFill>
                <a:ea typeface="ＭＳ Ｐゴシック" charset="0"/>
                <a:cs typeface="ＭＳ Ｐゴシック" charset="0"/>
              </a:rPr>
              <a:t>–</a:t>
            </a:r>
            <a:r>
              <a:rPr lang="en-US" sz="1200" b="1" dirty="0">
                <a:solidFill>
                  <a:prstClr val="black"/>
                </a:solidFill>
                <a:ea typeface="ＭＳ Ｐゴシック" charset="0"/>
                <a:cs typeface="ＭＳ Ｐゴシック" charset="0"/>
              </a:rPr>
              <a:t> clusters of API calls</a:t>
            </a:r>
          </a:p>
        </p:txBody>
      </p:sp>
      <p:sp>
        <p:nvSpPr>
          <p:cNvPr id="461" name="TextBox 460"/>
          <p:cNvSpPr txBox="1"/>
          <p:nvPr/>
        </p:nvSpPr>
        <p:spPr bwMode="auto">
          <a:xfrm>
            <a:off x="847871" y="576534"/>
            <a:ext cx="2387057" cy="461665"/>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Business Network Member Access Point Options</a:t>
            </a:r>
          </a:p>
        </p:txBody>
      </p:sp>
      <p:sp>
        <p:nvSpPr>
          <p:cNvPr id="462" name="Rectangle 461"/>
          <p:cNvSpPr/>
          <p:nvPr/>
        </p:nvSpPr>
        <p:spPr>
          <a:xfrm flipH="1">
            <a:off x="291430" y="524830"/>
            <a:ext cx="3348395" cy="6196810"/>
          </a:xfrm>
          <a:prstGeom prst="rect">
            <a:avLst/>
          </a:prstGeom>
          <a:noFill/>
          <a:ln w="12700" cap="flat" cmpd="sng" algn="ctr">
            <a:solidFill>
              <a:srgbClr val="2829D1">
                <a:lumMod val="75000"/>
              </a:srgbClr>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3"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2867907"/>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sp>
        <p:nvSpPr>
          <p:cNvPr id="465" name="TextBox 464"/>
          <p:cNvSpPr txBox="1"/>
          <p:nvPr/>
        </p:nvSpPr>
        <p:spPr>
          <a:xfrm>
            <a:off x="951373" y="3353256"/>
            <a:ext cx="1492927" cy="529391"/>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Government Agency HR Specialist</a:t>
            </a:r>
          </a:p>
        </p:txBody>
      </p:sp>
      <p:sp>
        <p:nvSpPr>
          <p:cNvPr id="466" name="Rectangle 465"/>
          <p:cNvSpPr/>
          <p:nvPr/>
        </p:nvSpPr>
        <p:spPr>
          <a:xfrm flipH="1">
            <a:off x="461809" y="5331536"/>
            <a:ext cx="3001166" cy="851314"/>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7" name="TextBox 466"/>
          <p:cNvSpPr txBox="1"/>
          <p:nvPr/>
        </p:nvSpPr>
        <p:spPr>
          <a:xfrm>
            <a:off x="647736" y="5512667"/>
            <a:ext cx="1250663" cy="461665"/>
          </a:xfrm>
          <a:prstGeom prst="rect">
            <a:avLst/>
          </a:prstGeom>
          <a:noFill/>
          <a:ln w="12700">
            <a:noFill/>
          </a:ln>
        </p:spPr>
        <p:txBody>
          <a:bodyPr wrap="none" rtlCol="0">
            <a:spAutoFit/>
          </a:bodyPr>
          <a:lstStyle/>
          <a:p>
            <a:pPr marL="228594" indent="-228594" defTabSz="609585">
              <a:buFont typeface="Wingdings" panose="05000000000000000000" pitchFamily="2" charset="2"/>
              <a:buChar char="ü"/>
              <a:defRPr/>
            </a:pPr>
            <a:r>
              <a:rPr lang="en-GB" sz="800" dirty="0">
                <a:solidFill>
                  <a:prstClr val="black"/>
                </a:solidFill>
              </a:rPr>
              <a:t>Enterprise Systems</a:t>
            </a:r>
          </a:p>
          <a:p>
            <a:pPr marL="228594" indent="-228594" defTabSz="609585">
              <a:buFont typeface="Wingdings" panose="05000000000000000000" pitchFamily="2" charset="2"/>
              <a:buChar char="ü"/>
              <a:defRPr/>
            </a:pPr>
            <a:r>
              <a:rPr lang="en-GB" sz="800" dirty="0">
                <a:solidFill>
                  <a:prstClr val="black"/>
                </a:solidFill>
              </a:rPr>
              <a:t>Legacy Systems</a:t>
            </a:r>
          </a:p>
          <a:p>
            <a:pPr marL="228594" indent="-228594" defTabSz="609585">
              <a:buFont typeface="Wingdings" panose="05000000000000000000" pitchFamily="2" charset="2"/>
              <a:buChar char="ü"/>
              <a:defRPr/>
            </a:pPr>
            <a:r>
              <a:rPr lang="en-GB" sz="800" dirty="0">
                <a:solidFill>
                  <a:prstClr val="black"/>
                </a:solidFill>
              </a:rPr>
              <a:t>Mobile Applications</a:t>
            </a:r>
          </a:p>
        </p:txBody>
      </p:sp>
      <p:sp>
        <p:nvSpPr>
          <p:cNvPr id="468" name="Rectangle 467"/>
          <p:cNvSpPr/>
          <p:nvPr/>
        </p:nvSpPr>
        <p:spPr>
          <a:xfrm>
            <a:off x="2084287" y="5511688"/>
            <a:ext cx="1238153" cy="461665"/>
          </a:xfrm>
          <a:prstGeom prst="rect">
            <a:avLst/>
          </a:prstGeom>
          <a:ln w="12700">
            <a:noFill/>
          </a:ln>
        </p:spPr>
        <p:txBody>
          <a:bodyPr wrap="square">
            <a:spAutoFit/>
          </a:bodyPr>
          <a:lstStyle/>
          <a:p>
            <a:pPr marL="228594" indent="-228594" defTabSz="609585">
              <a:buFont typeface="Wingdings" panose="05000000000000000000" pitchFamily="2" charset="2"/>
              <a:buChar char="ü"/>
              <a:defRPr/>
            </a:pPr>
            <a:r>
              <a:rPr lang="en-GB" sz="800" dirty="0">
                <a:solidFill>
                  <a:prstClr val="black"/>
                </a:solidFill>
              </a:rPr>
              <a:t>Web Applications</a:t>
            </a:r>
          </a:p>
          <a:p>
            <a:pPr marL="228594" indent="-228594" defTabSz="609585">
              <a:buFont typeface="Wingdings" panose="05000000000000000000" pitchFamily="2" charset="2"/>
              <a:buChar char="ü"/>
              <a:defRPr/>
            </a:pPr>
            <a:r>
              <a:rPr lang="en-GB" sz="800" dirty="0">
                <a:solidFill>
                  <a:prstClr val="black"/>
                </a:solidFill>
              </a:rPr>
              <a:t>ESB Integration</a:t>
            </a:r>
          </a:p>
          <a:p>
            <a:pPr marL="228594" indent="-228594" defTabSz="609585">
              <a:buFont typeface="Wingdings" panose="05000000000000000000" pitchFamily="2" charset="2"/>
              <a:buChar char="ü"/>
              <a:defRPr/>
            </a:pPr>
            <a:r>
              <a:rPr lang="en-GB" sz="800" dirty="0">
                <a:solidFill>
                  <a:prstClr val="black"/>
                </a:solidFill>
              </a:rPr>
              <a:t>BPM Integration</a:t>
            </a:r>
          </a:p>
        </p:txBody>
      </p:sp>
      <p:sp>
        <p:nvSpPr>
          <p:cNvPr id="469" name="Rectangle 468"/>
          <p:cNvSpPr/>
          <p:nvPr/>
        </p:nvSpPr>
        <p:spPr>
          <a:xfrm flipH="1">
            <a:off x="465879" y="2722172"/>
            <a:ext cx="2999501" cy="2461725"/>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70" name="TextBox 469"/>
          <p:cNvSpPr txBox="1"/>
          <p:nvPr/>
        </p:nvSpPr>
        <p:spPr>
          <a:xfrm>
            <a:off x="1389993" y="1045297"/>
            <a:ext cx="1338135" cy="316814"/>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600" b="1" kern="0">
                <a:solidFill>
                  <a:srgbClr val="1A1918"/>
                </a:solidFill>
              </a:rPr>
              <a:t>Examples</a:t>
            </a:r>
            <a:endParaRPr lang="en-US" sz="1200" b="1" kern="0" dirty="0">
              <a:solidFill>
                <a:srgbClr val="1A1918"/>
              </a:solidFill>
            </a:endParaRPr>
          </a:p>
        </p:txBody>
      </p:sp>
      <p:sp>
        <p:nvSpPr>
          <p:cNvPr id="471" name="Rectangle 470"/>
          <p:cNvSpPr/>
          <p:nvPr/>
        </p:nvSpPr>
        <p:spPr>
          <a:xfrm flipH="1">
            <a:off x="461810" y="1033484"/>
            <a:ext cx="3003570" cy="1611268"/>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74" name="TextBox 473"/>
          <p:cNvSpPr txBox="1"/>
          <p:nvPr/>
        </p:nvSpPr>
        <p:spPr>
          <a:xfrm>
            <a:off x="465879" y="1688386"/>
            <a:ext cx="2965607" cy="924605"/>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100" kern="0" dirty="0">
                <a:solidFill>
                  <a:srgbClr val="1A1918"/>
                </a:solidFill>
              </a:rPr>
              <a:t>Front end options vary by member of the business network and depend on current access methodologies, integration capabilities, and/or capacity to pay for a new method of viewing records.</a:t>
            </a:r>
          </a:p>
        </p:txBody>
      </p:sp>
      <p:sp>
        <p:nvSpPr>
          <p:cNvPr id="475" name="TextBox 474"/>
          <p:cNvSpPr txBox="1"/>
          <p:nvPr/>
        </p:nvSpPr>
        <p:spPr>
          <a:xfrm>
            <a:off x="1907855" y="1257182"/>
            <a:ext cx="375424" cy="584775"/>
          </a:xfrm>
          <a:prstGeom prst="rect">
            <a:avLst/>
          </a:prstGeom>
          <a:noFill/>
          <a:ln w="12700">
            <a:noFill/>
          </a:ln>
        </p:spPr>
        <p:txBody>
          <a:bodyPr wrap="none" rtlCol="0">
            <a:spAutoFit/>
          </a:bodyPr>
          <a:lstStyle/>
          <a:p>
            <a:r>
              <a:rPr lang="en-US" sz="3200" b="1" dirty="0">
                <a:solidFill>
                  <a:prstClr val="black"/>
                </a:solidFill>
              </a:rPr>
              <a:t>?</a:t>
            </a:r>
          </a:p>
        </p:txBody>
      </p:sp>
      <p:cxnSp>
        <p:nvCxnSpPr>
          <p:cNvPr id="476" name="Elbow Connector 475"/>
          <p:cNvCxnSpPr>
            <a:stCxn id="492" idx="3"/>
            <a:endCxn id="313" idx="1"/>
          </p:cNvCxnSpPr>
          <p:nvPr/>
        </p:nvCxnSpPr>
        <p:spPr>
          <a:xfrm flipV="1">
            <a:off x="2380436" y="630996"/>
            <a:ext cx="2416771" cy="2419595"/>
          </a:xfrm>
          <a:prstGeom prst="bentConnector3">
            <a:avLst>
              <a:gd name="adj1" fmla="val 70678"/>
            </a:avLst>
          </a:prstGeom>
          <a:ln w="12700">
            <a:solidFill>
              <a:srgbClr val="19B5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8" name="TextBox 487"/>
          <p:cNvSpPr txBox="1"/>
          <p:nvPr/>
        </p:nvSpPr>
        <p:spPr>
          <a:xfrm>
            <a:off x="998901" y="4105135"/>
            <a:ext cx="1397871" cy="295815"/>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OPM HR Analyst</a:t>
            </a:r>
          </a:p>
        </p:txBody>
      </p:sp>
      <p:sp>
        <p:nvSpPr>
          <p:cNvPr id="492" name="TextBox 491"/>
          <p:cNvSpPr txBox="1"/>
          <p:nvPr/>
        </p:nvSpPr>
        <p:spPr>
          <a:xfrm>
            <a:off x="949434" y="2836986"/>
            <a:ext cx="1431002" cy="427209"/>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Government Employee</a:t>
            </a:r>
          </a:p>
        </p:txBody>
      </p:sp>
      <p:cxnSp>
        <p:nvCxnSpPr>
          <p:cNvPr id="328" name="Elbow Connector 327"/>
          <p:cNvCxnSpPr>
            <a:stCxn id="483" idx="0"/>
            <a:endCxn id="433" idx="0"/>
          </p:cNvCxnSpPr>
          <p:nvPr/>
        </p:nvCxnSpPr>
        <p:spPr>
          <a:xfrm rot="16200000" flipH="1">
            <a:off x="7039239" y="-2681703"/>
            <a:ext cx="194293" cy="6607358"/>
          </a:xfrm>
          <a:prstGeom prst="bentConnector3">
            <a:avLst>
              <a:gd name="adj1" fmla="val -117657"/>
            </a:avLst>
          </a:prstGeom>
          <a:noFill/>
          <a:ln w="12700" cap="flat" cmpd="sng" algn="ctr">
            <a:solidFill>
              <a:srgbClr val="000000"/>
            </a:solidFill>
            <a:prstDash val="solid"/>
            <a:tailEnd type="triangle"/>
          </a:ln>
          <a:effectLst/>
        </p:spPr>
      </p:cxnSp>
      <p:cxnSp>
        <p:nvCxnSpPr>
          <p:cNvPr id="530" name="Elbow Connector 529"/>
          <p:cNvCxnSpPr>
            <a:stCxn id="111" idx="3"/>
            <a:endCxn id="302" idx="1"/>
          </p:cNvCxnSpPr>
          <p:nvPr/>
        </p:nvCxnSpPr>
        <p:spPr>
          <a:xfrm flipV="1">
            <a:off x="2709190" y="2489364"/>
            <a:ext cx="2089188" cy="2305701"/>
          </a:xfrm>
          <a:prstGeom prst="bentConnector3">
            <a:avLst>
              <a:gd name="adj1" fmla="val 86090"/>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1" name="Elbow Connector 530"/>
          <p:cNvCxnSpPr>
            <a:stCxn id="111" idx="3"/>
            <a:endCxn id="308" idx="1"/>
          </p:cNvCxnSpPr>
          <p:nvPr/>
        </p:nvCxnSpPr>
        <p:spPr>
          <a:xfrm flipV="1">
            <a:off x="2709190" y="1066031"/>
            <a:ext cx="2088017" cy="3729034"/>
          </a:xfrm>
          <a:prstGeom prst="bentConnector3">
            <a:avLst>
              <a:gd name="adj1" fmla="val 86110"/>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3" name="Elbow Connector 532"/>
          <p:cNvCxnSpPr>
            <a:stCxn id="465" idx="3"/>
            <a:endCxn id="296" idx="1"/>
          </p:cNvCxnSpPr>
          <p:nvPr/>
        </p:nvCxnSpPr>
        <p:spPr>
          <a:xfrm flipV="1">
            <a:off x="2444300" y="1964848"/>
            <a:ext cx="2361374" cy="1653104"/>
          </a:xfrm>
          <a:prstGeom prst="bentConnector3">
            <a:avLst>
              <a:gd name="adj1" fmla="val 72992"/>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5" name="Elbow Connector 534"/>
          <p:cNvCxnSpPr>
            <a:stCxn id="465" idx="3"/>
            <a:endCxn id="309" idx="1"/>
          </p:cNvCxnSpPr>
          <p:nvPr/>
        </p:nvCxnSpPr>
        <p:spPr>
          <a:xfrm flipV="1">
            <a:off x="2444300" y="776008"/>
            <a:ext cx="2352907" cy="2841944"/>
          </a:xfrm>
          <a:prstGeom prst="bentConnector3">
            <a:avLst>
              <a:gd name="adj1" fmla="val 73498"/>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6" name="Elbow Connector 535"/>
          <p:cNvCxnSpPr>
            <a:stCxn id="488" idx="3"/>
            <a:endCxn id="310" idx="1"/>
          </p:cNvCxnSpPr>
          <p:nvPr/>
        </p:nvCxnSpPr>
        <p:spPr>
          <a:xfrm flipV="1">
            <a:off x="2396772" y="921020"/>
            <a:ext cx="2400435" cy="3332023"/>
          </a:xfrm>
          <a:prstGeom prst="bentConnector3">
            <a:avLst>
              <a:gd name="adj1" fmla="val 84550"/>
            </a:avLst>
          </a:prstGeom>
          <a:ln w="12700">
            <a:solidFill>
              <a:srgbClr val="FF391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8" name="Elbow Connector 537"/>
          <p:cNvCxnSpPr>
            <a:stCxn id="488" idx="3"/>
            <a:endCxn id="298" idx="1"/>
          </p:cNvCxnSpPr>
          <p:nvPr/>
        </p:nvCxnSpPr>
        <p:spPr>
          <a:xfrm flipV="1">
            <a:off x="2396772" y="2227106"/>
            <a:ext cx="2408902" cy="2025937"/>
          </a:xfrm>
          <a:prstGeom prst="bentConnector3">
            <a:avLst>
              <a:gd name="adj1" fmla="val 84401"/>
            </a:avLst>
          </a:prstGeom>
          <a:ln w="12700">
            <a:solidFill>
              <a:srgbClr val="FF391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0" name="Elbow Connector 539"/>
          <p:cNvCxnSpPr>
            <a:stCxn id="488" idx="3"/>
            <a:endCxn id="514" idx="1"/>
          </p:cNvCxnSpPr>
          <p:nvPr/>
        </p:nvCxnSpPr>
        <p:spPr>
          <a:xfrm flipV="1">
            <a:off x="2396772" y="3558895"/>
            <a:ext cx="2410124" cy="694148"/>
          </a:xfrm>
          <a:prstGeom prst="bentConnector3">
            <a:avLst>
              <a:gd name="adj1" fmla="val 84383"/>
            </a:avLst>
          </a:prstGeom>
          <a:ln w="12700">
            <a:solidFill>
              <a:srgbClr val="FF391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1" name="Elbow Connector 540"/>
          <p:cNvCxnSpPr>
            <a:stCxn id="465" idx="3"/>
            <a:endCxn id="2" idx="1"/>
          </p:cNvCxnSpPr>
          <p:nvPr/>
        </p:nvCxnSpPr>
        <p:spPr>
          <a:xfrm>
            <a:off x="2444300" y="3617952"/>
            <a:ext cx="2491156" cy="1503388"/>
          </a:xfrm>
          <a:prstGeom prst="bentConnector3">
            <a:avLst>
              <a:gd name="adj1" fmla="val 69633"/>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2" name="Elbow Connector 541"/>
          <p:cNvCxnSpPr>
            <a:stCxn id="465" idx="3"/>
            <a:endCxn id="295" idx="1"/>
          </p:cNvCxnSpPr>
          <p:nvPr/>
        </p:nvCxnSpPr>
        <p:spPr>
          <a:xfrm>
            <a:off x="2444300" y="3617952"/>
            <a:ext cx="2491156" cy="2264624"/>
          </a:xfrm>
          <a:prstGeom prst="bentConnector3">
            <a:avLst>
              <a:gd name="adj1" fmla="val 69633"/>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3" name="Elbow Connector 542"/>
          <p:cNvCxnSpPr>
            <a:stCxn id="111" idx="3"/>
            <a:endCxn id="294" idx="1"/>
          </p:cNvCxnSpPr>
          <p:nvPr/>
        </p:nvCxnSpPr>
        <p:spPr>
          <a:xfrm>
            <a:off x="2709190" y="4795065"/>
            <a:ext cx="2226266" cy="850605"/>
          </a:xfrm>
          <a:prstGeom prst="bentConnector3">
            <a:avLst>
              <a:gd name="adj1" fmla="val 80985"/>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4" name="Elbow Connector 543"/>
          <p:cNvCxnSpPr>
            <a:stCxn id="111" idx="3"/>
            <a:endCxn id="458" idx="1"/>
          </p:cNvCxnSpPr>
          <p:nvPr/>
        </p:nvCxnSpPr>
        <p:spPr>
          <a:xfrm>
            <a:off x="2709190" y="4795065"/>
            <a:ext cx="2226266" cy="1590919"/>
          </a:xfrm>
          <a:prstGeom prst="bentConnector3">
            <a:avLst>
              <a:gd name="adj1" fmla="val 80985"/>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9" name="Group 478"/>
          <p:cNvGrpSpPr/>
          <p:nvPr/>
        </p:nvGrpSpPr>
        <p:grpSpPr>
          <a:xfrm>
            <a:off x="4028831" y="524830"/>
            <a:ext cx="584426" cy="6196810"/>
            <a:chOff x="4588363" y="557974"/>
            <a:chExt cx="447669" cy="6163666"/>
          </a:xfrm>
          <a:solidFill>
            <a:srgbClr val="FFFFFF">
              <a:alpha val="50196"/>
            </a:srgbClr>
          </a:solidFill>
        </p:grpSpPr>
        <p:sp>
          <p:nvSpPr>
            <p:cNvPr id="480" name="Rectangle 479"/>
            <p:cNvSpPr/>
            <p:nvPr/>
          </p:nvSpPr>
          <p:spPr>
            <a:xfrm flipH="1">
              <a:off x="4588363" y="557974"/>
              <a:ext cx="447669" cy="6163666"/>
            </a:xfrm>
            <a:prstGeom prst="rect">
              <a:avLst/>
            </a:prstGeom>
            <a:solidFill>
              <a:srgbClr val="DCDDDC">
                <a:alpha val="65098"/>
              </a:srgbClr>
            </a:solid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1" name="Rectangle 480"/>
            <p:cNvSpPr/>
            <p:nvPr/>
          </p:nvSpPr>
          <p:spPr>
            <a:xfrm rot="16200000">
              <a:off x="3215262" y="3555433"/>
              <a:ext cx="3188692" cy="235898"/>
            </a:xfrm>
            <a:prstGeom prst="rect">
              <a:avLst/>
            </a:prstGeom>
            <a:no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 API Gateway / ESB (e.g. </a:t>
              </a:r>
              <a:r>
                <a:rPr lang="en-US" sz="933" b="1" dirty="0" err="1">
                  <a:solidFill>
                    <a:prstClr val="black"/>
                  </a:solidFill>
                  <a:ea typeface="ＭＳ Ｐゴシック" charset="0"/>
                  <a:cs typeface="ＭＳ Ｐゴシック" charset="0"/>
                </a:rPr>
                <a:t>opmedr.com</a:t>
              </a:r>
              <a:r>
                <a:rPr lang="en-US" sz="933" b="1" dirty="0">
                  <a:solidFill>
                    <a:prstClr val="black"/>
                  </a:solidFill>
                  <a:ea typeface="ＭＳ Ｐゴシック" charset="0"/>
                  <a:cs typeface="ＭＳ Ｐゴシック" charset="0"/>
                </a:rPr>
                <a:t>/&lt;insert API call here&gt;)</a:t>
              </a:r>
            </a:p>
          </p:txBody>
        </p:sp>
      </p:grpSp>
      <p:grpSp>
        <p:nvGrpSpPr>
          <p:cNvPr id="482" name="Group 481"/>
          <p:cNvGrpSpPr/>
          <p:nvPr/>
        </p:nvGrpSpPr>
        <p:grpSpPr>
          <a:xfrm>
            <a:off x="3715667" y="524830"/>
            <a:ext cx="235898" cy="6196810"/>
            <a:chOff x="4557201" y="532574"/>
            <a:chExt cx="466343" cy="5801242"/>
          </a:xfrm>
          <a:solidFill>
            <a:srgbClr val="FFFFFF">
              <a:alpha val="50196"/>
            </a:srgbClr>
          </a:solidFill>
        </p:grpSpPr>
        <p:sp>
          <p:nvSpPr>
            <p:cNvPr id="483" name="Rectangle 482"/>
            <p:cNvSpPr/>
            <p:nvPr/>
          </p:nvSpPr>
          <p:spPr>
            <a:xfrm flipH="1">
              <a:off x="4588363" y="532574"/>
              <a:ext cx="400425" cy="5801242"/>
            </a:xfrm>
            <a:prstGeom prst="rect">
              <a:avLst/>
            </a:prstGeom>
            <a:solidFill>
              <a:srgbClr val="000000">
                <a:alpha val="39608"/>
              </a:srgbClr>
            </a:solidFill>
            <a:ln w="12700" cap="flat" cmpd="sng" algn="ctr">
              <a:solidFill>
                <a:srgbClr val="000000"/>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4" name="Rectangle 483"/>
            <p:cNvSpPr/>
            <p:nvPr/>
          </p:nvSpPr>
          <p:spPr>
            <a:xfrm rot="16200000">
              <a:off x="2589481" y="3212226"/>
              <a:ext cx="4401784" cy="466343"/>
            </a:xfrm>
            <a:prstGeom prst="rect">
              <a:avLst/>
            </a:prstGeom>
            <a:noFill/>
            <a:ln w="12700">
              <a:noFill/>
            </a:ln>
          </p:spPr>
          <p:txBody>
            <a:bodyPr wrap="none">
              <a:spAutoFit/>
            </a:bodyPr>
            <a:lstStyle/>
            <a:p>
              <a:pPr defTabSz="914377" fontAlgn="base">
                <a:spcBef>
                  <a:spcPct val="0"/>
                </a:spcBef>
                <a:spcAft>
                  <a:spcPct val="0"/>
                </a:spcAft>
              </a:pPr>
              <a:r>
                <a:rPr lang="en-US" sz="933" dirty="0">
                  <a:solidFill>
                    <a:srgbClr val="000000"/>
                  </a:solidFill>
                  <a:ea typeface="ＭＳ Ｐゴシック" charset="0"/>
                  <a:cs typeface="ＭＳ Ｐゴシック" charset="0"/>
                </a:rPr>
                <a:t>Security Layer (oauth2/</a:t>
              </a:r>
              <a:r>
                <a:rPr lang="en-US" sz="933" dirty="0" err="1">
                  <a:solidFill>
                    <a:srgbClr val="000000"/>
                  </a:solidFill>
                  <a:ea typeface="ＭＳ Ｐゴシック" charset="0"/>
                  <a:cs typeface="ＭＳ Ｐゴシック" charset="0"/>
                </a:rPr>
                <a:t>jwt</a:t>
              </a:r>
              <a:r>
                <a:rPr lang="en-US" sz="933" dirty="0">
                  <a:solidFill>
                    <a:srgbClr val="000000"/>
                  </a:solidFill>
                  <a:ea typeface="ＭＳ Ｐゴシック" charset="0"/>
                  <a:cs typeface="ＭＳ Ｐゴシック" charset="0"/>
                </a:rPr>
                <a:t>) </a:t>
              </a:r>
              <a:r>
                <a:rPr lang="mr-IN" sz="933" dirty="0">
                  <a:solidFill>
                    <a:srgbClr val="000000"/>
                  </a:solidFill>
                  <a:ea typeface="ＭＳ Ｐゴシック" charset="0"/>
                  <a:cs typeface="ＭＳ Ｐゴシック" charset="0"/>
                </a:rPr>
                <a:t>–</a:t>
              </a:r>
              <a:r>
                <a:rPr lang="en-US" sz="933" dirty="0">
                  <a:solidFill>
                    <a:srgbClr val="000000"/>
                  </a:solidFill>
                  <a:ea typeface="ＭＳ Ｐゴシック" charset="0"/>
                  <a:cs typeface="ＭＳ Ｐゴシック" charset="0"/>
                </a:rPr>
                <a:t> This is also where the Blockchain is queried for ID credentials</a:t>
              </a:r>
            </a:p>
          </p:txBody>
        </p:sp>
      </p:grpSp>
      <p:cxnSp>
        <p:nvCxnSpPr>
          <p:cNvPr id="598" name="Elbow Connector 597"/>
          <p:cNvCxnSpPr>
            <a:stCxn id="329" idx="3"/>
            <a:endCxn id="23" idx="1"/>
          </p:cNvCxnSpPr>
          <p:nvPr/>
        </p:nvCxnSpPr>
        <p:spPr>
          <a:xfrm>
            <a:off x="7573884" y="844313"/>
            <a:ext cx="1427321" cy="2002177"/>
          </a:xfrm>
          <a:prstGeom prst="bentConnector3">
            <a:avLst>
              <a:gd name="adj1" fmla="val 86036"/>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2" name="Elbow Connector 601"/>
          <p:cNvCxnSpPr>
            <a:stCxn id="329" idx="3"/>
            <a:endCxn id="143" idx="1"/>
          </p:cNvCxnSpPr>
          <p:nvPr/>
        </p:nvCxnSpPr>
        <p:spPr>
          <a:xfrm>
            <a:off x="7573884" y="844313"/>
            <a:ext cx="1411045" cy="4005856"/>
          </a:xfrm>
          <a:prstGeom prst="bentConnector3">
            <a:avLst>
              <a:gd name="adj1" fmla="val 86931"/>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6" name="Elbow Connector 605"/>
          <p:cNvCxnSpPr>
            <a:stCxn id="335" idx="3"/>
            <a:endCxn id="134" idx="1"/>
          </p:cNvCxnSpPr>
          <p:nvPr/>
        </p:nvCxnSpPr>
        <p:spPr>
          <a:xfrm>
            <a:off x="7573885" y="2201785"/>
            <a:ext cx="1427320" cy="926872"/>
          </a:xfrm>
          <a:prstGeom prst="bentConnector3">
            <a:avLst>
              <a:gd name="adj1" fmla="val 77387"/>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7" name="Elbow Connector 606"/>
          <p:cNvCxnSpPr>
            <a:stCxn id="335" idx="3"/>
            <a:endCxn id="148" idx="1"/>
          </p:cNvCxnSpPr>
          <p:nvPr/>
        </p:nvCxnSpPr>
        <p:spPr>
          <a:xfrm>
            <a:off x="7573885" y="2201785"/>
            <a:ext cx="1411044" cy="3015527"/>
          </a:xfrm>
          <a:prstGeom prst="bentConnector3">
            <a:avLst>
              <a:gd name="adj1" fmla="val 78351"/>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3"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3444744"/>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sp>
        <p:nvSpPr>
          <p:cNvPr id="624"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4004663"/>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sp>
        <p:nvSpPr>
          <p:cNvPr id="625"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4620999"/>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cxnSp>
        <p:nvCxnSpPr>
          <p:cNvPr id="626" name="Elbow Connector 625"/>
          <p:cNvCxnSpPr>
            <a:stCxn id="514" idx="3"/>
            <a:endCxn id="135" idx="1"/>
          </p:cNvCxnSpPr>
          <p:nvPr/>
        </p:nvCxnSpPr>
        <p:spPr>
          <a:xfrm flipV="1">
            <a:off x="7576938" y="3410824"/>
            <a:ext cx="1424267" cy="148071"/>
          </a:xfrm>
          <a:prstGeom prst="bentConnector3">
            <a:avLst>
              <a:gd name="adj1" fmla="val 46349"/>
            </a:avLst>
          </a:prstGeom>
          <a:ln w="12700">
            <a:solidFill>
              <a:srgbClr val="19B5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2" name="Elbow Connector 631"/>
          <p:cNvCxnSpPr>
            <a:stCxn id="514" idx="3"/>
            <a:endCxn id="149" idx="1"/>
          </p:cNvCxnSpPr>
          <p:nvPr/>
        </p:nvCxnSpPr>
        <p:spPr>
          <a:xfrm>
            <a:off x="7576938" y="3558895"/>
            <a:ext cx="1407991" cy="2025560"/>
          </a:xfrm>
          <a:prstGeom prst="bentConnector3">
            <a:avLst>
              <a:gd name="adj1" fmla="val 46956"/>
            </a:avLst>
          </a:prstGeom>
          <a:ln w="12700">
            <a:solidFill>
              <a:srgbClr val="19B5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6" name="TextBox 335"/>
          <p:cNvSpPr txBox="1"/>
          <p:nvPr/>
        </p:nvSpPr>
        <p:spPr>
          <a:xfrm>
            <a:off x="-7241" y="-34935"/>
            <a:ext cx="4923079" cy="338554"/>
          </a:xfrm>
          <a:prstGeom prst="rect">
            <a:avLst/>
          </a:prstGeom>
          <a:noFill/>
        </p:spPr>
        <p:txBody>
          <a:bodyPr wrap="none" rtlCol="0">
            <a:spAutoFit/>
          </a:bodyPr>
          <a:lstStyle/>
          <a:p>
            <a:r>
              <a:rPr lang="en-US" sz="1600" dirty="0">
                <a:solidFill>
                  <a:prstClr val="black"/>
                </a:solidFill>
              </a:rPr>
              <a:t>OPM edrV1 Application Architecture Diagram </a:t>
            </a:r>
            <a:r>
              <a:rPr lang="mr-IN" sz="1600" dirty="0">
                <a:solidFill>
                  <a:prstClr val="black"/>
                </a:solidFill>
              </a:rPr>
              <a:t>–</a:t>
            </a:r>
            <a:r>
              <a:rPr lang="en-US" sz="1600" dirty="0">
                <a:solidFill>
                  <a:prstClr val="black"/>
                </a:solidFill>
              </a:rPr>
              <a:t>Overview</a:t>
            </a:r>
          </a:p>
        </p:txBody>
      </p:sp>
      <p:grpSp>
        <p:nvGrpSpPr>
          <p:cNvPr id="528" name="Group 527"/>
          <p:cNvGrpSpPr/>
          <p:nvPr/>
        </p:nvGrpSpPr>
        <p:grpSpPr>
          <a:xfrm>
            <a:off x="4806896" y="3194949"/>
            <a:ext cx="3542272" cy="727892"/>
            <a:chOff x="4806896" y="3603438"/>
            <a:chExt cx="3542272" cy="727892"/>
          </a:xfrm>
        </p:grpSpPr>
        <p:sp>
          <p:nvSpPr>
            <p:cNvPr id="514" name="Rectangle 513"/>
            <p:cNvSpPr/>
            <p:nvPr/>
          </p:nvSpPr>
          <p:spPr>
            <a:xfrm>
              <a:off x="4806896" y="3603438"/>
              <a:ext cx="2770042" cy="727892"/>
            </a:xfrm>
            <a:prstGeom prst="rect">
              <a:avLst/>
            </a:prstGeom>
            <a:noFill/>
            <a:ln w="12700" cap="flat" cmpd="sng" algn="ctr">
              <a:solidFill>
                <a:srgbClr val="19B5FF"/>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515" name="TextBox 11"/>
            <p:cNvSpPr txBox="1">
              <a:spLocks noChangeArrowheads="1"/>
            </p:cNvSpPr>
            <p:nvPr/>
          </p:nvSpPr>
          <p:spPr bwMode="auto">
            <a:xfrm>
              <a:off x="5125388" y="3790310"/>
              <a:ext cx="2131843" cy="415498"/>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Load records from multiple agencies</a:t>
              </a:r>
            </a:p>
            <a:p>
              <a:pPr marL="171450" indent="-171450" defTabSz="609585">
                <a:buFont typeface="Wingdings" charset="2"/>
                <a:buChar char="v"/>
                <a:defRPr/>
              </a:pPr>
              <a:r>
                <a:rPr lang="en-US" altLang="en-US" sz="700" dirty="0">
                  <a:solidFill>
                    <a:prstClr val="black"/>
                  </a:solidFill>
                </a:rPr>
                <a:t>Get </a:t>
              </a:r>
              <a:r>
                <a:rPr lang="en-US" altLang="en-US" sz="700" dirty="0" err="1">
                  <a:solidFill>
                    <a:prstClr val="black"/>
                  </a:solidFill>
                </a:rPr>
                <a:t>edrs</a:t>
              </a:r>
              <a:r>
                <a:rPr lang="en-US" altLang="en-US" sz="700" dirty="0">
                  <a:solidFill>
                    <a:prstClr val="black"/>
                  </a:solidFill>
                </a:rPr>
                <a:t> (multi-agency)</a:t>
              </a:r>
            </a:p>
            <a:p>
              <a:pPr marL="171450" indent="-171450" defTabSz="609585">
                <a:buFont typeface="Wingdings" charset="2"/>
                <a:buChar char="v"/>
                <a:defRPr/>
              </a:pPr>
              <a:r>
                <a:rPr lang="en-US" altLang="en-US" sz="700" dirty="0">
                  <a:solidFill>
                    <a:prstClr val="black"/>
                  </a:solidFill>
                </a:rPr>
                <a:t>Run multi-agency report</a:t>
              </a:r>
            </a:p>
          </p:txBody>
        </p:sp>
        <p:sp>
          <p:nvSpPr>
            <p:cNvPr id="517" name="TextBox 516"/>
            <p:cNvSpPr txBox="1"/>
            <p:nvPr/>
          </p:nvSpPr>
          <p:spPr bwMode="auto">
            <a:xfrm>
              <a:off x="5402360" y="3613131"/>
              <a:ext cx="1685622"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OPM Aggregate Access Calls</a:t>
              </a:r>
            </a:p>
          </p:txBody>
        </p:sp>
        <p:sp>
          <p:nvSpPr>
            <p:cNvPr id="444" name="TextBox 443"/>
            <p:cNvSpPr txBox="1"/>
            <p:nvPr/>
          </p:nvSpPr>
          <p:spPr bwMode="auto">
            <a:xfrm>
              <a:off x="7510853" y="3784679"/>
              <a:ext cx="838315"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grpSp>
      <p:sp>
        <p:nvSpPr>
          <p:cNvPr id="111" name="TextBox 110"/>
          <p:cNvSpPr txBox="1"/>
          <p:nvPr/>
        </p:nvSpPr>
        <p:spPr>
          <a:xfrm>
            <a:off x="939115" y="4468779"/>
            <a:ext cx="1770075" cy="652571"/>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Government &amp; Commercial SSP</a:t>
            </a:r>
          </a:p>
          <a:p>
            <a:pPr defTabSz="1219170"/>
            <a:r>
              <a:rPr lang="en-US" sz="1200" kern="0" dirty="0">
                <a:solidFill>
                  <a:srgbClr val="1A1918"/>
                </a:solidFill>
              </a:rPr>
              <a:t>HR Specialist (Payroll)</a:t>
            </a:r>
          </a:p>
        </p:txBody>
      </p:sp>
      <p:cxnSp>
        <p:nvCxnSpPr>
          <p:cNvPr id="115" name="Elbow Connector 114"/>
          <p:cNvCxnSpPr>
            <a:stCxn id="189" idx="3"/>
            <a:endCxn id="212" idx="1"/>
          </p:cNvCxnSpPr>
          <p:nvPr/>
        </p:nvCxnSpPr>
        <p:spPr>
          <a:xfrm flipV="1">
            <a:off x="7429711" y="4257327"/>
            <a:ext cx="1571494" cy="2128656"/>
          </a:xfrm>
          <a:prstGeom prst="bentConnector3">
            <a:avLst>
              <a:gd name="adj1" fmla="val 73638"/>
            </a:avLst>
          </a:prstGeom>
          <a:noFill/>
          <a:ln w="12700" cap="flat" cmpd="sng" algn="ctr">
            <a:solidFill>
              <a:srgbClr val="FF951F"/>
            </a:solidFill>
            <a:prstDash val="solid"/>
            <a:tailEnd type="triangle"/>
          </a:ln>
          <a:effectLst/>
        </p:spPr>
      </p:cxnSp>
      <p:cxnSp>
        <p:nvCxnSpPr>
          <p:cNvPr id="116" name="Elbow Connector 115"/>
          <p:cNvCxnSpPr>
            <a:stCxn id="455" idx="3"/>
            <a:endCxn id="144" idx="1"/>
          </p:cNvCxnSpPr>
          <p:nvPr/>
        </p:nvCxnSpPr>
        <p:spPr>
          <a:xfrm>
            <a:off x="7422167" y="5774101"/>
            <a:ext cx="1563180" cy="177498"/>
          </a:xfrm>
          <a:prstGeom prst="bentConnector3">
            <a:avLst>
              <a:gd name="adj1" fmla="val 67590"/>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455" idx="3"/>
            <a:endCxn id="131" idx="1"/>
          </p:cNvCxnSpPr>
          <p:nvPr/>
        </p:nvCxnSpPr>
        <p:spPr>
          <a:xfrm flipV="1">
            <a:off x="7422167" y="3975158"/>
            <a:ext cx="1579038" cy="1798943"/>
          </a:xfrm>
          <a:prstGeom prst="bentConnector3">
            <a:avLst>
              <a:gd name="adj1" fmla="val 66834"/>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82" idx="3"/>
            <a:endCxn id="132" idx="1"/>
          </p:cNvCxnSpPr>
          <p:nvPr/>
        </p:nvCxnSpPr>
        <p:spPr>
          <a:xfrm flipV="1">
            <a:off x="7429165" y="3692991"/>
            <a:ext cx="1572040" cy="1428349"/>
          </a:xfrm>
          <a:prstGeom prst="bentConnector3">
            <a:avLst>
              <a:gd name="adj1" fmla="val 59998"/>
            </a:avLst>
          </a:prstGeom>
          <a:noFill/>
          <a:ln w="12700" cap="flat" cmpd="sng" algn="ctr">
            <a:solidFill>
              <a:srgbClr val="FF951F"/>
            </a:solidFill>
            <a:prstDash val="solid"/>
            <a:tailEnd type="triangle"/>
          </a:ln>
          <a:effectLst/>
        </p:spPr>
      </p:cxnSp>
      <p:pic>
        <p:nvPicPr>
          <p:cNvPr id="141" name="Picture 1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925" y="3408401"/>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24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7286" y="2860090"/>
            <a:ext cx="419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6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8437" y="4043492"/>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6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6967" y="4599459"/>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Elbow Connector 4"/>
          <p:cNvCxnSpPr>
            <a:stCxn id="10" idx="3"/>
            <a:endCxn id="150" idx="3"/>
          </p:cNvCxnSpPr>
          <p:nvPr/>
        </p:nvCxnSpPr>
        <p:spPr>
          <a:xfrm flipH="1">
            <a:off x="10220453" y="3306414"/>
            <a:ext cx="373133" cy="1823534"/>
          </a:xfrm>
          <a:prstGeom prst="bentConnector3">
            <a:avLst>
              <a:gd name="adj1" fmla="val -61265"/>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113" idx="2"/>
            <a:endCxn id="127" idx="3"/>
          </p:cNvCxnSpPr>
          <p:nvPr/>
        </p:nvCxnSpPr>
        <p:spPr>
          <a:xfrm rot="16200000" flipH="1">
            <a:off x="8999718" y="4467550"/>
            <a:ext cx="374829" cy="113383"/>
          </a:xfrm>
          <a:prstGeom prst="bent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001205" y="2770692"/>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Rectangle 130"/>
          <p:cNvSpPr/>
          <p:nvPr/>
        </p:nvSpPr>
        <p:spPr>
          <a:xfrm>
            <a:off x="9001205" y="3899360"/>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Rectangle 131"/>
          <p:cNvSpPr/>
          <p:nvPr/>
        </p:nvSpPr>
        <p:spPr>
          <a:xfrm>
            <a:off x="9001205" y="3617193"/>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Rectangle 133"/>
          <p:cNvSpPr/>
          <p:nvPr/>
        </p:nvSpPr>
        <p:spPr>
          <a:xfrm>
            <a:off x="9001205" y="305285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5" name="Rectangle 134"/>
          <p:cNvSpPr/>
          <p:nvPr/>
        </p:nvSpPr>
        <p:spPr>
          <a:xfrm>
            <a:off x="9001205" y="3335026"/>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Rectangle 142"/>
          <p:cNvSpPr/>
          <p:nvPr/>
        </p:nvSpPr>
        <p:spPr>
          <a:xfrm>
            <a:off x="8984929" y="477902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8985347" y="588045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ectangle 147"/>
          <p:cNvSpPr/>
          <p:nvPr/>
        </p:nvSpPr>
        <p:spPr>
          <a:xfrm>
            <a:off x="8984929" y="5146163"/>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9" name="Rectangle 148"/>
          <p:cNvSpPr/>
          <p:nvPr/>
        </p:nvSpPr>
        <p:spPr>
          <a:xfrm>
            <a:off x="8984929" y="551330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2" name="Rectangle 211"/>
          <p:cNvSpPr/>
          <p:nvPr/>
        </p:nvSpPr>
        <p:spPr>
          <a:xfrm>
            <a:off x="9001205" y="418152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29" name="Group 528"/>
          <p:cNvGrpSpPr/>
          <p:nvPr/>
        </p:nvGrpSpPr>
        <p:grpSpPr>
          <a:xfrm>
            <a:off x="4795317" y="4573897"/>
            <a:ext cx="3525121" cy="2147743"/>
            <a:chOff x="4795317" y="4573897"/>
            <a:chExt cx="3525121" cy="2147743"/>
          </a:xfrm>
        </p:grpSpPr>
        <p:sp>
          <p:nvSpPr>
            <p:cNvPr id="436" name="Rectangle 435"/>
            <p:cNvSpPr/>
            <p:nvPr/>
          </p:nvSpPr>
          <p:spPr>
            <a:xfrm>
              <a:off x="4795317" y="4573897"/>
              <a:ext cx="2766989" cy="2147743"/>
            </a:xfrm>
            <a:prstGeom prst="rect">
              <a:avLst/>
            </a:prstGeom>
            <a:noFill/>
            <a:ln w="12700" cap="flat" cmpd="sng" algn="ctr">
              <a:solidFill>
                <a:srgbClr val="FF951F"/>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41" name="TextBox 440"/>
            <p:cNvSpPr txBox="1"/>
            <p:nvPr/>
          </p:nvSpPr>
          <p:spPr bwMode="auto">
            <a:xfrm>
              <a:off x="5589544" y="4575507"/>
              <a:ext cx="1331071" cy="219557"/>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Process Calls (Payroll)</a:t>
              </a:r>
            </a:p>
          </p:txBody>
        </p:sp>
        <p:sp>
          <p:nvSpPr>
            <p:cNvPr id="2" name="Rectangle 1"/>
            <p:cNvSpPr/>
            <p:nvPr/>
          </p:nvSpPr>
          <p:spPr>
            <a:xfrm>
              <a:off x="4935456" y="4853817"/>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5" name="Rectangle 454"/>
            <p:cNvSpPr/>
            <p:nvPr/>
          </p:nvSpPr>
          <p:spPr>
            <a:xfrm>
              <a:off x="4935456" y="5506578"/>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8" name="Rectangle 457"/>
            <p:cNvSpPr/>
            <p:nvPr/>
          </p:nvSpPr>
          <p:spPr>
            <a:xfrm>
              <a:off x="4935456" y="6154030"/>
              <a:ext cx="2486711" cy="463907"/>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0" name="TextBox 11"/>
            <p:cNvSpPr txBox="1">
              <a:spLocks noChangeArrowheads="1"/>
            </p:cNvSpPr>
            <p:nvPr/>
          </p:nvSpPr>
          <p:spPr bwMode="auto">
            <a:xfrm>
              <a:off x="5113809" y="4967452"/>
              <a:ext cx="1791344"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Initiate Payroll Process</a:t>
              </a:r>
            </a:p>
            <a:p>
              <a:pPr marL="171450" indent="-171450" defTabSz="609585">
                <a:buFont typeface="Wingdings" charset="2"/>
                <a:buChar char="v"/>
                <a:defRPr/>
              </a:pPr>
              <a:r>
                <a:rPr lang="en-US" altLang="en-US" sz="700" dirty="0">
                  <a:solidFill>
                    <a:prstClr val="black"/>
                  </a:solidFill>
                </a:rPr>
                <a:t>Confirm Payment Processed</a:t>
              </a:r>
            </a:p>
          </p:txBody>
        </p:sp>
        <p:sp>
          <p:nvSpPr>
            <p:cNvPr id="460" name="TextBox 11"/>
            <p:cNvSpPr txBox="1">
              <a:spLocks noChangeArrowheads="1"/>
            </p:cNvSpPr>
            <p:nvPr/>
          </p:nvSpPr>
          <p:spPr bwMode="auto">
            <a:xfrm>
              <a:off x="5113808" y="5620213"/>
              <a:ext cx="2234943"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Single Record Payroll Data</a:t>
              </a:r>
            </a:p>
            <a:p>
              <a:pPr marL="171450" indent="-171450" defTabSz="609585">
                <a:buFont typeface="Wingdings" charset="2"/>
                <a:buChar char="v"/>
                <a:defRPr/>
              </a:pPr>
              <a:r>
                <a:rPr lang="en-US" altLang="en-US" sz="700" dirty="0">
                  <a:solidFill>
                    <a:prstClr val="black"/>
                  </a:solidFill>
                </a:rPr>
                <a:t>Request Update to Payroll Data (single record)</a:t>
              </a:r>
            </a:p>
          </p:txBody>
        </p:sp>
        <p:sp>
          <p:nvSpPr>
            <p:cNvPr id="477" name="TextBox 11"/>
            <p:cNvSpPr txBox="1">
              <a:spLocks noChangeArrowheads="1"/>
            </p:cNvSpPr>
            <p:nvPr/>
          </p:nvSpPr>
          <p:spPr bwMode="auto">
            <a:xfrm>
              <a:off x="5113809" y="6285956"/>
              <a:ext cx="1512850" cy="200055"/>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algn="ctr" defTabSz="609585">
                <a:buFont typeface="Wingdings" charset="2"/>
                <a:buChar char="v"/>
                <a:defRPr/>
              </a:pPr>
              <a:r>
                <a:rPr lang="en-US" altLang="en-US" sz="700" dirty="0">
                  <a:solidFill>
                    <a:prstClr val="black"/>
                  </a:solidFill>
                </a:rPr>
                <a:t>Send Updates for Approval</a:t>
              </a:r>
            </a:p>
          </p:txBody>
        </p:sp>
        <p:sp>
          <p:nvSpPr>
            <p:cNvPr id="446" name="TextBox 445"/>
            <p:cNvSpPr txBox="1"/>
            <p:nvPr/>
          </p:nvSpPr>
          <p:spPr bwMode="auto">
            <a:xfrm>
              <a:off x="7499274" y="6199507"/>
              <a:ext cx="821164"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19" name="TextBox 118"/>
            <p:cNvSpPr txBox="1"/>
            <p:nvPr/>
          </p:nvSpPr>
          <p:spPr bwMode="auto">
            <a:xfrm>
              <a:off x="7499274" y="5591006"/>
              <a:ext cx="821164"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20" name="TextBox 119"/>
            <p:cNvSpPr txBox="1"/>
            <p:nvPr/>
          </p:nvSpPr>
          <p:spPr bwMode="auto">
            <a:xfrm>
              <a:off x="7499274" y="4927131"/>
              <a:ext cx="821164"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82" name="Rectangle 181"/>
            <p:cNvSpPr/>
            <p:nvPr/>
          </p:nvSpPr>
          <p:spPr>
            <a:xfrm>
              <a:off x="7143214"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6" name="Rectangle 185"/>
            <p:cNvSpPr/>
            <p:nvPr/>
          </p:nvSpPr>
          <p:spPr>
            <a:xfrm>
              <a:off x="7145063" y="570295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9" name="Rectangle 188"/>
            <p:cNvSpPr/>
            <p:nvPr/>
          </p:nvSpPr>
          <p:spPr>
            <a:xfrm>
              <a:off x="7143760" y="631483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3" name="Rectangle 292"/>
            <p:cNvSpPr/>
            <p:nvPr/>
          </p:nvSpPr>
          <p:spPr>
            <a:xfrm>
              <a:off x="4935456"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4" name="Rectangle 293"/>
            <p:cNvSpPr/>
            <p:nvPr/>
          </p:nvSpPr>
          <p:spPr>
            <a:xfrm>
              <a:off x="4935456" y="557452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5" name="Rectangle 294"/>
            <p:cNvSpPr/>
            <p:nvPr/>
          </p:nvSpPr>
          <p:spPr>
            <a:xfrm>
              <a:off x="4935456" y="581142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7" name="Group 526"/>
          <p:cNvGrpSpPr/>
          <p:nvPr/>
        </p:nvGrpSpPr>
        <p:grpSpPr>
          <a:xfrm>
            <a:off x="4798378" y="1716797"/>
            <a:ext cx="3641646" cy="969975"/>
            <a:chOff x="4798378" y="2198576"/>
            <a:chExt cx="3641646" cy="969975"/>
          </a:xfrm>
        </p:grpSpPr>
        <p:sp>
          <p:nvSpPr>
            <p:cNvPr id="335" name="Rectangle 334"/>
            <p:cNvSpPr/>
            <p:nvPr/>
          </p:nvSpPr>
          <p:spPr>
            <a:xfrm>
              <a:off x="4806896" y="2198576"/>
              <a:ext cx="2766989" cy="969975"/>
            </a:xfrm>
            <a:prstGeom prst="rect">
              <a:avLst/>
            </a:prstGeom>
            <a:noFill/>
            <a:ln w="12700" cap="flat" cmpd="sng" algn="ctr">
              <a:solidFill>
                <a:srgbClr val="10AF66"/>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7" name="TextBox 336"/>
            <p:cNvSpPr txBox="1"/>
            <p:nvPr/>
          </p:nvSpPr>
          <p:spPr bwMode="auto">
            <a:xfrm>
              <a:off x="5346043" y="2222813"/>
              <a:ext cx="1608940" cy="22381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HR </a:t>
              </a:r>
              <a:r>
                <a:rPr lang="en-US" sz="800" b="1">
                  <a:solidFill>
                    <a:prstClr val="black"/>
                  </a:solidFill>
                  <a:ea typeface="ＭＳ Ｐゴシック" charset="0"/>
                  <a:cs typeface="ＭＳ Ｐゴシック" charset="0"/>
                </a:rPr>
                <a:t>Application Access Calls</a:t>
              </a:r>
              <a:endParaRPr lang="en-US" sz="800" b="1" dirty="0">
                <a:solidFill>
                  <a:prstClr val="black"/>
                </a:solidFill>
                <a:ea typeface="ＭＳ Ｐゴシック" charset="0"/>
                <a:cs typeface="ＭＳ Ｐゴシック" charset="0"/>
              </a:endParaRPr>
            </a:p>
          </p:txBody>
        </p:sp>
        <p:sp>
          <p:nvSpPr>
            <p:cNvPr id="522" name="TextBox 11"/>
            <p:cNvSpPr txBox="1">
              <a:spLocks noChangeArrowheads="1"/>
            </p:cNvSpPr>
            <p:nvPr/>
          </p:nvSpPr>
          <p:spPr bwMode="auto">
            <a:xfrm>
              <a:off x="5125388" y="2452702"/>
              <a:ext cx="1511103" cy="523220"/>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agency </a:t>
              </a:r>
              <a:r>
                <a:rPr lang="en-US" altLang="en-US" sz="700" dirty="0" err="1">
                  <a:solidFill>
                    <a:prstClr val="black"/>
                  </a:solidFill>
                </a:rPr>
                <a:t>edrs</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Create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Run Single Record Report</a:t>
              </a:r>
            </a:p>
            <a:p>
              <a:pPr marL="171450" indent="-171450" defTabSz="609585">
                <a:buFont typeface="Wingdings" charset="2"/>
                <a:buChar char="v"/>
                <a:defRPr/>
              </a:pPr>
              <a:r>
                <a:rPr lang="en-US" altLang="en-US" sz="700" dirty="0">
                  <a:solidFill>
                    <a:prstClr val="black"/>
                  </a:solidFill>
                </a:rPr>
                <a:t>Run agency Report</a:t>
              </a:r>
            </a:p>
          </p:txBody>
        </p:sp>
        <p:sp>
          <p:nvSpPr>
            <p:cNvPr id="443" name="TextBox 442"/>
            <p:cNvSpPr txBox="1"/>
            <p:nvPr/>
          </p:nvSpPr>
          <p:spPr bwMode="auto">
            <a:xfrm>
              <a:off x="7581042" y="2509793"/>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296" name="Rectangle 295"/>
            <p:cNvSpPr/>
            <p:nvPr/>
          </p:nvSpPr>
          <p:spPr>
            <a:xfrm>
              <a:off x="4805674" y="2375478"/>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8" name="Rectangle 297"/>
            <p:cNvSpPr/>
            <p:nvPr/>
          </p:nvSpPr>
          <p:spPr>
            <a:xfrm>
              <a:off x="4805674" y="263773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2" name="Rectangle 301"/>
            <p:cNvSpPr/>
            <p:nvPr/>
          </p:nvSpPr>
          <p:spPr>
            <a:xfrm>
              <a:off x="4798378" y="289999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6" name="Group 525"/>
          <p:cNvGrpSpPr/>
          <p:nvPr/>
        </p:nvGrpSpPr>
        <p:grpSpPr>
          <a:xfrm>
            <a:off x="4797207" y="559847"/>
            <a:ext cx="3585328" cy="577333"/>
            <a:chOff x="4797207" y="559847"/>
            <a:chExt cx="3585328" cy="577333"/>
          </a:xfrm>
        </p:grpSpPr>
        <p:sp>
          <p:nvSpPr>
            <p:cNvPr id="329" name="Rectangle 328"/>
            <p:cNvSpPr/>
            <p:nvPr/>
          </p:nvSpPr>
          <p:spPr>
            <a:xfrm>
              <a:off x="4806896" y="563787"/>
              <a:ext cx="2766988" cy="561051"/>
            </a:xfrm>
            <a:prstGeom prst="rect">
              <a:avLst/>
            </a:prstGeom>
            <a:noFill/>
            <a:ln w="12700" cap="flat" cmpd="sng" algn="ctr">
              <a:solidFill>
                <a:srgbClr val="989998"/>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1" name="TextBox 330"/>
            <p:cNvSpPr txBox="1"/>
            <p:nvPr/>
          </p:nvSpPr>
          <p:spPr bwMode="auto">
            <a:xfrm>
              <a:off x="5616558" y="565398"/>
              <a:ext cx="1178532"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Employee Access Calls</a:t>
              </a:r>
            </a:p>
          </p:txBody>
        </p:sp>
        <p:sp>
          <p:nvSpPr>
            <p:cNvPr id="333" name="TextBox 11"/>
            <p:cNvSpPr txBox="1">
              <a:spLocks noChangeArrowheads="1"/>
            </p:cNvSpPr>
            <p:nvPr/>
          </p:nvSpPr>
          <p:spPr bwMode="auto">
            <a:xfrm>
              <a:off x="5125388" y="743301"/>
              <a:ext cx="1343859" cy="307777"/>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Request </a:t>
              </a:r>
              <a:r>
                <a:rPr lang="en-US" altLang="en-US" sz="700" dirty="0" err="1">
                  <a:solidFill>
                    <a:prstClr val="black"/>
                  </a:solidFill>
                </a:rPr>
                <a:t>edr</a:t>
              </a:r>
              <a:r>
                <a:rPr lang="en-US" altLang="en-US" sz="700" dirty="0">
                  <a:solidFill>
                    <a:prstClr val="black"/>
                  </a:solidFill>
                </a:rPr>
                <a:t> update</a:t>
              </a:r>
            </a:p>
          </p:txBody>
        </p:sp>
        <p:sp>
          <p:nvSpPr>
            <p:cNvPr id="437" name="TextBox 436"/>
            <p:cNvSpPr txBox="1"/>
            <p:nvPr/>
          </p:nvSpPr>
          <p:spPr bwMode="auto">
            <a:xfrm>
              <a:off x="7523553" y="649615"/>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308" name="Rectangle 307"/>
            <p:cNvSpPr/>
            <p:nvPr/>
          </p:nvSpPr>
          <p:spPr>
            <a:xfrm>
              <a:off x="4797207" y="99488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9" name="Rectangle 308"/>
            <p:cNvSpPr/>
            <p:nvPr/>
          </p:nvSpPr>
          <p:spPr>
            <a:xfrm>
              <a:off x="4797207" y="704859"/>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0" name="Rectangle 309"/>
            <p:cNvSpPr/>
            <p:nvPr/>
          </p:nvSpPr>
          <p:spPr>
            <a:xfrm>
              <a:off x="4797207" y="84987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3" name="Rectangle 312"/>
            <p:cNvSpPr/>
            <p:nvPr/>
          </p:nvSpPr>
          <p:spPr>
            <a:xfrm>
              <a:off x="4797207" y="55984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4" name="Group 223"/>
          <p:cNvGrpSpPr/>
          <p:nvPr/>
        </p:nvGrpSpPr>
        <p:grpSpPr>
          <a:xfrm>
            <a:off x="11029157" y="3064243"/>
            <a:ext cx="766155" cy="899981"/>
            <a:chOff x="2661739" y="501318"/>
            <a:chExt cx="3820247" cy="4487542"/>
          </a:xfrm>
        </p:grpSpPr>
        <p:sp>
          <p:nvSpPr>
            <p:cNvPr id="225" name="Oval 224"/>
            <p:cNvSpPr/>
            <p:nvPr/>
          </p:nvSpPr>
          <p:spPr>
            <a:xfrm>
              <a:off x="2838755" y="1473800"/>
              <a:ext cx="3207434" cy="3207434"/>
            </a:xfrm>
            <a:prstGeom prst="ellipse">
              <a:avLst/>
            </a:prstGeom>
            <a:solidFill>
              <a:srgbClr val="2CAD6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258442" y="1893487"/>
              <a:ext cx="2368060" cy="23680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p:cNvSpPr txBox="1"/>
            <p:nvPr/>
          </p:nvSpPr>
          <p:spPr>
            <a:xfrm>
              <a:off x="2882755" y="501318"/>
              <a:ext cx="3599231" cy="1074260"/>
            </a:xfrm>
            <a:prstGeom prst="rect">
              <a:avLst/>
            </a:prstGeom>
            <a:noFill/>
          </p:spPr>
          <p:txBody>
            <a:bodyPr wrap="square" rtlCol="0">
              <a:spAutoFit/>
            </a:bodyPr>
            <a:lstStyle/>
            <a:p>
              <a:r>
                <a:rPr lang="en-US" sz="800" dirty="0">
                  <a:solidFill>
                    <a:schemeClr val="bg1"/>
                  </a:solidFill>
                </a:rPr>
                <a:t>Blockchain</a:t>
              </a:r>
            </a:p>
          </p:txBody>
        </p:sp>
        <p:sp>
          <p:nvSpPr>
            <p:cNvPr id="228" name="Oval 227"/>
            <p:cNvSpPr/>
            <p:nvPr/>
          </p:nvSpPr>
          <p:spPr>
            <a:xfrm>
              <a:off x="2950424" y="1585860"/>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p:cNvSpPr/>
            <p:nvPr/>
          </p:nvSpPr>
          <p:spPr>
            <a:xfrm>
              <a:off x="2661739" y="3144331"/>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p:cNvSpPr/>
            <p:nvPr/>
          </p:nvSpPr>
          <p:spPr>
            <a:xfrm>
              <a:off x="4044077" y="3994743"/>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p:cNvSpPr/>
            <p:nvPr/>
          </p:nvSpPr>
          <p:spPr>
            <a:xfrm>
              <a:off x="5339287" y="3077517"/>
              <a:ext cx="994118" cy="994118"/>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p:cNvSpPr/>
            <p:nvPr/>
          </p:nvSpPr>
          <p:spPr>
            <a:xfrm>
              <a:off x="4873020" y="1575582"/>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865588" y="3222205"/>
            <a:ext cx="727998" cy="1991952"/>
            <a:chOff x="9859975" y="3211579"/>
            <a:chExt cx="727998" cy="1991952"/>
          </a:xfrm>
          <a:noFill/>
        </p:grpSpPr>
        <p:sp>
          <p:nvSpPr>
            <p:cNvPr id="10" name="Rectangle 9"/>
            <p:cNvSpPr/>
            <p:nvPr/>
          </p:nvSpPr>
          <p:spPr>
            <a:xfrm>
              <a:off x="10233108" y="3211579"/>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859975" y="5035113"/>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282634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Rectangle 431"/>
          <p:cNvSpPr/>
          <p:nvPr/>
        </p:nvSpPr>
        <p:spPr bwMode="auto">
          <a:xfrm>
            <a:off x="9259876" y="2768501"/>
            <a:ext cx="2624888" cy="1571855"/>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Blockchain HLF </a:t>
            </a:r>
          </a:p>
          <a:p>
            <a:pPr defTabSz="914377">
              <a:defRPr/>
            </a:pPr>
            <a:r>
              <a:rPr lang="en-GB" sz="1400" dirty="0">
                <a:solidFill>
                  <a:srgbClr val="FFFFFF"/>
                </a:solidFill>
                <a:latin typeface="Arial" panose="020B0604020202020204"/>
              </a:rPr>
              <a:t>Peers</a:t>
            </a:r>
          </a:p>
          <a:p>
            <a:pPr marL="285750" indent="-285750" defTabSz="914377">
              <a:buFont typeface="Arial" charset="0"/>
              <a:buChar char="•"/>
              <a:defRPr/>
            </a:pPr>
            <a:r>
              <a:rPr lang="en-GB" sz="1000" dirty="0">
                <a:solidFill>
                  <a:srgbClr val="FFFFFF"/>
                </a:solidFill>
                <a:latin typeface="Arial" panose="020B0604020202020204"/>
              </a:rPr>
              <a:t>Smart Contracts</a:t>
            </a:r>
          </a:p>
          <a:p>
            <a:pPr marL="285750" indent="-285750" defTabSz="914377">
              <a:buFont typeface="Arial" charset="0"/>
              <a:buChar char="•"/>
              <a:defRPr/>
            </a:pPr>
            <a:r>
              <a:rPr lang="en-GB" sz="1000" dirty="0">
                <a:solidFill>
                  <a:srgbClr val="FFFFFF"/>
                </a:solidFill>
                <a:latin typeface="Arial" panose="020B0604020202020204"/>
              </a:rPr>
              <a:t>Event Adapter</a:t>
            </a:r>
          </a:p>
          <a:p>
            <a:pPr marL="285750" indent="-285750" defTabSz="914377">
              <a:buFont typeface="Arial" charset="0"/>
              <a:buChar char="•"/>
              <a:defRPr/>
            </a:pPr>
            <a:r>
              <a:rPr lang="en-GB" sz="1000" dirty="0">
                <a:solidFill>
                  <a:srgbClr val="FFFFFF"/>
                </a:solidFill>
                <a:latin typeface="Arial" panose="020B0604020202020204"/>
              </a:rPr>
              <a:t>Ledger</a:t>
            </a:r>
          </a:p>
          <a:p>
            <a:pPr marL="285750" indent="-285750" defTabSz="914377">
              <a:buFont typeface="Arial" charset="0"/>
              <a:buChar char="•"/>
              <a:defRPr/>
            </a:pPr>
            <a:r>
              <a:rPr lang="en-GB" sz="1000" dirty="0">
                <a:solidFill>
                  <a:srgbClr val="FFFFFF"/>
                </a:solidFill>
                <a:latin typeface="Arial" panose="020B0604020202020204"/>
              </a:rPr>
              <a:t>Membership</a:t>
            </a:r>
          </a:p>
          <a:p>
            <a:pPr marL="285750" indent="-285750" defTabSz="914377">
              <a:buFont typeface="Arial" charset="0"/>
              <a:buChar char="•"/>
              <a:defRPr/>
            </a:pPr>
            <a:r>
              <a:rPr lang="en-GB" sz="1000" dirty="0">
                <a:solidFill>
                  <a:srgbClr val="FFFFFF"/>
                </a:solidFill>
                <a:latin typeface="Arial" panose="020B0604020202020204"/>
              </a:rPr>
              <a:t>Consensus</a:t>
            </a:r>
          </a:p>
        </p:txBody>
      </p:sp>
      <p:grpSp>
        <p:nvGrpSpPr>
          <p:cNvPr id="125" name="Group 124"/>
          <p:cNvGrpSpPr/>
          <p:nvPr/>
        </p:nvGrpSpPr>
        <p:grpSpPr>
          <a:xfrm>
            <a:off x="8990291" y="4711657"/>
            <a:ext cx="512465" cy="1319330"/>
            <a:chOff x="4547785" y="10037"/>
            <a:chExt cx="629218" cy="8726361"/>
          </a:xfrm>
          <a:solidFill>
            <a:srgbClr val="DCDDDC"/>
          </a:solidFill>
        </p:grpSpPr>
        <p:sp>
          <p:nvSpPr>
            <p:cNvPr id="126" name="Rectangle 125"/>
            <p:cNvSpPr/>
            <p:nvPr/>
          </p:nvSpPr>
          <p:spPr>
            <a:xfrm flipH="1">
              <a:off x="4547785" y="456298"/>
              <a:ext cx="629218" cy="8280100"/>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27" name="Rectangle 126"/>
            <p:cNvSpPr/>
            <p:nvPr/>
          </p:nvSpPr>
          <p:spPr>
            <a:xfrm rot="16200000">
              <a:off x="620008" y="4104287"/>
              <a:ext cx="8478142" cy="289642"/>
            </a:xfrm>
            <a:prstGeom prst="rect">
              <a:avLst/>
            </a:prstGeom>
            <a:noFill/>
            <a:ln w="12700">
              <a:noFill/>
            </a:ln>
          </p:spPr>
          <p:txBody>
            <a:bodyPr wrap="squar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grpSp>
        <p:nvGrpSpPr>
          <p:cNvPr id="112" name="Group 111"/>
          <p:cNvGrpSpPr/>
          <p:nvPr/>
        </p:nvGrpSpPr>
        <p:grpSpPr>
          <a:xfrm>
            <a:off x="8998284" y="2768502"/>
            <a:ext cx="264315" cy="1568326"/>
            <a:chOff x="4588359" y="477999"/>
            <a:chExt cx="489648" cy="5885859"/>
          </a:xfrm>
          <a:solidFill>
            <a:srgbClr val="DCDDDC"/>
          </a:solidFill>
        </p:grpSpPr>
        <p:sp>
          <p:nvSpPr>
            <p:cNvPr id="113" name="Rectangle 112"/>
            <p:cNvSpPr/>
            <p:nvPr/>
          </p:nvSpPr>
          <p:spPr>
            <a:xfrm flipH="1">
              <a:off x="4588359" y="477999"/>
              <a:ext cx="489648" cy="5885859"/>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14" name="Rectangle 113"/>
            <p:cNvSpPr/>
            <p:nvPr/>
          </p:nvSpPr>
          <p:spPr>
            <a:xfrm rot="16200000">
              <a:off x="2442338" y="3336089"/>
              <a:ext cx="4558766" cy="218609"/>
            </a:xfrm>
            <a:prstGeom prst="rect">
              <a:avLst/>
            </a:prstGeom>
            <a:grp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cxnSp>
        <p:nvCxnSpPr>
          <p:cNvPr id="404" name="Straight Arrow Connector 403"/>
          <p:cNvCxnSpPr/>
          <p:nvPr/>
        </p:nvCxnSpPr>
        <p:spPr>
          <a:xfrm>
            <a:off x="9280787"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5" name="TextBox 404"/>
          <p:cNvSpPr txBox="1"/>
          <p:nvPr/>
        </p:nvSpPr>
        <p:spPr bwMode="auto">
          <a:xfrm>
            <a:off x="9268972" y="6314834"/>
            <a:ext cx="1087312"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POST Rest API Call</a:t>
            </a:r>
          </a:p>
        </p:txBody>
      </p:sp>
      <p:cxnSp>
        <p:nvCxnSpPr>
          <p:cNvPr id="406" name="Straight Arrow Connector 405"/>
          <p:cNvCxnSpPr/>
          <p:nvPr/>
        </p:nvCxnSpPr>
        <p:spPr>
          <a:xfrm flipH="1">
            <a:off x="10467512"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7" name="TextBox 406"/>
          <p:cNvSpPr txBox="1"/>
          <p:nvPr/>
        </p:nvSpPr>
        <p:spPr bwMode="auto">
          <a:xfrm>
            <a:off x="10455697" y="6314834"/>
            <a:ext cx="941547"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GET Rest API Call</a:t>
            </a:r>
          </a:p>
        </p:txBody>
      </p:sp>
      <p:sp>
        <p:nvSpPr>
          <p:cNvPr id="431" name="Rectangle 430"/>
          <p:cNvSpPr/>
          <p:nvPr/>
        </p:nvSpPr>
        <p:spPr bwMode="auto">
          <a:xfrm>
            <a:off x="9499520" y="4779020"/>
            <a:ext cx="2385244" cy="1243728"/>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Data Lake</a:t>
            </a:r>
          </a:p>
          <a:p>
            <a:pPr marL="285750" indent="-285750" defTabSz="914377">
              <a:buFont typeface="Arial" charset="0"/>
              <a:buChar char="•"/>
              <a:defRPr/>
            </a:pPr>
            <a:r>
              <a:rPr lang="en-GB" sz="1000" dirty="0">
                <a:solidFill>
                  <a:srgbClr val="FFFFFF"/>
                </a:solidFill>
                <a:latin typeface="Arial" panose="020B0604020202020204"/>
              </a:rPr>
              <a:t>MDM</a:t>
            </a:r>
          </a:p>
          <a:p>
            <a:pPr marL="285750" indent="-285750" defTabSz="914377">
              <a:buFont typeface="Arial" charset="0"/>
              <a:buChar char="•"/>
              <a:defRPr/>
            </a:pPr>
            <a:r>
              <a:rPr lang="en-GB" sz="1000" dirty="0">
                <a:solidFill>
                  <a:srgbClr val="FFFFFF"/>
                </a:solidFill>
                <a:latin typeface="Arial" panose="020B0604020202020204"/>
              </a:rPr>
              <a:t>Operational Data Store</a:t>
            </a:r>
          </a:p>
          <a:p>
            <a:pPr marL="285750" indent="-285750" defTabSz="914377">
              <a:buFont typeface="Arial" charset="0"/>
              <a:buChar char="•"/>
              <a:defRPr/>
            </a:pPr>
            <a:r>
              <a:rPr lang="en-GB" sz="1000" dirty="0">
                <a:solidFill>
                  <a:srgbClr val="FFFFFF"/>
                </a:solidFill>
                <a:latin typeface="Arial" panose="020B0604020202020204"/>
              </a:rPr>
              <a:t>ETL</a:t>
            </a:r>
          </a:p>
          <a:p>
            <a:pPr marL="285750" indent="-285750" defTabSz="914377">
              <a:buFont typeface="Arial" charset="0"/>
              <a:buChar char="•"/>
              <a:defRPr/>
            </a:pPr>
            <a:r>
              <a:rPr lang="en-GB" sz="1000" dirty="0">
                <a:solidFill>
                  <a:srgbClr val="FFFFFF"/>
                </a:solidFill>
                <a:latin typeface="Arial" panose="020B0604020202020204"/>
              </a:rPr>
              <a:t>Analytics Services</a:t>
            </a:r>
          </a:p>
          <a:p>
            <a:pPr marL="742950" lvl="1" indent="-285750" defTabSz="914377">
              <a:buFont typeface="Arial" charset="0"/>
              <a:buChar char="•"/>
              <a:defRPr/>
            </a:pPr>
            <a:r>
              <a:rPr lang="en-GB" sz="1000" dirty="0">
                <a:solidFill>
                  <a:srgbClr val="FFFFFF"/>
                </a:solidFill>
                <a:latin typeface="Arial" panose="020B0604020202020204"/>
              </a:rPr>
              <a:t>Query Tools</a:t>
            </a:r>
          </a:p>
          <a:p>
            <a:pPr marL="742950" lvl="1" indent="-285750" defTabSz="914377">
              <a:buFont typeface="Arial" charset="0"/>
              <a:buChar char="•"/>
              <a:defRPr/>
            </a:pPr>
            <a:r>
              <a:rPr lang="en-GB" sz="1000" dirty="0">
                <a:solidFill>
                  <a:srgbClr val="FFFFFF"/>
                </a:solidFill>
                <a:latin typeface="Arial" panose="020B0604020202020204"/>
              </a:rPr>
              <a:t>Reporting</a:t>
            </a:r>
          </a:p>
        </p:txBody>
      </p:sp>
      <p:sp>
        <p:nvSpPr>
          <p:cNvPr id="433" name="Rectangle 432"/>
          <p:cNvSpPr/>
          <p:nvPr/>
        </p:nvSpPr>
        <p:spPr bwMode="auto">
          <a:xfrm>
            <a:off x="8995366" y="719123"/>
            <a:ext cx="2889398" cy="1708386"/>
          </a:xfrm>
          <a:prstGeom prst="rect">
            <a:avLst/>
          </a:prstGeom>
          <a:solidFill>
            <a:srgbClr val="000000"/>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Enterprise Utility Services</a:t>
            </a:r>
          </a:p>
          <a:p>
            <a:pPr marL="285750" indent="-285750" defTabSz="914377">
              <a:buFont typeface="Arial" charset="0"/>
              <a:buChar char="•"/>
              <a:defRPr/>
            </a:pPr>
            <a:r>
              <a:rPr lang="en-GB" sz="1000" dirty="0">
                <a:solidFill>
                  <a:srgbClr val="FFFFFF"/>
                </a:solidFill>
                <a:latin typeface="Arial" panose="020B0604020202020204"/>
              </a:rPr>
              <a:t>Identity &amp; Access Management</a:t>
            </a:r>
          </a:p>
          <a:p>
            <a:pPr marL="285750" indent="-285750" defTabSz="914377">
              <a:buFont typeface="Arial" charset="0"/>
              <a:buChar char="•"/>
              <a:defRPr/>
            </a:pPr>
            <a:r>
              <a:rPr lang="en-GB" sz="1000" dirty="0">
                <a:solidFill>
                  <a:srgbClr val="FFFFFF"/>
                </a:solidFill>
                <a:latin typeface="Arial" panose="020B0604020202020204"/>
              </a:rPr>
              <a:t>Identity &amp; Key Management (HSM)</a:t>
            </a:r>
          </a:p>
          <a:p>
            <a:pPr marL="285750" indent="-285750" defTabSz="914377">
              <a:buFont typeface="Arial" charset="0"/>
              <a:buChar char="•"/>
              <a:defRPr/>
            </a:pPr>
            <a:r>
              <a:rPr lang="en-GB" sz="1000" dirty="0">
                <a:solidFill>
                  <a:srgbClr val="FFFFFF"/>
                </a:solidFill>
                <a:latin typeface="Arial" panose="020B0604020202020204"/>
              </a:rPr>
              <a:t>Log Management</a:t>
            </a:r>
          </a:p>
          <a:p>
            <a:pPr marL="285750" indent="-285750" defTabSz="914377">
              <a:buFont typeface="Arial" charset="0"/>
              <a:buChar char="•"/>
              <a:defRPr/>
            </a:pPr>
            <a:r>
              <a:rPr lang="en-GB" sz="1000" dirty="0">
                <a:solidFill>
                  <a:srgbClr val="FFFFFF"/>
                </a:solidFill>
                <a:latin typeface="Arial" panose="020B0604020202020204"/>
              </a:rPr>
              <a:t>Monitoring Services</a:t>
            </a:r>
          </a:p>
          <a:p>
            <a:pPr marL="285750" indent="-285750" defTabSz="914377">
              <a:buFont typeface="Arial" charset="0"/>
              <a:buChar char="•"/>
              <a:defRPr/>
            </a:pPr>
            <a:r>
              <a:rPr lang="en-GB" sz="1000" dirty="0">
                <a:solidFill>
                  <a:srgbClr val="FFFFFF"/>
                </a:solidFill>
                <a:latin typeface="Arial" panose="020B0604020202020204"/>
              </a:rPr>
              <a:t>Security Monitoring</a:t>
            </a:r>
          </a:p>
          <a:p>
            <a:pPr marL="285750" indent="-285750" defTabSz="914377">
              <a:buFont typeface="Arial" charset="0"/>
              <a:buChar char="•"/>
              <a:defRPr/>
            </a:pPr>
            <a:r>
              <a:rPr lang="en-GB" sz="1000" dirty="0">
                <a:solidFill>
                  <a:srgbClr val="FFFFFF"/>
                </a:solidFill>
                <a:latin typeface="Arial" panose="020B0604020202020204"/>
              </a:rPr>
              <a:t>Storage Management</a:t>
            </a:r>
          </a:p>
        </p:txBody>
      </p:sp>
      <p:sp>
        <p:nvSpPr>
          <p:cNvPr id="442" name="TextBox 441"/>
          <p:cNvSpPr txBox="1"/>
          <p:nvPr/>
        </p:nvSpPr>
        <p:spPr bwMode="auto">
          <a:xfrm>
            <a:off x="4797207" y="278380"/>
            <a:ext cx="2776677" cy="276999"/>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Applications </a:t>
            </a:r>
            <a:r>
              <a:rPr lang="mr-IN" sz="1200" b="1" dirty="0">
                <a:solidFill>
                  <a:prstClr val="black"/>
                </a:solidFill>
                <a:ea typeface="ＭＳ Ｐゴシック" charset="0"/>
                <a:cs typeface="ＭＳ Ｐゴシック" charset="0"/>
              </a:rPr>
              <a:t>–</a:t>
            </a:r>
            <a:r>
              <a:rPr lang="en-US" sz="1200" b="1" dirty="0">
                <a:solidFill>
                  <a:prstClr val="black"/>
                </a:solidFill>
                <a:ea typeface="ＭＳ Ｐゴシック" charset="0"/>
                <a:cs typeface="ＭＳ Ｐゴシック" charset="0"/>
              </a:rPr>
              <a:t> clusters of API calls</a:t>
            </a:r>
          </a:p>
        </p:txBody>
      </p:sp>
      <p:sp>
        <p:nvSpPr>
          <p:cNvPr id="461" name="TextBox 460"/>
          <p:cNvSpPr txBox="1"/>
          <p:nvPr/>
        </p:nvSpPr>
        <p:spPr bwMode="auto">
          <a:xfrm>
            <a:off x="647736" y="576534"/>
            <a:ext cx="2587192" cy="461665"/>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Business Network Member Access Point Options</a:t>
            </a:r>
          </a:p>
        </p:txBody>
      </p:sp>
      <p:sp>
        <p:nvSpPr>
          <p:cNvPr id="462" name="Rectangle 461"/>
          <p:cNvSpPr/>
          <p:nvPr/>
        </p:nvSpPr>
        <p:spPr>
          <a:xfrm flipH="1">
            <a:off x="291430" y="524830"/>
            <a:ext cx="3348395" cy="6196810"/>
          </a:xfrm>
          <a:prstGeom prst="rect">
            <a:avLst/>
          </a:prstGeom>
          <a:noFill/>
          <a:ln w="12700" cap="flat" cmpd="sng" algn="ctr">
            <a:solidFill>
              <a:srgbClr val="2829D1">
                <a:lumMod val="75000"/>
              </a:srgbClr>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3"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2867907"/>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sp>
        <p:nvSpPr>
          <p:cNvPr id="466" name="Rectangle 465"/>
          <p:cNvSpPr/>
          <p:nvPr/>
        </p:nvSpPr>
        <p:spPr>
          <a:xfrm flipH="1">
            <a:off x="461809" y="5331536"/>
            <a:ext cx="3001166" cy="851314"/>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7" name="TextBox 466"/>
          <p:cNvSpPr txBox="1"/>
          <p:nvPr/>
        </p:nvSpPr>
        <p:spPr>
          <a:xfrm>
            <a:off x="647736" y="5512667"/>
            <a:ext cx="1250663" cy="461665"/>
          </a:xfrm>
          <a:prstGeom prst="rect">
            <a:avLst/>
          </a:prstGeom>
          <a:noFill/>
          <a:ln w="12700">
            <a:noFill/>
          </a:ln>
        </p:spPr>
        <p:txBody>
          <a:bodyPr wrap="none" rtlCol="0">
            <a:spAutoFit/>
          </a:bodyPr>
          <a:lstStyle/>
          <a:p>
            <a:pPr marL="228594" indent="-228594" defTabSz="609585">
              <a:buFont typeface="Wingdings" panose="05000000000000000000" pitchFamily="2" charset="2"/>
              <a:buChar char="ü"/>
              <a:defRPr/>
            </a:pPr>
            <a:r>
              <a:rPr lang="en-GB" sz="800" dirty="0">
                <a:solidFill>
                  <a:prstClr val="black"/>
                </a:solidFill>
              </a:rPr>
              <a:t>Enterprise Systems</a:t>
            </a:r>
          </a:p>
          <a:p>
            <a:pPr marL="228594" indent="-228594" defTabSz="609585">
              <a:buFont typeface="Wingdings" panose="05000000000000000000" pitchFamily="2" charset="2"/>
              <a:buChar char="ü"/>
              <a:defRPr/>
            </a:pPr>
            <a:r>
              <a:rPr lang="en-GB" sz="800" dirty="0">
                <a:solidFill>
                  <a:prstClr val="black"/>
                </a:solidFill>
              </a:rPr>
              <a:t>Legacy Systems</a:t>
            </a:r>
          </a:p>
          <a:p>
            <a:pPr marL="228594" indent="-228594" defTabSz="609585">
              <a:buFont typeface="Wingdings" panose="05000000000000000000" pitchFamily="2" charset="2"/>
              <a:buChar char="ü"/>
              <a:defRPr/>
            </a:pPr>
            <a:r>
              <a:rPr lang="en-GB" sz="800" dirty="0">
                <a:solidFill>
                  <a:prstClr val="black"/>
                </a:solidFill>
              </a:rPr>
              <a:t>Mobile Applications</a:t>
            </a:r>
          </a:p>
        </p:txBody>
      </p:sp>
      <p:sp>
        <p:nvSpPr>
          <p:cNvPr id="468" name="Rectangle 467"/>
          <p:cNvSpPr/>
          <p:nvPr/>
        </p:nvSpPr>
        <p:spPr>
          <a:xfrm>
            <a:off x="2084287" y="5511688"/>
            <a:ext cx="1238153" cy="461665"/>
          </a:xfrm>
          <a:prstGeom prst="rect">
            <a:avLst/>
          </a:prstGeom>
          <a:ln w="12700">
            <a:noFill/>
          </a:ln>
        </p:spPr>
        <p:txBody>
          <a:bodyPr wrap="square">
            <a:spAutoFit/>
          </a:bodyPr>
          <a:lstStyle/>
          <a:p>
            <a:pPr marL="228594" indent="-228594" defTabSz="609585">
              <a:buFont typeface="Wingdings" panose="05000000000000000000" pitchFamily="2" charset="2"/>
              <a:buChar char="ü"/>
              <a:defRPr/>
            </a:pPr>
            <a:r>
              <a:rPr lang="en-GB" sz="800" dirty="0">
                <a:solidFill>
                  <a:prstClr val="black"/>
                </a:solidFill>
              </a:rPr>
              <a:t>Web Applications</a:t>
            </a:r>
          </a:p>
          <a:p>
            <a:pPr marL="228594" indent="-228594" defTabSz="609585">
              <a:buFont typeface="Wingdings" panose="05000000000000000000" pitchFamily="2" charset="2"/>
              <a:buChar char="ü"/>
              <a:defRPr/>
            </a:pPr>
            <a:r>
              <a:rPr lang="en-GB" sz="800" dirty="0">
                <a:solidFill>
                  <a:prstClr val="black"/>
                </a:solidFill>
              </a:rPr>
              <a:t>ESB Integration</a:t>
            </a:r>
          </a:p>
          <a:p>
            <a:pPr marL="228594" indent="-228594" defTabSz="609585">
              <a:buFont typeface="Wingdings" panose="05000000000000000000" pitchFamily="2" charset="2"/>
              <a:buChar char="ü"/>
              <a:defRPr/>
            </a:pPr>
            <a:r>
              <a:rPr lang="en-GB" sz="800" dirty="0">
                <a:solidFill>
                  <a:prstClr val="black"/>
                </a:solidFill>
              </a:rPr>
              <a:t>BPM Integration</a:t>
            </a:r>
          </a:p>
        </p:txBody>
      </p:sp>
      <p:sp>
        <p:nvSpPr>
          <p:cNvPr id="469" name="Rectangle 468"/>
          <p:cNvSpPr/>
          <p:nvPr/>
        </p:nvSpPr>
        <p:spPr>
          <a:xfrm flipH="1">
            <a:off x="465879" y="2722172"/>
            <a:ext cx="2999501" cy="2461725"/>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70" name="TextBox 469"/>
          <p:cNvSpPr txBox="1"/>
          <p:nvPr/>
        </p:nvSpPr>
        <p:spPr>
          <a:xfrm>
            <a:off x="1432367" y="1045297"/>
            <a:ext cx="1290830" cy="316814"/>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600" b="1" kern="0">
                <a:solidFill>
                  <a:srgbClr val="1A1918"/>
                </a:solidFill>
              </a:rPr>
              <a:t>Examples</a:t>
            </a:r>
            <a:endParaRPr lang="en-US" sz="1200" b="1" kern="0" dirty="0">
              <a:solidFill>
                <a:srgbClr val="1A1918"/>
              </a:solidFill>
            </a:endParaRPr>
          </a:p>
        </p:txBody>
      </p:sp>
      <p:sp>
        <p:nvSpPr>
          <p:cNvPr id="471" name="Rectangle 470"/>
          <p:cNvSpPr/>
          <p:nvPr/>
        </p:nvSpPr>
        <p:spPr>
          <a:xfrm flipH="1">
            <a:off x="461810" y="1033484"/>
            <a:ext cx="3003570" cy="1611268"/>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cxnSp>
        <p:nvCxnSpPr>
          <p:cNvPr id="476" name="Elbow Connector 475"/>
          <p:cNvCxnSpPr>
            <a:stCxn id="492" idx="3"/>
            <a:endCxn id="313" idx="1"/>
          </p:cNvCxnSpPr>
          <p:nvPr/>
        </p:nvCxnSpPr>
        <p:spPr>
          <a:xfrm flipV="1">
            <a:off x="2380436" y="630996"/>
            <a:ext cx="2416771" cy="2419595"/>
          </a:xfrm>
          <a:prstGeom prst="bentConnector3">
            <a:avLst>
              <a:gd name="adj1" fmla="val 83954"/>
            </a:avLst>
          </a:prstGeom>
          <a:ln w="12700">
            <a:solidFill>
              <a:srgbClr val="19B5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2" name="TextBox 491"/>
          <p:cNvSpPr txBox="1"/>
          <p:nvPr/>
        </p:nvSpPr>
        <p:spPr>
          <a:xfrm>
            <a:off x="949434" y="2836986"/>
            <a:ext cx="1431002" cy="427209"/>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Government Employee</a:t>
            </a:r>
          </a:p>
        </p:txBody>
      </p:sp>
      <p:cxnSp>
        <p:nvCxnSpPr>
          <p:cNvPr id="328" name="Elbow Connector 327"/>
          <p:cNvCxnSpPr>
            <a:stCxn id="483" idx="0"/>
            <a:endCxn id="433" idx="0"/>
          </p:cNvCxnSpPr>
          <p:nvPr/>
        </p:nvCxnSpPr>
        <p:spPr>
          <a:xfrm rot="16200000" flipH="1">
            <a:off x="7039239" y="-2681703"/>
            <a:ext cx="194293" cy="6607358"/>
          </a:xfrm>
          <a:prstGeom prst="bentConnector3">
            <a:avLst>
              <a:gd name="adj1" fmla="val -117657"/>
            </a:avLst>
          </a:prstGeom>
          <a:noFill/>
          <a:ln w="12700" cap="flat" cmpd="sng" algn="ctr">
            <a:solidFill>
              <a:srgbClr val="000000"/>
            </a:solidFill>
            <a:prstDash val="solid"/>
            <a:tailEnd type="triangle"/>
          </a:ln>
          <a:effectLst/>
        </p:spPr>
      </p:cxnSp>
      <p:grpSp>
        <p:nvGrpSpPr>
          <p:cNvPr id="479" name="Group 478"/>
          <p:cNvGrpSpPr/>
          <p:nvPr/>
        </p:nvGrpSpPr>
        <p:grpSpPr>
          <a:xfrm>
            <a:off x="4328605" y="524830"/>
            <a:ext cx="335770" cy="6196810"/>
            <a:chOff x="4817988" y="557974"/>
            <a:chExt cx="257199" cy="6163666"/>
          </a:xfrm>
          <a:solidFill>
            <a:srgbClr val="FFFFFF">
              <a:alpha val="50196"/>
            </a:srgbClr>
          </a:solidFill>
        </p:grpSpPr>
        <p:sp>
          <p:nvSpPr>
            <p:cNvPr id="480" name="Rectangle 479"/>
            <p:cNvSpPr/>
            <p:nvPr/>
          </p:nvSpPr>
          <p:spPr>
            <a:xfrm flipH="1">
              <a:off x="4817988" y="557974"/>
              <a:ext cx="218044" cy="6163666"/>
            </a:xfrm>
            <a:prstGeom prst="rect">
              <a:avLst/>
            </a:prstGeom>
            <a:solidFill>
              <a:srgbClr val="DCDDDC">
                <a:alpha val="65098"/>
              </a:srgbClr>
            </a:solid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1" name="Rectangle 480"/>
            <p:cNvSpPr/>
            <p:nvPr/>
          </p:nvSpPr>
          <p:spPr>
            <a:xfrm rot="16200000">
              <a:off x="3362892" y="3578903"/>
              <a:ext cx="3188692" cy="235898"/>
            </a:xfrm>
            <a:prstGeom prst="rect">
              <a:avLst/>
            </a:prstGeom>
            <a:no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 API Gateway / ESB (e.g. </a:t>
              </a:r>
              <a:r>
                <a:rPr lang="en-US" sz="933" b="1" dirty="0" err="1">
                  <a:solidFill>
                    <a:prstClr val="black"/>
                  </a:solidFill>
                  <a:ea typeface="ＭＳ Ｐゴシック" charset="0"/>
                  <a:cs typeface="ＭＳ Ｐゴシック" charset="0"/>
                </a:rPr>
                <a:t>opmedr.com</a:t>
              </a:r>
              <a:r>
                <a:rPr lang="en-US" sz="933" b="1" dirty="0">
                  <a:solidFill>
                    <a:prstClr val="black"/>
                  </a:solidFill>
                  <a:ea typeface="ＭＳ Ｐゴシック" charset="0"/>
                  <a:cs typeface="ＭＳ Ｐゴシック" charset="0"/>
                </a:rPr>
                <a:t>/&lt;insert API call here&gt;)</a:t>
              </a:r>
            </a:p>
          </p:txBody>
        </p:sp>
      </p:grpSp>
      <p:grpSp>
        <p:nvGrpSpPr>
          <p:cNvPr id="482" name="Group 481"/>
          <p:cNvGrpSpPr/>
          <p:nvPr/>
        </p:nvGrpSpPr>
        <p:grpSpPr>
          <a:xfrm>
            <a:off x="3715667" y="524830"/>
            <a:ext cx="235898" cy="6196810"/>
            <a:chOff x="4557201" y="532574"/>
            <a:chExt cx="466343" cy="5801242"/>
          </a:xfrm>
          <a:solidFill>
            <a:srgbClr val="FFFFFF">
              <a:alpha val="50196"/>
            </a:srgbClr>
          </a:solidFill>
        </p:grpSpPr>
        <p:sp>
          <p:nvSpPr>
            <p:cNvPr id="483" name="Rectangle 482"/>
            <p:cNvSpPr/>
            <p:nvPr/>
          </p:nvSpPr>
          <p:spPr>
            <a:xfrm flipH="1">
              <a:off x="4588363" y="532574"/>
              <a:ext cx="400425" cy="5801242"/>
            </a:xfrm>
            <a:prstGeom prst="rect">
              <a:avLst/>
            </a:prstGeom>
            <a:solidFill>
              <a:srgbClr val="000000">
                <a:alpha val="39608"/>
              </a:srgbClr>
            </a:solidFill>
            <a:ln w="12700" cap="flat" cmpd="sng" algn="ctr">
              <a:solidFill>
                <a:srgbClr val="000000"/>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4" name="Rectangle 483"/>
            <p:cNvSpPr/>
            <p:nvPr/>
          </p:nvSpPr>
          <p:spPr>
            <a:xfrm rot="16200000">
              <a:off x="2589481" y="3212226"/>
              <a:ext cx="4401784" cy="466343"/>
            </a:xfrm>
            <a:prstGeom prst="rect">
              <a:avLst/>
            </a:prstGeom>
            <a:noFill/>
            <a:ln w="12700">
              <a:noFill/>
            </a:ln>
          </p:spPr>
          <p:txBody>
            <a:bodyPr wrap="none">
              <a:spAutoFit/>
            </a:bodyPr>
            <a:lstStyle/>
            <a:p>
              <a:pPr defTabSz="914377" fontAlgn="base">
                <a:spcBef>
                  <a:spcPct val="0"/>
                </a:spcBef>
                <a:spcAft>
                  <a:spcPct val="0"/>
                </a:spcAft>
              </a:pPr>
              <a:r>
                <a:rPr lang="en-US" sz="933" dirty="0">
                  <a:solidFill>
                    <a:srgbClr val="000000"/>
                  </a:solidFill>
                  <a:ea typeface="ＭＳ Ｐゴシック" charset="0"/>
                  <a:cs typeface="ＭＳ Ｐゴシック" charset="0"/>
                </a:rPr>
                <a:t>Security Layer (oauth2/</a:t>
              </a:r>
              <a:r>
                <a:rPr lang="en-US" sz="933" dirty="0" err="1">
                  <a:solidFill>
                    <a:srgbClr val="000000"/>
                  </a:solidFill>
                  <a:ea typeface="ＭＳ Ｐゴシック" charset="0"/>
                  <a:cs typeface="ＭＳ Ｐゴシック" charset="0"/>
                </a:rPr>
                <a:t>jwt</a:t>
              </a:r>
              <a:r>
                <a:rPr lang="en-US" sz="933" dirty="0">
                  <a:solidFill>
                    <a:srgbClr val="000000"/>
                  </a:solidFill>
                  <a:ea typeface="ＭＳ Ｐゴシック" charset="0"/>
                  <a:cs typeface="ＭＳ Ｐゴシック" charset="0"/>
                </a:rPr>
                <a:t>) </a:t>
              </a:r>
              <a:r>
                <a:rPr lang="mr-IN" sz="933" dirty="0">
                  <a:solidFill>
                    <a:srgbClr val="000000"/>
                  </a:solidFill>
                  <a:ea typeface="ＭＳ Ｐゴシック" charset="0"/>
                  <a:cs typeface="ＭＳ Ｐゴシック" charset="0"/>
                </a:rPr>
                <a:t>–</a:t>
              </a:r>
              <a:r>
                <a:rPr lang="en-US" sz="933" dirty="0">
                  <a:solidFill>
                    <a:srgbClr val="000000"/>
                  </a:solidFill>
                  <a:ea typeface="ＭＳ Ｐゴシック" charset="0"/>
                  <a:cs typeface="ＭＳ Ｐゴシック" charset="0"/>
                </a:rPr>
                <a:t> This is also where the Blockchain is queried for ID credentials</a:t>
              </a:r>
            </a:p>
          </p:txBody>
        </p:sp>
      </p:grpSp>
      <p:cxnSp>
        <p:nvCxnSpPr>
          <p:cNvPr id="598" name="Elbow Connector 597"/>
          <p:cNvCxnSpPr>
            <a:stCxn id="329" idx="3"/>
            <a:endCxn id="23" idx="1"/>
          </p:cNvCxnSpPr>
          <p:nvPr/>
        </p:nvCxnSpPr>
        <p:spPr>
          <a:xfrm>
            <a:off x="7573884" y="844313"/>
            <a:ext cx="1427321" cy="2002177"/>
          </a:xfrm>
          <a:prstGeom prst="bentConnector3">
            <a:avLst>
              <a:gd name="adj1" fmla="val 86036"/>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2" name="Elbow Connector 601"/>
          <p:cNvCxnSpPr>
            <a:stCxn id="329" idx="3"/>
            <a:endCxn id="143" idx="1"/>
          </p:cNvCxnSpPr>
          <p:nvPr/>
        </p:nvCxnSpPr>
        <p:spPr>
          <a:xfrm>
            <a:off x="7573884" y="844313"/>
            <a:ext cx="1411045" cy="4005856"/>
          </a:xfrm>
          <a:prstGeom prst="bentConnector3">
            <a:avLst>
              <a:gd name="adj1" fmla="val 86931"/>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6" name="TextBox 335"/>
          <p:cNvSpPr txBox="1"/>
          <p:nvPr/>
        </p:nvSpPr>
        <p:spPr>
          <a:xfrm>
            <a:off x="-7241" y="-34935"/>
            <a:ext cx="6052362" cy="338554"/>
          </a:xfrm>
          <a:prstGeom prst="rect">
            <a:avLst/>
          </a:prstGeom>
          <a:noFill/>
        </p:spPr>
        <p:txBody>
          <a:bodyPr wrap="none" rtlCol="0">
            <a:spAutoFit/>
          </a:bodyPr>
          <a:lstStyle/>
          <a:p>
            <a:r>
              <a:rPr lang="en-US" sz="1600" dirty="0">
                <a:solidFill>
                  <a:prstClr val="black"/>
                </a:solidFill>
              </a:rPr>
              <a:t>OPM edrV1 Application Architecture Diagram </a:t>
            </a:r>
            <a:r>
              <a:rPr lang="mr-IN" sz="1600" dirty="0">
                <a:solidFill>
                  <a:prstClr val="black"/>
                </a:solidFill>
              </a:rPr>
              <a:t>–</a:t>
            </a:r>
            <a:r>
              <a:rPr lang="en-US" sz="1600" dirty="0">
                <a:solidFill>
                  <a:prstClr val="black"/>
                </a:solidFill>
              </a:rPr>
              <a:t>Federal Employee View</a:t>
            </a:r>
          </a:p>
        </p:txBody>
      </p:sp>
      <p:pic>
        <p:nvPicPr>
          <p:cNvPr id="142" name="Picture 24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286" y="2860090"/>
            <a:ext cx="419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Elbow Connector 4"/>
          <p:cNvCxnSpPr>
            <a:stCxn id="10" idx="3"/>
            <a:endCxn id="150" idx="3"/>
          </p:cNvCxnSpPr>
          <p:nvPr/>
        </p:nvCxnSpPr>
        <p:spPr>
          <a:xfrm flipH="1">
            <a:off x="10220453" y="3306414"/>
            <a:ext cx="373133" cy="1823534"/>
          </a:xfrm>
          <a:prstGeom prst="bentConnector3">
            <a:avLst>
              <a:gd name="adj1" fmla="val -61265"/>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113" idx="2"/>
            <a:endCxn id="127" idx="3"/>
          </p:cNvCxnSpPr>
          <p:nvPr/>
        </p:nvCxnSpPr>
        <p:spPr>
          <a:xfrm rot="16200000" flipH="1">
            <a:off x="8999718" y="4467550"/>
            <a:ext cx="374829" cy="113383"/>
          </a:xfrm>
          <a:prstGeom prst="bent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001205" y="2770692"/>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Rectangle 130"/>
          <p:cNvSpPr/>
          <p:nvPr/>
        </p:nvSpPr>
        <p:spPr>
          <a:xfrm>
            <a:off x="9001205" y="3899360"/>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Rectangle 131"/>
          <p:cNvSpPr/>
          <p:nvPr/>
        </p:nvSpPr>
        <p:spPr>
          <a:xfrm>
            <a:off x="9001205" y="3617193"/>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Rectangle 133"/>
          <p:cNvSpPr/>
          <p:nvPr/>
        </p:nvSpPr>
        <p:spPr>
          <a:xfrm>
            <a:off x="9001205" y="305285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5" name="Rectangle 134"/>
          <p:cNvSpPr/>
          <p:nvPr/>
        </p:nvSpPr>
        <p:spPr>
          <a:xfrm>
            <a:off x="9001205" y="3335026"/>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Rectangle 142"/>
          <p:cNvSpPr/>
          <p:nvPr/>
        </p:nvSpPr>
        <p:spPr>
          <a:xfrm>
            <a:off x="8984929" y="477902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8985347" y="588045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ectangle 147"/>
          <p:cNvSpPr/>
          <p:nvPr/>
        </p:nvSpPr>
        <p:spPr>
          <a:xfrm>
            <a:off x="8984929" y="5146163"/>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9" name="Rectangle 148"/>
          <p:cNvSpPr/>
          <p:nvPr/>
        </p:nvSpPr>
        <p:spPr>
          <a:xfrm>
            <a:off x="8984929" y="551330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2" name="Rectangle 211"/>
          <p:cNvSpPr/>
          <p:nvPr/>
        </p:nvSpPr>
        <p:spPr>
          <a:xfrm>
            <a:off x="9001205" y="418152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26" name="Group 525"/>
          <p:cNvGrpSpPr/>
          <p:nvPr/>
        </p:nvGrpSpPr>
        <p:grpSpPr>
          <a:xfrm>
            <a:off x="4797207" y="559847"/>
            <a:ext cx="3585328" cy="577333"/>
            <a:chOff x="4797207" y="559847"/>
            <a:chExt cx="3585328" cy="577333"/>
          </a:xfrm>
        </p:grpSpPr>
        <p:sp>
          <p:nvSpPr>
            <p:cNvPr id="329" name="Rectangle 328"/>
            <p:cNvSpPr/>
            <p:nvPr/>
          </p:nvSpPr>
          <p:spPr>
            <a:xfrm>
              <a:off x="4806896" y="563787"/>
              <a:ext cx="2766988" cy="561051"/>
            </a:xfrm>
            <a:prstGeom prst="rect">
              <a:avLst/>
            </a:prstGeom>
            <a:noFill/>
            <a:ln w="12700" cap="flat" cmpd="sng" algn="ctr">
              <a:solidFill>
                <a:srgbClr val="989998"/>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1" name="TextBox 330"/>
            <p:cNvSpPr txBox="1"/>
            <p:nvPr/>
          </p:nvSpPr>
          <p:spPr bwMode="auto">
            <a:xfrm>
              <a:off x="5616558" y="565398"/>
              <a:ext cx="1178532"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Employee Access Calls</a:t>
              </a:r>
            </a:p>
          </p:txBody>
        </p:sp>
        <p:sp>
          <p:nvSpPr>
            <p:cNvPr id="333" name="TextBox 11"/>
            <p:cNvSpPr txBox="1">
              <a:spLocks noChangeArrowheads="1"/>
            </p:cNvSpPr>
            <p:nvPr/>
          </p:nvSpPr>
          <p:spPr bwMode="auto">
            <a:xfrm>
              <a:off x="5125388" y="743301"/>
              <a:ext cx="1343859" cy="307777"/>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Request </a:t>
              </a:r>
              <a:r>
                <a:rPr lang="en-US" altLang="en-US" sz="700" dirty="0" err="1">
                  <a:solidFill>
                    <a:prstClr val="black"/>
                  </a:solidFill>
                </a:rPr>
                <a:t>edr</a:t>
              </a:r>
              <a:r>
                <a:rPr lang="en-US" altLang="en-US" sz="700" dirty="0">
                  <a:solidFill>
                    <a:prstClr val="black"/>
                  </a:solidFill>
                </a:rPr>
                <a:t> update</a:t>
              </a:r>
            </a:p>
          </p:txBody>
        </p:sp>
        <p:sp>
          <p:nvSpPr>
            <p:cNvPr id="437" name="TextBox 436"/>
            <p:cNvSpPr txBox="1"/>
            <p:nvPr/>
          </p:nvSpPr>
          <p:spPr bwMode="auto">
            <a:xfrm>
              <a:off x="7523553" y="649615"/>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308" name="Rectangle 307"/>
            <p:cNvSpPr/>
            <p:nvPr/>
          </p:nvSpPr>
          <p:spPr>
            <a:xfrm>
              <a:off x="4797207" y="99488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9" name="Rectangle 308"/>
            <p:cNvSpPr/>
            <p:nvPr/>
          </p:nvSpPr>
          <p:spPr>
            <a:xfrm>
              <a:off x="4797207" y="704859"/>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0" name="Rectangle 309"/>
            <p:cNvSpPr/>
            <p:nvPr/>
          </p:nvSpPr>
          <p:spPr>
            <a:xfrm>
              <a:off x="4797207" y="84987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3" name="Rectangle 312"/>
            <p:cNvSpPr/>
            <p:nvPr/>
          </p:nvSpPr>
          <p:spPr>
            <a:xfrm>
              <a:off x="4797207" y="55984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4" name="Group 223"/>
          <p:cNvGrpSpPr/>
          <p:nvPr/>
        </p:nvGrpSpPr>
        <p:grpSpPr>
          <a:xfrm>
            <a:off x="11029157" y="3064243"/>
            <a:ext cx="766155" cy="899981"/>
            <a:chOff x="2661739" y="501318"/>
            <a:chExt cx="3820247" cy="4487542"/>
          </a:xfrm>
        </p:grpSpPr>
        <p:sp>
          <p:nvSpPr>
            <p:cNvPr id="225" name="Oval 224"/>
            <p:cNvSpPr/>
            <p:nvPr/>
          </p:nvSpPr>
          <p:spPr>
            <a:xfrm>
              <a:off x="2838755" y="1473800"/>
              <a:ext cx="3207434" cy="3207434"/>
            </a:xfrm>
            <a:prstGeom prst="ellipse">
              <a:avLst/>
            </a:prstGeom>
            <a:solidFill>
              <a:srgbClr val="2CAD6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258442" y="1893487"/>
              <a:ext cx="2368060" cy="23680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p:cNvSpPr txBox="1"/>
            <p:nvPr/>
          </p:nvSpPr>
          <p:spPr>
            <a:xfrm>
              <a:off x="2882755" y="501318"/>
              <a:ext cx="3599231" cy="1074260"/>
            </a:xfrm>
            <a:prstGeom prst="rect">
              <a:avLst/>
            </a:prstGeom>
            <a:noFill/>
          </p:spPr>
          <p:txBody>
            <a:bodyPr wrap="square" rtlCol="0">
              <a:spAutoFit/>
            </a:bodyPr>
            <a:lstStyle/>
            <a:p>
              <a:r>
                <a:rPr lang="en-US" sz="800" dirty="0">
                  <a:solidFill>
                    <a:schemeClr val="bg1"/>
                  </a:solidFill>
                </a:rPr>
                <a:t>Blockchain</a:t>
              </a:r>
            </a:p>
          </p:txBody>
        </p:sp>
        <p:sp>
          <p:nvSpPr>
            <p:cNvPr id="228" name="Oval 227"/>
            <p:cNvSpPr/>
            <p:nvPr/>
          </p:nvSpPr>
          <p:spPr>
            <a:xfrm>
              <a:off x="2950424" y="1585860"/>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p:cNvSpPr/>
            <p:nvPr/>
          </p:nvSpPr>
          <p:spPr>
            <a:xfrm>
              <a:off x="2661739" y="3144331"/>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p:cNvSpPr/>
            <p:nvPr/>
          </p:nvSpPr>
          <p:spPr>
            <a:xfrm>
              <a:off x="4044077" y="3994743"/>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p:cNvSpPr/>
            <p:nvPr/>
          </p:nvSpPr>
          <p:spPr>
            <a:xfrm>
              <a:off x="5339287" y="3077517"/>
              <a:ext cx="994118" cy="994118"/>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p:cNvSpPr/>
            <p:nvPr/>
          </p:nvSpPr>
          <p:spPr>
            <a:xfrm>
              <a:off x="4873020" y="1575582"/>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865588" y="3222205"/>
            <a:ext cx="727998" cy="1991952"/>
            <a:chOff x="9859975" y="3211579"/>
            <a:chExt cx="727998" cy="1991952"/>
          </a:xfrm>
          <a:noFill/>
        </p:grpSpPr>
        <p:sp>
          <p:nvSpPr>
            <p:cNvPr id="10" name="Rectangle 9"/>
            <p:cNvSpPr/>
            <p:nvPr/>
          </p:nvSpPr>
          <p:spPr>
            <a:xfrm>
              <a:off x="10233108" y="3211579"/>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859975" y="5035113"/>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4022136" y="524830"/>
            <a:ext cx="235898" cy="6196810"/>
            <a:chOff x="4571814" y="557974"/>
            <a:chExt cx="180697" cy="6163666"/>
          </a:xfrm>
          <a:solidFill>
            <a:srgbClr val="FFFFFF">
              <a:alpha val="50196"/>
            </a:srgbClr>
          </a:solidFill>
        </p:grpSpPr>
        <p:sp>
          <p:nvSpPr>
            <p:cNvPr id="136" name="Rectangle 135"/>
            <p:cNvSpPr/>
            <p:nvPr/>
          </p:nvSpPr>
          <p:spPr>
            <a:xfrm flipH="1">
              <a:off x="4588363" y="557974"/>
              <a:ext cx="151492" cy="6163666"/>
            </a:xfrm>
            <a:prstGeom prst="rect">
              <a:avLst/>
            </a:prstGeom>
            <a:solidFill>
              <a:srgbClr val="DCDDDC">
                <a:alpha val="65098"/>
              </a:srgbClr>
            </a:solidFill>
            <a:ln w="12700" cap="flat" cmpd="sng" algn="ctr">
              <a:solidFill>
                <a:srgbClr val="D9DF3B"/>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37" name="Rectangle 136"/>
            <p:cNvSpPr/>
            <p:nvPr/>
          </p:nvSpPr>
          <p:spPr>
            <a:xfrm rot="16200000">
              <a:off x="3443859" y="3583034"/>
              <a:ext cx="2436608" cy="180697"/>
            </a:xfrm>
            <a:prstGeom prst="rect">
              <a:avLst/>
            </a:prstGeom>
            <a:noFill/>
            <a:ln w="12700">
              <a:noFill/>
            </a:ln>
          </p:spPr>
          <p:txBody>
            <a:bodyPr wrap="none">
              <a:spAutoFit/>
            </a:bodyPr>
            <a:lstStyle/>
            <a:p>
              <a:pPr defTabSz="914377" fontAlgn="base">
                <a:spcBef>
                  <a:spcPct val="0"/>
                </a:spcBef>
                <a:spcAft>
                  <a:spcPct val="0"/>
                </a:spcAft>
              </a:pPr>
              <a:r>
                <a:rPr lang="en-US" sz="933" b="1" dirty="0" err="1">
                  <a:solidFill>
                    <a:prstClr val="black"/>
                  </a:solidFill>
                  <a:ea typeface="ＭＳ Ｐゴシック" charset="0"/>
                  <a:cs typeface="ＭＳ Ｐゴシック" charset="0"/>
                </a:rPr>
                <a:t>edr</a:t>
              </a:r>
              <a:r>
                <a:rPr lang="en-US" sz="933" b="1" dirty="0">
                  <a:solidFill>
                    <a:prstClr val="black"/>
                  </a:solidFill>
                  <a:ea typeface="ＭＳ Ｐゴシック" charset="0"/>
                  <a:cs typeface="ＭＳ Ｐゴシック" charset="0"/>
                </a:rPr>
                <a:t> UI viewing layer for the federal employee</a:t>
              </a:r>
            </a:p>
          </p:txBody>
        </p:sp>
      </p:grpSp>
      <p:sp>
        <p:nvSpPr>
          <p:cNvPr id="138" name="TextBox 137"/>
          <p:cNvSpPr txBox="1"/>
          <p:nvPr/>
        </p:nvSpPr>
        <p:spPr>
          <a:xfrm>
            <a:off x="2052858" y="1841068"/>
            <a:ext cx="746904" cy="531037"/>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100" kern="0" dirty="0">
                <a:solidFill>
                  <a:srgbClr val="1A1918"/>
                </a:solidFill>
              </a:rPr>
              <a:t>Other options</a:t>
            </a:r>
          </a:p>
        </p:txBody>
      </p:sp>
      <p:sp>
        <p:nvSpPr>
          <p:cNvPr id="139" name="TextBox 138"/>
          <p:cNvSpPr txBox="1"/>
          <p:nvPr/>
        </p:nvSpPr>
        <p:spPr>
          <a:xfrm>
            <a:off x="2238598" y="1368622"/>
            <a:ext cx="375424" cy="584775"/>
          </a:xfrm>
          <a:prstGeom prst="rect">
            <a:avLst/>
          </a:prstGeom>
          <a:noFill/>
        </p:spPr>
        <p:txBody>
          <a:bodyPr wrap="none" rtlCol="0">
            <a:spAutoFit/>
          </a:bodyPr>
          <a:lstStyle/>
          <a:p>
            <a:r>
              <a:rPr lang="en-US" sz="3200" b="1" dirty="0">
                <a:solidFill>
                  <a:prstClr val="black"/>
                </a:solidFill>
              </a:rPr>
              <a:t>?</a:t>
            </a:r>
          </a:p>
        </p:txBody>
      </p:sp>
      <p:pic>
        <p:nvPicPr>
          <p:cNvPr id="140" name="Picture 1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3203" y="1400246"/>
            <a:ext cx="419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TextBox 146"/>
          <p:cNvSpPr txBox="1"/>
          <p:nvPr/>
        </p:nvSpPr>
        <p:spPr>
          <a:xfrm>
            <a:off x="1056164" y="1841068"/>
            <a:ext cx="1173179" cy="808020"/>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100" kern="0" dirty="0">
                <a:solidFill>
                  <a:srgbClr val="1A1918"/>
                </a:solidFill>
              </a:rPr>
              <a:t>Connect Employee Express to endpoints</a:t>
            </a:r>
          </a:p>
        </p:txBody>
      </p:sp>
    </p:spTree>
    <p:extLst>
      <p:ext uri="{BB962C8B-B14F-4D97-AF65-F5344CB8AC3E}">
        <p14:creationId xmlns:p14="http://schemas.microsoft.com/office/powerpoint/2010/main" val="131289294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Rectangle 431"/>
          <p:cNvSpPr/>
          <p:nvPr/>
        </p:nvSpPr>
        <p:spPr bwMode="auto">
          <a:xfrm>
            <a:off x="9259876" y="2768501"/>
            <a:ext cx="2624888" cy="1571855"/>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Blockchain HLF </a:t>
            </a:r>
          </a:p>
          <a:p>
            <a:pPr defTabSz="914377">
              <a:defRPr/>
            </a:pPr>
            <a:r>
              <a:rPr lang="en-GB" sz="1400" dirty="0">
                <a:solidFill>
                  <a:srgbClr val="FFFFFF"/>
                </a:solidFill>
                <a:latin typeface="Arial" panose="020B0604020202020204"/>
              </a:rPr>
              <a:t>Peers</a:t>
            </a:r>
          </a:p>
          <a:p>
            <a:pPr marL="285750" indent="-285750" defTabSz="914377">
              <a:buFont typeface="Arial" charset="0"/>
              <a:buChar char="•"/>
              <a:defRPr/>
            </a:pPr>
            <a:r>
              <a:rPr lang="en-GB" sz="1000" dirty="0">
                <a:solidFill>
                  <a:srgbClr val="FFFFFF"/>
                </a:solidFill>
                <a:latin typeface="Arial" panose="020B0604020202020204"/>
              </a:rPr>
              <a:t>Smart Contracts</a:t>
            </a:r>
          </a:p>
          <a:p>
            <a:pPr marL="285750" indent="-285750" defTabSz="914377">
              <a:buFont typeface="Arial" charset="0"/>
              <a:buChar char="•"/>
              <a:defRPr/>
            </a:pPr>
            <a:r>
              <a:rPr lang="en-GB" sz="1000" dirty="0">
                <a:solidFill>
                  <a:srgbClr val="FFFFFF"/>
                </a:solidFill>
                <a:latin typeface="Arial" panose="020B0604020202020204"/>
              </a:rPr>
              <a:t>Event Adapter</a:t>
            </a:r>
          </a:p>
          <a:p>
            <a:pPr marL="285750" indent="-285750" defTabSz="914377">
              <a:buFont typeface="Arial" charset="0"/>
              <a:buChar char="•"/>
              <a:defRPr/>
            </a:pPr>
            <a:r>
              <a:rPr lang="en-GB" sz="1000" dirty="0">
                <a:solidFill>
                  <a:srgbClr val="FFFFFF"/>
                </a:solidFill>
                <a:latin typeface="Arial" panose="020B0604020202020204"/>
              </a:rPr>
              <a:t>Ledger</a:t>
            </a:r>
          </a:p>
          <a:p>
            <a:pPr marL="285750" indent="-285750" defTabSz="914377">
              <a:buFont typeface="Arial" charset="0"/>
              <a:buChar char="•"/>
              <a:defRPr/>
            </a:pPr>
            <a:r>
              <a:rPr lang="en-GB" sz="1000" dirty="0">
                <a:solidFill>
                  <a:srgbClr val="FFFFFF"/>
                </a:solidFill>
                <a:latin typeface="Arial" panose="020B0604020202020204"/>
              </a:rPr>
              <a:t>Membership</a:t>
            </a:r>
          </a:p>
          <a:p>
            <a:pPr marL="285750" indent="-285750" defTabSz="914377">
              <a:buFont typeface="Arial" charset="0"/>
              <a:buChar char="•"/>
              <a:defRPr/>
            </a:pPr>
            <a:r>
              <a:rPr lang="en-GB" sz="1000" dirty="0">
                <a:solidFill>
                  <a:srgbClr val="FFFFFF"/>
                </a:solidFill>
                <a:latin typeface="Arial" panose="020B0604020202020204"/>
              </a:rPr>
              <a:t>Consensus</a:t>
            </a:r>
          </a:p>
        </p:txBody>
      </p:sp>
      <p:grpSp>
        <p:nvGrpSpPr>
          <p:cNvPr id="125" name="Group 124"/>
          <p:cNvGrpSpPr/>
          <p:nvPr/>
        </p:nvGrpSpPr>
        <p:grpSpPr>
          <a:xfrm>
            <a:off x="8990291" y="4711657"/>
            <a:ext cx="512465" cy="1319330"/>
            <a:chOff x="4547785" y="10037"/>
            <a:chExt cx="629218" cy="8726361"/>
          </a:xfrm>
          <a:solidFill>
            <a:srgbClr val="DCDDDC"/>
          </a:solidFill>
        </p:grpSpPr>
        <p:sp>
          <p:nvSpPr>
            <p:cNvPr id="126" name="Rectangle 125"/>
            <p:cNvSpPr/>
            <p:nvPr/>
          </p:nvSpPr>
          <p:spPr>
            <a:xfrm flipH="1">
              <a:off x="4547785" y="456298"/>
              <a:ext cx="629218" cy="8280100"/>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27" name="Rectangle 126"/>
            <p:cNvSpPr/>
            <p:nvPr/>
          </p:nvSpPr>
          <p:spPr>
            <a:xfrm rot="16200000">
              <a:off x="620008" y="4104287"/>
              <a:ext cx="8478142" cy="289642"/>
            </a:xfrm>
            <a:prstGeom prst="rect">
              <a:avLst/>
            </a:prstGeom>
            <a:noFill/>
            <a:ln w="12700">
              <a:noFill/>
            </a:ln>
          </p:spPr>
          <p:txBody>
            <a:bodyPr wrap="squar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grpSp>
        <p:nvGrpSpPr>
          <p:cNvPr id="112" name="Group 111"/>
          <p:cNvGrpSpPr/>
          <p:nvPr/>
        </p:nvGrpSpPr>
        <p:grpSpPr>
          <a:xfrm>
            <a:off x="8998284" y="2768502"/>
            <a:ext cx="264315" cy="1568326"/>
            <a:chOff x="4588359" y="477999"/>
            <a:chExt cx="489648" cy="5885859"/>
          </a:xfrm>
          <a:solidFill>
            <a:srgbClr val="DCDDDC"/>
          </a:solidFill>
        </p:grpSpPr>
        <p:sp>
          <p:nvSpPr>
            <p:cNvPr id="113" name="Rectangle 112"/>
            <p:cNvSpPr/>
            <p:nvPr/>
          </p:nvSpPr>
          <p:spPr>
            <a:xfrm flipH="1">
              <a:off x="4588359" y="477999"/>
              <a:ext cx="489648" cy="5885859"/>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14" name="Rectangle 113"/>
            <p:cNvSpPr/>
            <p:nvPr/>
          </p:nvSpPr>
          <p:spPr>
            <a:xfrm rot="16200000">
              <a:off x="2442338" y="3336089"/>
              <a:ext cx="4558766" cy="218609"/>
            </a:xfrm>
            <a:prstGeom prst="rect">
              <a:avLst/>
            </a:prstGeom>
            <a:grp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cxnSp>
        <p:nvCxnSpPr>
          <p:cNvPr id="404" name="Straight Arrow Connector 403"/>
          <p:cNvCxnSpPr/>
          <p:nvPr/>
        </p:nvCxnSpPr>
        <p:spPr>
          <a:xfrm>
            <a:off x="9280787"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5" name="TextBox 404"/>
          <p:cNvSpPr txBox="1"/>
          <p:nvPr/>
        </p:nvSpPr>
        <p:spPr bwMode="auto">
          <a:xfrm>
            <a:off x="9268972" y="6314834"/>
            <a:ext cx="1087312"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POST Rest API Call</a:t>
            </a:r>
          </a:p>
        </p:txBody>
      </p:sp>
      <p:cxnSp>
        <p:nvCxnSpPr>
          <p:cNvPr id="406" name="Straight Arrow Connector 405"/>
          <p:cNvCxnSpPr/>
          <p:nvPr/>
        </p:nvCxnSpPr>
        <p:spPr>
          <a:xfrm flipH="1">
            <a:off x="10467512"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7" name="TextBox 406"/>
          <p:cNvSpPr txBox="1"/>
          <p:nvPr/>
        </p:nvSpPr>
        <p:spPr bwMode="auto">
          <a:xfrm>
            <a:off x="10455697" y="6314834"/>
            <a:ext cx="941547"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GET Rest API Call</a:t>
            </a:r>
          </a:p>
        </p:txBody>
      </p:sp>
      <p:sp>
        <p:nvSpPr>
          <p:cNvPr id="431" name="Rectangle 430"/>
          <p:cNvSpPr/>
          <p:nvPr/>
        </p:nvSpPr>
        <p:spPr bwMode="auto">
          <a:xfrm>
            <a:off x="9499520" y="4779020"/>
            <a:ext cx="2385244" cy="1243728"/>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Data Lake</a:t>
            </a:r>
          </a:p>
          <a:p>
            <a:pPr marL="285750" indent="-285750" defTabSz="914377">
              <a:buFont typeface="Arial" charset="0"/>
              <a:buChar char="•"/>
              <a:defRPr/>
            </a:pPr>
            <a:r>
              <a:rPr lang="en-GB" sz="1000" dirty="0">
                <a:solidFill>
                  <a:srgbClr val="FFFFFF"/>
                </a:solidFill>
                <a:latin typeface="Arial" panose="020B0604020202020204"/>
              </a:rPr>
              <a:t>MDM</a:t>
            </a:r>
          </a:p>
          <a:p>
            <a:pPr marL="285750" indent="-285750" defTabSz="914377">
              <a:buFont typeface="Arial" charset="0"/>
              <a:buChar char="•"/>
              <a:defRPr/>
            </a:pPr>
            <a:r>
              <a:rPr lang="en-GB" sz="1000" dirty="0">
                <a:solidFill>
                  <a:srgbClr val="FFFFFF"/>
                </a:solidFill>
                <a:latin typeface="Arial" panose="020B0604020202020204"/>
              </a:rPr>
              <a:t>Operational Data Store</a:t>
            </a:r>
          </a:p>
          <a:p>
            <a:pPr marL="285750" indent="-285750" defTabSz="914377">
              <a:buFont typeface="Arial" charset="0"/>
              <a:buChar char="•"/>
              <a:defRPr/>
            </a:pPr>
            <a:r>
              <a:rPr lang="en-GB" sz="1000" dirty="0">
                <a:solidFill>
                  <a:srgbClr val="FFFFFF"/>
                </a:solidFill>
                <a:latin typeface="Arial" panose="020B0604020202020204"/>
              </a:rPr>
              <a:t>ETL</a:t>
            </a:r>
          </a:p>
          <a:p>
            <a:pPr marL="285750" indent="-285750" defTabSz="914377">
              <a:buFont typeface="Arial" charset="0"/>
              <a:buChar char="•"/>
              <a:defRPr/>
            </a:pPr>
            <a:r>
              <a:rPr lang="en-GB" sz="1000" dirty="0">
                <a:solidFill>
                  <a:srgbClr val="FFFFFF"/>
                </a:solidFill>
                <a:latin typeface="Arial" panose="020B0604020202020204"/>
              </a:rPr>
              <a:t>Analytics Services</a:t>
            </a:r>
          </a:p>
          <a:p>
            <a:pPr marL="742950" lvl="1" indent="-285750" defTabSz="914377">
              <a:buFont typeface="Arial" charset="0"/>
              <a:buChar char="•"/>
              <a:defRPr/>
            </a:pPr>
            <a:r>
              <a:rPr lang="en-GB" sz="1000" dirty="0">
                <a:solidFill>
                  <a:srgbClr val="FFFFFF"/>
                </a:solidFill>
                <a:latin typeface="Arial" panose="020B0604020202020204"/>
              </a:rPr>
              <a:t>Query Tools</a:t>
            </a:r>
          </a:p>
          <a:p>
            <a:pPr marL="742950" lvl="1" indent="-285750" defTabSz="914377">
              <a:buFont typeface="Arial" charset="0"/>
              <a:buChar char="•"/>
              <a:defRPr/>
            </a:pPr>
            <a:r>
              <a:rPr lang="en-GB" sz="1000" dirty="0">
                <a:solidFill>
                  <a:srgbClr val="FFFFFF"/>
                </a:solidFill>
                <a:latin typeface="Arial" panose="020B0604020202020204"/>
              </a:rPr>
              <a:t>Reporting</a:t>
            </a:r>
          </a:p>
        </p:txBody>
      </p:sp>
      <p:sp>
        <p:nvSpPr>
          <p:cNvPr id="433" name="Rectangle 432"/>
          <p:cNvSpPr/>
          <p:nvPr/>
        </p:nvSpPr>
        <p:spPr bwMode="auto">
          <a:xfrm>
            <a:off x="8995366" y="719123"/>
            <a:ext cx="2889398" cy="1708386"/>
          </a:xfrm>
          <a:prstGeom prst="rect">
            <a:avLst/>
          </a:prstGeom>
          <a:solidFill>
            <a:srgbClr val="000000"/>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Enterprise Utility Services</a:t>
            </a:r>
          </a:p>
          <a:p>
            <a:pPr marL="285750" indent="-285750" defTabSz="914377">
              <a:buFont typeface="Arial" charset="0"/>
              <a:buChar char="•"/>
              <a:defRPr/>
            </a:pPr>
            <a:r>
              <a:rPr lang="en-GB" sz="1000" dirty="0">
                <a:solidFill>
                  <a:srgbClr val="FFFFFF"/>
                </a:solidFill>
                <a:latin typeface="Arial" panose="020B0604020202020204"/>
              </a:rPr>
              <a:t>Identity &amp; Access Management</a:t>
            </a:r>
          </a:p>
          <a:p>
            <a:pPr marL="285750" indent="-285750" defTabSz="914377">
              <a:buFont typeface="Arial" charset="0"/>
              <a:buChar char="•"/>
              <a:defRPr/>
            </a:pPr>
            <a:r>
              <a:rPr lang="en-GB" sz="1000" dirty="0">
                <a:solidFill>
                  <a:srgbClr val="FFFFFF"/>
                </a:solidFill>
                <a:latin typeface="Arial" panose="020B0604020202020204"/>
              </a:rPr>
              <a:t>Identity &amp; Key Management (HSM)</a:t>
            </a:r>
          </a:p>
          <a:p>
            <a:pPr marL="285750" indent="-285750" defTabSz="914377">
              <a:buFont typeface="Arial" charset="0"/>
              <a:buChar char="•"/>
              <a:defRPr/>
            </a:pPr>
            <a:r>
              <a:rPr lang="en-GB" sz="1000" dirty="0">
                <a:solidFill>
                  <a:srgbClr val="FFFFFF"/>
                </a:solidFill>
                <a:latin typeface="Arial" panose="020B0604020202020204"/>
              </a:rPr>
              <a:t>Log Management</a:t>
            </a:r>
          </a:p>
          <a:p>
            <a:pPr marL="285750" indent="-285750" defTabSz="914377">
              <a:buFont typeface="Arial" charset="0"/>
              <a:buChar char="•"/>
              <a:defRPr/>
            </a:pPr>
            <a:r>
              <a:rPr lang="en-GB" sz="1000" dirty="0">
                <a:solidFill>
                  <a:srgbClr val="FFFFFF"/>
                </a:solidFill>
                <a:latin typeface="Arial" panose="020B0604020202020204"/>
              </a:rPr>
              <a:t>Monitoring Services</a:t>
            </a:r>
          </a:p>
          <a:p>
            <a:pPr marL="285750" indent="-285750" defTabSz="914377">
              <a:buFont typeface="Arial" charset="0"/>
              <a:buChar char="•"/>
              <a:defRPr/>
            </a:pPr>
            <a:r>
              <a:rPr lang="en-GB" sz="1000" dirty="0">
                <a:solidFill>
                  <a:srgbClr val="FFFFFF"/>
                </a:solidFill>
                <a:latin typeface="Arial" panose="020B0604020202020204"/>
              </a:rPr>
              <a:t>Security Monitoring</a:t>
            </a:r>
          </a:p>
          <a:p>
            <a:pPr marL="285750" indent="-285750" defTabSz="914377">
              <a:buFont typeface="Arial" charset="0"/>
              <a:buChar char="•"/>
              <a:defRPr/>
            </a:pPr>
            <a:r>
              <a:rPr lang="en-GB" sz="1000" dirty="0">
                <a:solidFill>
                  <a:srgbClr val="FFFFFF"/>
                </a:solidFill>
                <a:latin typeface="Arial" panose="020B0604020202020204"/>
              </a:rPr>
              <a:t>Storage Management</a:t>
            </a:r>
          </a:p>
        </p:txBody>
      </p:sp>
      <p:sp>
        <p:nvSpPr>
          <p:cNvPr id="442" name="TextBox 441"/>
          <p:cNvSpPr txBox="1"/>
          <p:nvPr/>
        </p:nvSpPr>
        <p:spPr bwMode="auto">
          <a:xfrm>
            <a:off x="4805674" y="278380"/>
            <a:ext cx="2768210" cy="276999"/>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Applications </a:t>
            </a:r>
            <a:r>
              <a:rPr lang="mr-IN" sz="1200" b="1" dirty="0">
                <a:solidFill>
                  <a:prstClr val="black"/>
                </a:solidFill>
                <a:ea typeface="ＭＳ Ｐゴシック" charset="0"/>
                <a:cs typeface="ＭＳ Ｐゴシック" charset="0"/>
              </a:rPr>
              <a:t>–</a:t>
            </a:r>
            <a:r>
              <a:rPr lang="en-US" sz="1200" b="1" dirty="0">
                <a:solidFill>
                  <a:prstClr val="black"/>
                </a:solidFill>
                <a:ea typeface="ＭＳ Ｐゴシック" charset="0"/>
                <a:cs typeface="ＭＳ Ｐゴシック" charset="0"/>
              </a:rPr>
              <a:t> clusters of API calls</a:t>
            </a:r>
          </a:p>
        </p:txBody>
      </p:sp>
      <p:sp>
        <p:nvSpPr>
          <p:cNvPr id="461" name="TextBox 460"/>
          <p:cNvSpPr txBox="1"/>
          <p:nvPr/>
        </p:nvSpPr>
        <p:spPr bwMode="auto">
          <a:xfrm>
            <a:off x="865249" y="576534"/>
            <a:ext cx="2369679" cy="461665"/>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Business Network Member Access Point Options</a:t>
            </a:r>
          </a:p>
        </p:txBody>
      </p:sp>
      <p:sp>
        <p:nvSpPr>
          <p:cNvPr id="462" name="Rectangle 461"/>
          <p:cNvSpPr/>
          <p:nvPr/>
        </p:nvSpPr>
        <p:spPr>
          <a:xfrm flipH="1">
            <a:off x="291430" y="524830"/>
            <a:ext cx="3348395" cy="6196810"/>
          </a:xfrm>
          <a:prstGeom prst="rect">
            <a:avLst/>
          </a:prstGeom>
          <a:noFill/>
          <a:ln w="12700" cap="flat" cmpd="sng" algn="ctr">
            <a:solidFill>
              <a:srgbClr val="2829D1">
                <a:lumMod val="75000"/>
              </a:srgbClr>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5" name="TextBox 464"/>
          <p:cNvSpPr txBox="1"/>
          <p:nvPr/>
        </p:nvSpPr>
        <p:spPr>
          <a:xfrm>
            <a:off x="951373" y="3353256"/>
            <a:ext cx="1492927" cy="627689"/>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Government Agency HR Specialist</a:t>
            </a:r>
          </a:p>
        </p:txBody>
      </p:sp>
      <p:sp>
        <p:nvSpPr>
          <p:cNvPr id="466" name="Rectangle 465"/>
          <p:cNvSpPr/>
          <p:nvPr/>
        </p:nvSpPr>
        <p:spPr>
          <a:xfrm flipH="1">
            <a:off x="461809" y="5331536"/>
            <a:ext cx="3001166" cy="851314"/>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7" name="TextBox 466"/>
          <p:cNvSpPr txBox="1"/>
          <p:nvPr/>
        </p:nvSpPr>
        <p:spPr>
          <a:xfrm>
            <a:off x="647736" y="5512667"/>
            <a:ext cx="1250663" cy="461665"/>
          </a:xfrm>
          <a:prstGeom prst="rect">
            <a:avLst/>
          </a:prstGeom>
          <a:noFill/>
          <a:ln w="12700">
            <a:noFill/>
          </a:ln>
        </p:spPr>
        <p:txBody>
          <a:bodyPr wrap="none" rtlCol="0">
            <a:spAutoFit/>
          </a:bodyPr>
          <a:lstStyle/>
          <a:p>
            <a:pPr marL="228594" indent="-228594" defTabSz="609585">
              <a:buFont typeface="Wingdings" panose="05000000000000000000" pitchFamily="2" charset="2"/>
              <a:buChar char="ü"/>
              <a:defRPr/>
            </a:pPr>
            <a:r>
              <a:rPr lang="en-GB" sz="800" dirty="0">
                <a:solidFill>
                  <a:prstClr val="black"/>
                </a:solidFill>
              </a:rPr>
              <a:t>Enterprise Systems</a:t>
            </a:r>
          </a:p>
          <a:p>
            <a:pPr marL="228594" indent="-228594" defTabSz="609585">
              <a:buFont typeface="Wingdings" panose="05000000000000000000" pitchFamily="2" charset="2"/>
              <a:buChar char="ü"/>
              <a:defRPr/>
            </a:pPr>
            <a:r>
              <a:rPr lang="en-GB" sz="800" dirty="0">
                <a:solidFill>
                  <a:prstClr val="black"/>
                </a:solidFill>
              </a:rPr>
              <a:t>Legacy Systems</a:t>
            </a:r>
          </a:p>
          <a:p>
            <a:pPr marL="228594" indent="-228594" defTabSz="609585">
              <a:buFont typeface="Wingdings" panose="05000000000000000000" pitchFamily="2" charset="2"/>
              <a:buChar char="ü"/>
              <a:defRPr/>
            </a:pPr>
            <a:r>
              <a:rPr lang="en-GB" sz="800" dirty="0">
                <a:solidFill>
                  <a:prstClr val="black"/>
                </a:solidFill>
              </a:rPr>
              <a:t>Mobile Applications</a:t>
            </a:r>
          </a:p>
        </p:txBody>
      </p:sp>
      <p:sp>
        <p:nvSpPr>
          <p:cNvPr id="468" name="Rectangle 467"/>
          <p:cNvSpPr/>
          <p:nvPr/>
        </p:nvSpPr>
        <p:spPr>
          <a:xfrm>
            <a:off x="2084287" y="5511688"/>
            <a:ext cx="1238153" cy="461665"/>
          </a:xfrm>
          <a:prstGeom prst="rect">
            <a:avLst/>
          </a:prstGeom>
          <a:ln w="12700">
            <a:noFill/>
          </a:ln>
        </p:spPr>
        <p:txBody>
          <a:bodyPr wrap="square">
            <a:spAutoFit/>
          </a:bodyPr>
          <a:lstStyle/>
          <a:p>
            <a:pPr marL="228594" indent="-228594" defTabSz="609585">
              <a:buFont typeface="Wingdings" panose="05000000000000000000" pitchFamily="2" charset="2"/>
              <a:buChar char="ü"/>
              <a:defRPr/>
            </a:pPr>
            <a:r>
              <a:rPr lang="en-GB" sz="800" dirty="0">
                <a:solidFill>
                  <a:prstClr val="black"/>
                </a:solidFill>
              </a:rPr>
              <a:t>Web Applications</a:t>
            </a:r>
          </a:p>
          <a:p>
            <a:pPr marL="228594" indent="-228594" defTabSz="609585">
              <a:buFont typeface="Wingdings" panose="05000000000000000000" pitchFamily="2" charset="2"/>
              <a:buChar char="ü"/>
              <a:defRPr/>
            </a:pPr>
            <a:r>
              <a:rPr lang="en-GB" sz="800" dirty="0">
                <a:solidFill>
                  <a:prstClr val="black"/>
                </a:solidFill>
              </a:rPr>
              <a:t>ESB Integration</a:t>
            </a:r>
          </a:p>
          <a:p>
            <a:pPr marL="228594" indent="-228594" defTabSz="609585">
              <a:buFont typeface="Wingdings" panose="05000000000000000000" pitchFamily="2" charset="2"/>
              <a:buChar char="ü"/>
              <a:defRPr/>
            </a:pPr>
            <a:r>
              <a:rPr lang="en-GB" sz="800" dirty="0">
                <a:solidFill>
                  <a:prstClr val="black"/>
                </a:solidFill>
              </a:rPr>
              <a:t>BPM Integration</a:t>
            </a:r>
          </a:p>
        </p:txBody>
      </p:sp>
      <p:sp>
        <p:nvSpPr>
          <p:cNvPr id="469" name="Rectangle 468"/>
          <p:cNvSpPr/>
          <p:nvPr/>
        </p:nvSpPr>
        <p:spPr>
          <a:xfrm flipH="1">
            <a:off x="465879" y="2722172"/>
            <a:ext cx="2999501" cy="2461725"/>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70" name="TextBox 469"/>
          <p:cNvSpPr txBox="1"/>
          <p:nvPr/>
        </p:nvSpPr>
        <p:spPr>
          <a:xfrm>
            <a:off x="1389994" y="1045297"/>
            <a:ext cx="1338135" cy="316814"/>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600" b="1" kern="0">
                <a:solidFill>
                  <a:srgbClr val="1A1918"/>
                </a:solidFill>
              </a:rPr>
              <a:t>Examples</a:t>
            </a:r>
            <a:endParaRPr lang="en-US" sz="1200" b="1" kern="0" dirty="0">
              <a:solidFill>
                <a:srgbClr val="1A1918"/>
              </a:solidFill>
            </a:endParaRPr>
          </a:p>
        </p:txBody>
      </p:sp>
      <p:sp>
        <p:nvSpPr>
          <p:cNvPr id="471" name="Rectangle 470"/>
          <p:cNvSpPr/>
          <p:nvPr/>
        </p:nvSpPr>
        <p:spPr>
          <a:xfrm flipH="1">
            <a:off x="461810" y="1033484"/>
            <a:ext cx="3003570" cy="1611268"/>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cxnSp>
        <p:nvCxnSpPr>
          <p:cNvPr id="328" name="Elbow Connector 327"/>
          <p:cNvCxnSpPr>
            <a:stCxn id="483" idx="0"/>
            <a:endCxn id="433" idx="0"/>
          </p:cNvCxnSpPr>
          <p:nvPr/>
        </p:nvCxnSpPr>
        <p:spPr>
          <a:xfrm rot="16200000" flipH="1">
            <a:off x="7039239" y="-2681703"/>
            <a:ext cx="194293" cy="6607358"/>
          </a:xfrm>
          <a:prstGeom prst="bentConnector3">
            <a:avLst>
              <a:gd name="adj1" fmla="val -117657"/>
            </a:avLst>
          </a:prstGeom>
          <a:noFill/>
          <a:ln w="12700" cap="flat" cmpd="sng" algn="ctr">
            <a:solidFill>
              <a:srgbClr val="000000"/>
            </a:solidFill>
            <a:prstDash val="solid"/>
            <a:tailEnd type="triangle"/>
          </a:ln>
          <a:effectLst/>
        </p:spPr>
      </p:cxnSp>
      <p:cxnSp>
        <p:nvCxnSpPr>
          <p:cNvPr id="533" name="Elbow Connector 532"/>
          <p:cNvCxnSpPr>
            <a:stCxn id="465" idx="3"/>
            <a:endCxn id="296" idx="1"/>
          </p:cNvCxnSpPr>
          <p:nvPr/>
        </p:nvCxnSpPr>
        <p:spPr>
          <a:xfrm flipV="1">
            <a:off x="2444300" y="1964848"/>
            <a:ext cx="2361374" cy="1702253"/>
          </a:xfrm>
          <a:prstGeom prst="bentConnector3">
            <a:avLst>
              <a:gd name="adj1" fmla="val 73098"/>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5" name="Elbow Connector 534"/>
          <p:cNvCxnSpPr>
            <a:stCxn id="465" idx="3"/>
            <a:endCxn id="309" idx="1"/>
          </p:cNvCxnSpPr>
          <p:nvPr/>
        </p:nvCxnSpPr>
        <p:spPr>
          <a:xfrm flipV="1">
            <a:off x="2444300" y="776008"/>
            <a:ext cx="2352907" cy="2891093"/>
          </a:xfrm>
          <a:prstGeom prst="bentConnector3">
            <a:avLst>
              <a:gd name="adj1" fmla="val 73181"/>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1" name="Elbow Connector 540"/>
          <p:cNvCxnSpPr>
            <a:stCxn id="465" idx="3"/>
            <a:endCxn id="2" idx="1"/>
          </p:cNvCxnSpPr>
          <p:nvPr/>
        </p:nvCxnSpPr>
        <p:spPr>
          <a:xfrm>
            <a:off x="2444300" y="3667101"/>
            <a:ext cx="2491156" cy="1454239"/>
          </a:xfrm>
          <a:prstGeom prst="bentConnector3">
            <a:avLst>
              <a:gd name="adj1" fmla="val 69319"/>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2" name="Elbow Connector 541"/>
          <p:cNvCxnSpPr>
            <a:stCxn id="465" idx="3"/>
            <a:endCxn id="295" idx="1"/>
          </p:cNvCxnSpPr>
          <p:nvPr/>
        </p:nvCxnSpPr>
        <p:spPr>
          <a:xfrm>
            <a:off x="2444300" y="3667101"/>
            <a:ext cx="2491156" cy="2215475"/>
          </a:xfrm>
          <a:prstGeom prst="bentConnector3">
            <a:avLst>
              <a:gd name="adj1" fmla="val 69319"/>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9" name="Group 478"/>
          <p:cNvGrpSpPr/>
          <p:nvPr/>
        </p:nvGrpSpPr>
        <p:grpSpPr>
          <a:xfrm>
            <a:off x="4028831" y="524830"/>
            <a:ext cx="584426" cy="6196810"/>
            <a:chOff x="4588363" y="557974"/>
            <a:chExt cx="447669" cy="6163666"/>
          </a:xfrm>
          <a:solidFill>
            <a:srgbClr val="FFFFFF">
              <a:alpha val="50196"/>
            </a:srgbClr>
          </a:solidFill>
        </p:grpSpPr>
        <p:sp>
          <p:nvSpPr>
            <p:cNvPr id="480" name="Rectangle 479"/>
            <p:cNvSpPr/>
            <p:nvPr/>
          </p:nvSpPr>
          <p:spPr>
            <a:xfrm flipH="1">
              <a:off x="4588363" y="557974"/>
              <a:ext cx="447669" cy="6163666"/>
            </a:xfrm>
            <a:prstGeom prst="rect">
              <a:avLst/>
            </a:prstGeom>
            <a:solidFill>
              <a:srgbClr val="DCDDDC">
                <a:alpha val="65098"/>
              </a:srgbClr>
            </a:solid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1" name="Rectangle 480"/>
            <p:cNvSpPr/>
            <p:nvPr/>
          </p:nvSpPr>
          <p:spPr>
            <a:xfrm rot="16200000">
              <a:off x="3215262" y="3555433"/>
              <a:ext cx="3188692" cy="235898"/>
            </a:xfrm>
            <a:prstGeom prst="rect">
              <a:avLst/>
            </a:prstGeom>
            <a:no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 API Gateway / ESB (e.g. </a:t>
              </a:r>
              <a:r>
                <a:rPr lang="en-US" sz="933" b="1" dirty="0" err="1">
                  <a:solidFill>
                    <a:prstClr val="black"/>
                  </a:solidFill>
                  <a:ea typeface="ＭＳ Ｐゴシック" charset="0"/>
                  <a:cs typeface="ＭＳ Ｐゴシック" charset="0"/>
                </a:rPr>
                <a:t>opmedr.com</a:t>
              </a:r>
              <a:r>
                <a:rPr lang="en-US" sz="933" b="1" dirty="0">
                  <a:solidFill>
                    <a:prstClr val="black"/>
                  </a:solidFill>
                  <a:ea typeface="ＭＳ Ｐゴシック" charset="0"/>
                  <a:cs typeface="ＭＳ Ｐゴシック" charset="0"/>
                </a:rPr>
                <a:t>/&lt;insert API call here&gt;)</a:t>
              </a:r>
            </a:p>
          </p:txBody>
        </p:sp>
      </p:grpSp>
      <p:grpSp>
        <p:nvGrpSpPr>
          <p:cNvPr id="482" name="Group 481"/>
          <p:cNvGrpSpPr/>
          <p:nvPr/>
        </p:nvGrpSpPr>
        <p:grpSpPr>
          <a:xfrm>
            <a:off x="3715667" y="524830"/>
            <a:ext cx="235898" cy="6196810"/>
            <a:chOff x="4557201" y="532574"/>
            <a:chExt cx="466343" cy="5801242"/>
          </a:xfrm>
          <a:solidFill>
            <a:srgbClr val="FFFFFF">
              <a:alpha val="50196"/>
            </a:srgbClr>
          </a:solidFill>
        </p:grpSpPr>
        <p:sp>
          <p:nvSpPr>
            <p:cNvPr id="483" name="Rectangle 482"/>
            <p:cNvSpPr/>
            <p:nvPr/>
          </p:nvSpPr>
          <p:spPr>
            <a:xfrm flipH="1">
              <a:off x="4588363" y="532574"/>
              <a:ext cx="400425" cy="5801242"/>
            </a:xfrm>
            <a:prstGeom prst="rect">
              <a:avLst/>
            </a:prstGeom>
            <a:solidFill>
              <a:srgbClr val="000000">
                <a:alpha val="39608"/>
              </a:srgbClr>
            </a:solidFill>
            <a:ln w="12700" cap="flat" cmpd="sng" algn="ctr">
              <a:solidFill>
                <a:srgbClr val="000000"/>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4" name="Rectangle 483"/>
            <p:cNvSpPr/>
            <p:nvPr/>
          </p:nvSpPr>
          <p:spPr>
            <a:xfrm rot="16200000">
              <a:off x="2589481" y="3212226"/>
              <a:ext cx="4401784" cy="466343"/>
            </a:xfrm>
            <a:prstGeom prst="rect">
              <a:avLst/>
            </a:prstGeom>
            <a:noFill/>
            <a:ln w="12700">
              <a:noFill/>
            </a:ln>
          </p:spPr>
          <p:txBody>
            <a:bodyPr wrap="none">
              <a:spAutoFit/>
            </a:bodyPr>
            <a:lstStyle/>
            <a:p>
              <a:pPr defTabSz="914377" fontAlgn="base">
                <a:spcBef>
                  <a:spcPct val="0"/>
                </a:spcBef>
                <a:spcAft>
                  <a:spcPct val="0"/>
                </a:spcAft>
              </a:pPr>
              <a:r>
                <a:rPr lang="en-US" sz="933" dirty="0">
                  <a:solidFill>
                    <a:srgbClr val="000000"/>
                  </a:solidFill>
                  <a:ea typeface="ＭＳ Ｐゴシック" charset="0"/>
                  <a:cs typeface="ＭＳ Ｐゴシック" charset="0"/>
                </a:rPr>
                <a:t>Security Layer (oauth2/</a:t>
              </a:r>
              <a:r>
                <a:rPr lang="en-US" sz="933" dirty="0" err="1">
                  <a:solidFill>
                    <a:srgbClr val="000000"/>
                  </a:solidFill>
                  <a:ea typeface="ＭＳ Ｐゴシック" charset="0"/>
                  <a:cs typeface="ＭＳ Ｐゴシック" charset="0"/>
                </a:rPr>
                <a:t>jwt</a:t>
              </a:r>
              <a:r>
                <a:rPr lang="en-US" sz="933" dirty="0">
                  <a:solidFill>
                    <a:srgbClr val="000000"/>
                  </a:solidFill>
                  <a:ea typeface="ＭＳ Ｐゴシック" charset="0"/>
                  <a:cs typeface="ＭＳ Ｐゴシック" charset="0"/>
                </a:rPr>
                <a:t>) </a:t>
              </a:r>
              <a:r>
                <a:rPr lang="mr-IN" sz="933" dirty="0">
                  <a:solidFill>
                    <a:srgbClr val="000000"/>
                  </a:solidFill>
                  <a:ea typeface="ＭＳ Ｐゴシック" charset="0"/>
                  <a:cs typeface="ＭＳ Ｐゴシック" charset="0"/>
                </a:rPr>
                <a:t>–</a:t>
              </a:r>
              <a:r>
                <a:rPr lang="en-US" sz="933" dirty="0">
                  <a:solidFill>
                    <a:srgbClr val="000000"/>
                  </a:solidFill>
                  <a:ea typeface="ＭＳ Ｐゴシック" charset="0"/>
                  <a:cs typeface="ＭＳ Ｐゴシック" charset="0"/>
                </a:rPr>
                <a:t> This is also where the Blockchain is queried for ID credentials</a:t>
              </a:r>
            </a:p>
          </p:txBody>
        </p:sp>
      </p:grpSp>
      <p:cxnSp>
        <p:nvCxnSpPr>
          <p:cNvPr id="598" name="Elbow Connector 597"/>
          <p:cNvCxnSpPr>
            <a:stCxn id="329" idx="3"/>
            <a:endCxn id="23" idx="1"/>
          </p:cNvCxnSpPr>
          <p:nvPr/>
        </p:nvCxnSpPr>
        <p:spPr>
          <a:xfrm>
            <a:off x="7573884" y="844313"/>
            <a:ext cx="1427321" cy="2002177"/>
          </a:xfrm>
          <a:prstGeom prst="bentConnector3">
            <a:avLst>
              <a:gd name="adj1" fmla="val 86036"/>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2" name="Elbow Connector 601"/>
          <p:cNvCxnSpPr>
            <a:stCxn id="329" idx="3"/>
            <a:endCxn id="143" idx="1"/>
          </p:cNvCxnSpPr>
          <p:nvPr/>
        </p:nvCxnSpPr>
        <p:spPr>
          <a:xfrm>
            <a:off x="7573884" y="844313"/>
            <a:ext cx="1411045" cy="4005856"/>
          </a:xfrm>
          <a:prstGeom prst="bentConnector3">
            <a:avLst>
              <a:gd name="adj1" fmla="val 86931"/>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6" name="Elbow Connector 605"/>
          <p:cNvCxnSpPr>
            <a:stCxn id="335" idx="3"/>
            <a:endCxn id="134" idx="1"/>
          </p:cNvCxnSpPr>
          <p:nvPr/>
        </p:nvCxnSpPr>
        <p:spPr>
          <a:xfrm>
            <a:off x="7573885" y="2201785"/>
            <a:ext cx="1427320" cy="926872"/>
          </a:xfrm>
          <a:prstGeom prst="bentConnector3">
            <a:avLst>
              <a:gd name="adj1" fmla="val 77387"/>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7" name="Elbow Connector 606"/>
          <p:cNvCxnSpPr>
            <a:stCxn id="335" idx="3"/>
            <a:endCxn id="148" idx="1"/>
          </p:cNvCxnSpPr>
          <p:nvPr/>
        </p:nvCxnSpPr>
        <p:spPr>
          <a:xfrm>
            <a:off x="7573885" y="2201785"/>
            <a:ext cx="1411044" cy="3015527"/>
          </a:xfrm>
          <a:prstGeom prst="bentConnector3">
            <a:avLst>
              <a:gd name="adj1" fmla="val 78351"/>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3"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3444744"/>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sp>
        <p:nvSpPr>
          <p:cNvPr id="336" name="TextBox 335"/>
          <p:cNvSpPr txBox="1"/>
          <p:nvPr/>
        </p:nvSpPr>
        <p:spPr>
          <a:xfrm>
            <a:off x="-7241" y="-34935"/>
            <a:ext cx="5675849" cy="338554"/>
          </a:xfrm>
          <a:prstGeom prst="rect">
            <a:avLst/>
          </a:prstGeom>
          <a:noFill/>
        </p:spPr>
        <p:txBody>
          <a:bodyPr wrap="none" rtlCol="0">
            <a:spAutoFit/>
          </a:bodyPr>
          <a:lstStyle/>
          <a:p>
            <a:r>
              <a:rPr lang="en-US" sz="1600" dirty="0">
                <a:solidFill>
                  <a:prstClr val="black"/>
                </a:solidFill>
              </a:rPr>
              <a:t>OPM edrV1 Application Architecture Diagram </a:t>
            </a:r>
            <a:r>
              <a:rPr lang="mr-IN" sz="1600" dirty="0">
                <a:solidFill>
                  <a:prstClr val="black"/>
                </a:solidFill>
              </a:rPr>
              <a:t>–</a:t>
            </a:r>
            <a:r>
              <a:rPr lang="en-US" sz="1600" dirty="0">
                <a:solidFill>
                  <a:prstClr val="black"/>
                </a:solidFill>
              </a:rPr>
              <a:t> HR Specialist View</a:t>
            </a:r>
          </a:p>
        </p:txBody>
      </p:sp>
      <p:cxnSp>
        <p:nvCxnSpPr>
          <p:cNvPr id="115" name="Elbow Connector 114"/>
          <p:cNvCxnSpPr>
            <a:stCxn id="189" idx="3"/>
            <a:endCxn id="212" idx="1"/>
          </p:cNvCxnSpPr>
          <p:nvPr/>
        </p:nvCxnSpPr>
        <p:spPr>
          <a:xfrm flipV="1">
            <a:off x="7429711" y="4257327"/>
            <a:ext cx="1571494" cy="2128656"/>
          </a:xfrm>
          <a:prstGeom prst="bentConnector3">
            <a:avLst>
              <a:gd name="adj1" fmla="val 73638"/>
            </a:avLst>
          </a:prstGeom>
          <a:noFill/>
          <a:ln w="12700" cap="flat" cmpd="sng" algn="ctr">
            <a:solidFill>
              <a:srgbClr val="FF951F"/>
            </a:solidFill>
            <a:prstDash val="solid"/>
            <a:tailEnd type="triangle"/>
          </a:ln>
          <a:effectLst/>
        </p:spPr>
      </p:cxnSp>
      <p:cxnSp>
        <p:nvCxnSpPr>
          <p:cNvPr id="116" name="Elbow Connector 115"/>
          <p:cNvCxnSpPr>
            <a:stCxn id="455" idx="3"/>
            <a:endCxn id="144" idx="1"/>
          </p:cNvCxnSpPr>
          <p:nvPr/>
        </p:nvCxnSpPr>
        <p:spPr>
          <a:xfrm>
            <a:off x="7422167" y="5774101"/>
            <a:ext cx="1563180" cy="177498"/>
          </a:xfrm>
          <a:prstGeom prst="bentConnector3">
            <a:avLst>
              <a:gd name="adj1" fmla="val 67590"/>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455" idx="3"/>
            <a:endCxn id="131" idx="1"/>
          </p:cNvCxnSpPr>
          <p:nvPr/>
        </p:nvCxnSpPr>
        <p:spPr>
          <a:xfrm flipV="1">
            <a:off x="7422167" y="3975158"/>
            <a:ext cx="1579038" cy="1798943"/>
          </a:xfrm>
          <a:prstGeom prst="bentConnector3">
            <a:avLst>
              <a:gd name="adj1" fmla="val 66834"/>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82" idx="3"/>
            <a:endCxn id="132" idx="1"/>
          </p:cNvCxnSpPr>
          <p:nvPr/>
        </p:nvCxnSpPr>
        <p:spPr>
          <a:xfrm flipV="1">
            <a:off x="7429165" y="3692991"/>
            <a:ext cx="1572040" cy="1428349"/>
          </a:xfrm>
          <a:prstGeom prst="bentConnector3">
            <a:avLst>
              <a:gd name="adj1" fmla="val 59998"/>
            </a:avLst>
          </a:prstGeom>
          <a:noFill/>
          <a:ln w="12700" cap="flat" cmpd="sng" algn="ctr">
            <a:solidFill>
              <a:srgbClr val="FF951F"/>
            </a:solidFill>
            <a:prstDash val="solid"/>
            <a:tailEnd type="triangle"/>
          </a:ln>
          <a:effectLst/>
        </p:spPr>
      </p:cxnSp>
      <p:pic>
        <p:nvPicPr>
          <p:cNvPr id="141" name="Picture 1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925" y="3408401"/>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Elbow Connector 4"/>
          <p:cNvCxnSpPr>
            <a:stCxn id="10" idx="3"/>
            <a:endCxn id="150" idx="3"/>
          </p:cNvCxnSpPr>
          <p:nvPr/>
        </p:nvCxnSpPr>
        <p:spPr>
          <a:xfrm flipH="1">
            <a:off x="10220453" y="3306414"/>
            <a:ext cx="373133" cy="1823534"/>
          </a:xfrm>
          <a:prstGeom prst="bentConnector3">
            <a:avLst>
              <a:gd name="adj1" fmla="val -61265"/>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113" idx="2"/>
            <a:endCxn id="127" idx="3"/>
          </p:cNvCxnSpPr>
          <p:nvPr/>
        </p:nvCxnSpPr>
        <p:spPr>
          <a:xfrm rot="16200000" flipH="1">
            <a:off x="8999718" y="4467550"/>
            <a:ext cx="374829" cy="113383"/>
          </a:xfrm>
          <a:prstGeom prst="bent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001205" y="2770692"/>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Rectangle 130"/>
          <p:cNvSpPr/>
          <p:nvPr/>
        </p:nvSpPr>
        <p:spPr>
          <a:xfrm>
            <a:off x="9001205" y="3899360"/>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Rectangle 131"/>
          <p:cNvSpPr/>
          <p:nvPr/>
        </p:nvSpPr>
        <p:spPr>
          <a:xfrm>
            <a:off x="9001205" y="3617193"/>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Rectangle 133"/>
          <p:cNvSpPr/>
          <p:nvPr/>
        </p:nvSpPr>
        <p:spPr>
          <a:xfrm>
            <a:off x="9001205" y="305285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5" name="Rectangle 134"/>
          <p:cNvSpPr/>
          <p:nvPr/>
        </p:nvSpPr>
        <p:spPr>
          <a:xfrm>
            <a:off x="9001205" y="3335026"/>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Rectangle 142"/>
          <p:cNvSpPr/>
          <p:nvPr/>
        </p:nvSpPr>
        <p:spPr>
          <a:xfrm>
            <a:off x="8984929" y="477902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8985347" y="588045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ectangle 147"/>
          <p:cNvSpPr/>
          <p:nvPr/>
        </p:nvSpPr>
        <p:spPr>
          <a:xfrm>
            <a:off x="8984929" y="5146163"/>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9" name="Rectangle 148"/>
          <p:cNvSpPr/>
          <p:nvPr/>
        </p:nvSpPr>
        <p:spPr>
          <a:xfrm>
            <a:off x="8984929" y="551330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2" name="Rectangle 211"/>
          <p:cNvSpPr/>
          <p:nvPr/>
        </p:nvSpPr>
        <p:spPr>
          <a:xfrm>
            <a:off x="9001205" y="418152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29" name="Group 528"/>
          <p:cNvGrpSpPr/>
          <p:nvPr/>
        </p:nvGrpSpPr>
        <p:grpSpPr>
          <a:xfrm>
            <a:off x="4795317" y="4573897"/>
            <a:ext cx="3538008" cy="2147743"/>
            <a:chOff x="4795317" y="4573897"/>
            <a:chExt cx="3538008" cy="2147743"/>
          </a:xfrm>
        </p:grpSpPr>
        <p:sp>
          <p:nvSpPr>
            <p:cNvPr id="436" name="Rectangle 435"/>
            <p:cNvSpPr/>
            <p:nvPr/>
          </p:nvSpPr>
          <p:spPr>
            <a:xfrm>
              <a:off x="4795317" y="4573897"/>
              <a:ext cx="2766989" cy="2147743"/>
            </a:xfrm>
            <a:prstGeom prst="rect">
              <a:avLst/>
            </a:prstGeom>
            <a:noFill/>
            <a:ln w="12700" cap="flat" cmpd="sng" algn="ctr">
              <a:solidFill>
                <a:srgbClr val="FF951F"/>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41" name="TextBox 440"/>
            <p:cNvSpPr txBox="1"/>
            <p:nvPr/>
          </p:nvSpPr>
          <p:spPr bwMode="auto">
            <a:xfrm>
              <a:off x="5589544" y="4575507"/>
              <a:ext cx="1375809"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Process Calls (Payroll)</a:t>
              </a:r>
            </a:p>
          </p:txBody>
        </p:sp>
        <p:sp>
          <p:nvSpPr>
            <p:cNvPr id="2" name="Rectangle 1"/>
            <p:cNvSpPr/>
            <p:nvPr/>
          </p:nvSpPr>
          <p:spPr>
            <a:xfrm>
              <a:off x="4935456" y="4853817"/>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5" name="Rectangle 454"/>
            <p:cNvSpPr/>
            <p:nvPr/>
          </p:nvSpPr>
          <p:spPr>
            <a:xfrm>
              <a:off x="4935456" y="5506578"/>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8" name="Rectangle 457"/>
            <p:cNvSpPr/>
            <p:nvPr/>
          </p:nvSpPr>
          <p:spPr>
            <a:xfrm>
              <a:off x="4935456" y="6154030"/>
              <a:ext cx="2486711" cy="463907"/>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0" name="TextBox 11"/>
            <p:cNvSpPr txBox="1">
              <a:spLocks noChangeArrowheads="1"/>
            </p:cNvSpPr>
            <p:nvPr/>
          </p:nvSpPr>
          <p:spPr bwMode="auto">
            <a:xfrm>
              <a:off x="5113809" y="4967452"/>
              <a:ext cx="1791344"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Initiate Payroll Process</a:t>
              </a:r>
            </a:p>
            <a:p>
              <a:pPr marL="171450" indent="-171450" defTabSz="609585">
                <a:buFont typeface="Wingdings" charset="2"/>
                <a:buChar char="v"/>
                <a:defRPr/>
              </a:pPr>
              <a:r>
                <a:rPr lang="en-US" altLang="en-US" sz="700" dirty="0">
                  <a:solidFill>
                    <a:prstClr val="black"/>
                  </a:solidFill>
                </a:rPr>
                <a:t>Confirm Payment Processed</a:t>
              </a:r>
            </a:p>
          </p:txBody>
        </p:sp>
        <p:sp>
          <p:nvSpPr>
            <p:cNvPr id="460" name="TextBox 11"/>
            <p:cNvSpPr txBox="1">
              <a:spLocks noChangeArrowheads="1"/>
            </p:cNvSpPr>
            <p:nvPr/>
          </p:nvSpPr>
          <p:spPr bwMode="auto">
            <a:xfrm>
              <a:off x="5113808" y="5620213"/>
              <a:ext cx="2234943"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Single Record Payroll Data</a:t>
              </a:r>
            </a:p>
            <a:p>
              <a:pPr marL="171450" indent="-171450" defTabSz="609585">
                <a:buFont typeface="Wingdings" charset="2"/>
                <a:buChar char="v"/>
                <a:defRPr/>
              </a:pPr>
              <a:r>
                <a:rPr lang="en-US" altLang="en-US" sz="700" dirty="0">
                  <a:solidFill>
                    <a:prstClr val="black"/>
                  </a:solidFill>
                </a:rPr>
                <a:t>Request Update to Payroll Data (single record)</a:t>
              </a:r>
            </a:p>
          </p:txBody>
        </p:sp>
        <p:sp>
          <p:nvSpPr>
            <p:cNvPr id="477" name="TextBox 11"/>
            <p:cNvSpPr txBox="1">
              <a:spLocks noChangeArrowheads="1"/>
            </p:cNvSpPr>
            <p:nvPr/>
          </p:nvSpPr>
          <p:spPr bwMode="auto">
            <a:xfrm>
              <a:off x="5113809" y="6285956"/>
              <a:ext cx="1512850" cy="200055"/>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algn="ctr" defTabSz="609585">
                <a:buFont typeface="Wingdings" charset="2"/>
                <a:buChar char="v"/>
                <a:defRPr/>
              </a:pPr>
              <a:r>
                <a:rPr lang="en-US" altLang="en-US" sz="700" dirty="0">
                  <a:solidFill>
                    <a:prstClr val="black"/>
                  </a:solidFill>
                </a:rPr>
                <a:t>Send Updates for Approval</a:t>
              </a:r>
            </a:p>
          </p:txBody>
        </p:sp>
        <p:sp>
          <p:nvSpPr>
            <p:cNvPr id="446" name="TextBox 445"/>
            <p:cNvSpPr txBox="1"/>
            <p:nvPr/>
          </p:nvSpPr>
          <p:spPr bwMode="auto">
            <a:xfrm>
              <a:off x="7511974" y="6199507"/>
              <a:ext cx="821351" cy="18647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19" name="TextBox 118"/>
            <p:cNvSpPr txBox="1"/>
            <p:nvPr/>
          </p:nvSpPr>
          <p:spPr bwMode="auto">
            <a:xfrm>
              <a:off x="7511974" y="5591006"/>
              <a:ext cx="821351" cy="18647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20" name="TextBox 119"/>
            <p:cNvSpPr txBox="1"/>
            <p:nvPr/>
          </p:nvSpPr>
          <p:spPr bwMode="auto">
            <a:xfrm>
              <a:off x="7511974" y="4927131"/>
              <a:ext cx="821351" cy="18647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82" name="Rectangle 181"/>
            <p:cNvSpPr/>
            <p:nvPr/>
          </p:nvSpPr>
          <p:spPr>
            <a:xfrm>
              <a:off x="7143214"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6" name="Rectangle 185"/>
            <p:cNvSpPr/>
            <p:nvPr/>
          </p:nvSpPr>
          <p:spPr>
            <a:xfrm>
              <a:off x="7145063" y="570295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9" name="Rectangle 188"/>
            <p:cNvSpPr/>
            <p:nvPr/>
          </p:nvSpPr>
          <p:spPr>
            <a:xfrm>
              <a:off x="7143760" y="631483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3" name="Rectangle 292"/>
            <p:cNvSpPr/>
            <p:nvPr/>
          </p:nvSpPr>
          <p:spPr>
            <a:xfrm>
              <a:off x="4935456"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4" name="Rectangle 293"/>
            <p:cNvSpPr/>
            <p:nvPr/>
          </p:nvSpPr>
          <p:spPr>
            <a:xfrm>
              <a:off x="4935456" y="557452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5" name="Rectangle 294"/>
            <p:cNvSpPr/>
            <p:nvPr/>
          </p:nvSpPr>
          <p:spPr>
            <a:xfrm>
              <a:off x="4935456" y="581142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7" name="Group 526"/>
          <p:cNvGrpSpPr/>
          <p:nvPr/>
        </p:nvGrpSpPr>
        <p:grpSpPr>
          <a:xfrm>
            <a:off x="4798378" y="1716797"/>
            <a:ext cx="3641646" cy="969975"/>
            <a:chOff x="4798378" y="2198576"/>
            <a:chExt cx="3641646" cy="969975"/>
          </a:xfrm>
        </p:grpSpPr>
        <p:sp>
          <p:nvSpPr>
            <p:cNvPr id="335" name="Rectangle 334"/>
            <p:cNvSpPr/>
            <p:nvPr/>
          </p:nvSpPr>
          <p:spPr>
            <a:xfrm>
              <a:off x="4806896" y="2198576"/>
              <a:ext cx="2766989" cy="969975"/>
            </a:xfrm>
            <a:prstGeom prst="rect">
              <a:avLst/>
            </a:prstGeom>
            <a:noFill/>
            <a:ln w="12700" cap="flat" cmpd="sng" algn="ctr">
              <a:solidFill>
                <a:srgbClr val="10AF66"/>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7" name="TextBox 336"/>
            <p:cNvSpPr txBox="1"/>
            <p:nvPr/>
          </p:nvSpPr>
          <p:spPr bwMode="auto">
            <a:xfrm>
              <a:off x="5346043" y="2222813"/>
              <a:ext cx="1619310"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HR </a:t>
              </a:r>
              <a:r>
                <a:rPr lang="en-US" sz="800" b="1">
                  <a:solidFill>
                    <a:prstClr val="black"/>
                  </a:solidFill>
                  <a:ea typeface="ＭＳ Ｐゴシック" charset="0"/>
                  <a:cs typeface="ＭＳ Ｐゴシック" charset="0"/>
                </a:rPr>
                <a:t>Application Access Calls</a:t>
              </a:r>
              <a:endParaRPr lang="en-US" sz="800" b="1" dirty="0">
                <a:solidFill>
                  <a:prstClr val="black"/>
                </a:solidFill>
                <a:ea typeface="ＭＳ Ｐゴシック" charset="0"/>
                <a:cs typeface="ＭＳ Ｐゴシック" charset="0"/>
              </a:endParaRPr>
            </a:p>
          </p:txBody>
        </p:sp>
        <p:sp>
          <p:nvSpPr>
            <p:cNvPr id="522" name="TextBox 11"/>
            <p:cNvSpPr txBox="1">
              <a:spLocks noChangeArrowheads="1"/>
            </p:cNvSpPr>
            <p:nvPr/>
          </p:nvSpPr>
          <p:spPr bwMode="auto">
            <a:xfrm>
              <a:off x="5125388" y="2452702"/>
              <a:ext cx="1511103" cy="523220"/>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agency </a:t>
              </a:r>
              <a:r>
                <a:rPr lang="en-US" altLang="en-US" sz="700" dirty="0" err="1">
                  <a:solidFill>
                    <a:prstClr val="black"/>
                  </a:solidFill>
                </a:rPr>
                <a:t>edrs</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Create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Run Single Record Report</a:t>
              </a:r>
            </a:p>
            <a:p>
              <a:pPr marL="171450" indent="-171450" defTabSz="609585">
                <a:buFont typeface="Wingdings" charset="2"/>
                <a:buChar char="v"/>
                <a:defRPr/>
              </a:pPr>
              <a:r>
                <a:rPr lang="en-US" altLang="en-US" sz="700" dirty="0">
                  <a:solidFill>
                    <a:prstClr val="black"/>
                  </a:solidFill>
                </a:rPr>
                <a:t>Run agency Report</a:t>
              </a:r>
            </a:p>
          </p:txBody>
        </p:sp>
        <p:sp>
          <p:nvSpPr>
            <p:cNvPr id="443" name="TextBox 442"/>
            <p:cNvSpPr txBox="1"/>
            <p:nvPr/>
          </p:nvSpPr>
          <p:spPr bwMode="auto">
            <a:xfrm>
              <a:off x="7581042" y="2509793"/>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296" name="Rectangle 295"/>
            <p:cNvSpPr/>
            <p:nvPr/>
          </p:nvSpPr>
          <p:spPr>
            <a:xfrm>
              <a:off x="4805674" y="2375478"/>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8" name="Rectangle 297"/>
            <p:cNvSpPr/>
            <p:nvPr/>
          </p:nvSpPr>
          <p:spPr>
            <a:xfrm>
              <a:off x="4805674" y="263773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2" name="Rectangle 301"/>
            <p:cNvSpPr/>
            <p:nvPr/>
          </p:nvSpPr>
          <p:spPr>
            <a:xfrm>
              <a:off x="4798378" y="289999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6" name="Group 525"/>
          <p:cNvGrpSpPr/>
          <p:nvPr/>
        </p:nvGrpSpPr>
        <p:grpSpPr>
          <a:xfrm>
            <a:off x="4797207" y="559847"/>
            <a:ext cx="3585328" cy="577333"/>
            <a:chOff x="4797207" y="559847"/>
            <a:chExt cx="3585328" cy="577333"/>
          </a:xfrm>
        </p:grpSpPr>
        <p:sp>
          <p:nvSpPr>
            <p:cNvPr id="329" name="Rectangle 328"/>
            <p:cNvSpPr/>
            <p:nvPr/>
          </p:nvSpPr>
          <p:spPr>
            <a:xfrm>
              <a:off x="4806896" y="563787"/>
              <a:ext cx="2766988" cy="561051"/>
            </a:xfrm>
            <a:prstGeom prst="rect">
              <a:avLst/>
            </a:prstGeom>
            <a:noFill/>
            <a:ln w="12700" cap="flat" cmpd="sng" algn="ctr">
              <a:solidFill>
                <a:srgbClr val="989998"/>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1" name="TextBox 330"/>
            <p:cNvSpPr txBox="1"/>
            <p:nvPr/>
          </p:nvSpPr>
          <p:spPr bwMode="auto">
            <a:xfrm>
              <a:off x="5616557" y="565398"/>
              <a:ext cx="1333519"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Employee Access Calls</a:t>
              </a:r>
            </a:p>
          </p:txBody>
        </p:sp>
        <p:sp>
          <p:nvSpPr>
            <p:cNvPr id="333" name="TextBox 11"/>
            <p:cNvSpPr txBox="1">
              <a:spLocks noChangeArrowheads="1"/>
            </p:cNvSpPr>
            <p:nvPr/>
          </p:nvSpPr>
          <p:spPr bwMode="auto">
            <a:xfrm>
              <a:off x="5125388" y="743301"/>
              <a:ext cx="1343859" cy="307777"/>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Request </a:t>
              </a:r>
              <a:r>
                <a:rPr lang="en-US" altLang="en-US" sz="700" dirty="0" err="1">
                  <a:solidFill>
                    <a:prstClr val="black"/>
                  </a:solidFill>
                </a:rPr>
                <a:t>edr</a:t>
              </a:r>
              <a:r>
                <a:rPr lang="en-US" altLang="en-US" sz="700" dirty="0">
                  <a:solidFill>
                    <a:prstClr val="black"/>
                  </a:solidFill>
                </a:rPr>
                <a:t> update</a:t>
              </a:r>
            </a:p>
          </p:txBody>
        </p:sp>
        <p:sp>
          <p:nvSpPr>
            <p:cNvPr id="437" name="TextBox 436"/>
            <p:cNvSpPr txBox="1"/>
            <p:nvPr/>
          </p:nvSpPr>
          <p:spPr bwMode="auto">
            <a:xfrm>
              <a:off x="7523553" y="649615"/>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308" name="Rectangle 307"/>
            <p:cNvSpPr/>
            <p:nvPr/>
          </p:nvSpPr>
          <p:spPr>
            <a:xfrm>
              <a:off x="4797207" y="99488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9" name="Rectangle 308"/>
            <p:cNvSpPr/>
            <p:nvPr/>
          </p:nvSpPr>
          <p:spPr>
            <a:xfrm>
              <a:off x="4797207" y="704859"/>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0" name="Rectangle 309"/>
            <p:cNvSpPr/>
            <p:nvPr/>
          </p:nvSpPr>
          <p:spPr>
            <a:xfrm>
              <a:off x="4797207" y="84987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3" name="Rectangle 312"/>
            <p:cNvSpPr/>
            <p:nvPr/>
          </p:nvSpPr>
          <p:spPr>
            <a:xfrm>
              <a:off x="4797207" y="55984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4" name="Group 223"/>
          <p:cNvGrpSpPr/>
          <p:nvPr/>
        </p:nvGrpSpPr>
        <p:grpSpPr>
          <a:xfrm>
            <a:off x="11029157" y="3064243"/>
            <a:ext cx="766155" cy="899981"/>
            <a:chOff x="2661739" y="501318"/>
            <a:chExt cx="3820247" cy="4487542"/>
          </a:xfrm>
        </p:grpSpPr>
        <p:sp>
          <p:nvSpPr>
            <p:cNvPr id="225" name="Oval 224"/>
            <p:cNvSpPr/>
            <p:nvPr/>
          </p:nvSpPr>
          <p:spPr>
            <a:xfrm>
              <a:off x="2838755" y="1473800"/>
              <a:ext cx="3207434" cy="3207434"/>
            </a:xfrm>
            <a:prstGeom prst="ellipse">
              <a:avLst/>
            </a:prstGeom>
            <a:solidFill>
              <a:srgbClr val="2CAD6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258442" y="1893487"/>
              <a:ext cx="2368060" cy="23680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p:cNvSpPr txBox="1"/>
            <p:nvPr/>
          </p:nvSpPr>
          <p:spPr>
            <a:xfrm>
              <a:off x="2882755" y="501318"/>
              <a:ext cx="3599231" cy="1074260"/>
            </a:xfrm>
            <a:prstGeom prst="rect">
              <a:avLst/>
            </a:prstGeom>
            <a:noFill/>
          </p:spPr>
          <p:txBody>
            <a:bodyPr wrap="square" rtlCol="0">
              <a:spAutoFit/>
            </a:bodyPr>
            <a:lstStyle/>
            <a:p>
              <a:r>
                <a:rPr lang="en-US" sz="800" dirty="0">
                  <a:solidFill>
                    <a:schemeClr val="bg1"/>
                  </a:solidFill>
                </a:rPr>
                <a:t>Blockchain</a:t>
              </a:r>
            </a:p>
          </p:txBody>
        </p:sp>
        <p:sp>
          <p:nvSpPr>
            <p:cNvPr id="228" name="Oval 227"/>
            <p:cNvSpPr/>
            <p:nvPr/>
          </p:nvSpPr>
          <p:spPr>
            <a:xfrm>
              <a:off x="2950424" y="1585860"/>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p:cNvSpPr/>
            <p:nvPr/>
          </p:nvSpPr>
          <p:spPr>
            <a:xfrm>
              <a:off x="2661739" y="3144331"/>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p:cNvSpPr/>
            <p:nvPr/>
          </p:nvSpPr>
          <p:spPr>
            <a:xfrm>
              <a:off x="4044077" y="3994743"/>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p:cNvSpPr/>
            <p:nvPr/>
          </p:nvSpPr>
          <p:spPr>
            <a:xfrm>
              <a:off x="5339287" y="3077517"/>
              <a:ext cx="994118" cy="994118"/>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p:cNvSpPr/>
            <p:nvPr/>
          </p:nvSpPr>
          <p:spPr>
            <a:xfrm>
              <a:off x="4873020" y="1575582"/>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865588" y="3222205"/>
            <a:ext cx="727998" cy="1991952"/>
            <a:chOff x="9859975" y="3211579"/>
            <a:chExt cx="727998" cy="1991952"/>
          </a:xfrm>
          <a:noFill/>
        </p:grpSpPr>
        <p:sp>
          <p:nvSpPr>
            <p:cNvPr id="10" name="Rectangle 9"/>
            <p:cNvSpPr/>
            <p:nvPr/>
          </p:nvSpPr>
          <p:spPr>
            <a:xfrm>
              <a:off x="10233108" y="3211579"/>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859975" y="5035113"/>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1" name="Picture 1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2333" y="1486171"/>
            <a:ext cx="419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TextBox 151"/>
          <p:cNvSpPr txBox="1"/>
          <p:nvPr/>
        </p:nvSpPr>
        <p:spPr>
          <a:xfrm>
            <a:off x="1489155" y="1822219"/>
            <a:ext cx="1165478" cy="808020"/>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100" kern="0" dirty="0">
                <a:solidFill>
                  <a:srgbClr val="1A1918"/>
                </a:solidFill>
              </a:rPr>
              <a:t>Create a new UI funded by </a:t>
            </a:r>
            <a:r>
              <a:rPr lang="en-US" sz="1100" kern="0">
                <a:solidFill>
                  <a:srgbClr val="1A1918"/>
                </a:solidFill>
              </a:rPr>
              <a:t>the accessing agency</a:t>
            </a:r>
            <a:endParaRPr lang="en-US" sz="1100" kern="0" dirty="0">
              <a:solidFill>
                <a:srgbClr val="1A1918"/>
              </a:solidFill>
            </a:endParaRPr>
          </a:p>
        </p:txBody>
      </p:sp>
      <p:sp>
        <p:nvSpPr>
          <p:cNvPr id="153" name="TextBox 152"/>
          <p:cNvSpPr txBox="1"/>
          <p:nvPr/>
        </p:nvSpPr>
        <p:spPr>
          <a:xfrm>
            <a:off x="2550159" y="1784639"/>
            <a:ext cx="840313" cy="531037"/>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100" kern="0" dirty="0">
                <a:solidFill>
                  <a:srgbClr val="1A1918"/>
                </a:solidFill>
              </a:rPr>
              <a:t>Other options</a:t>
            </a:r>
          </a:p>
        </p:txBody>
      </p:sp>
      <p:sp>
        <p:nvSpPr>
          <p:cNvPr id="154" name="TextBox 153"/>
          <p:cNvSpPr txBox="1"/>
          <p:nvPr/>
        </p:nvSpPr>
        <p:spPr>
          <a:xfrm>
            <a:off x="2695692" y="1320496"/>
            <a:ext cx="375424" cy="584775"/>
          </a:xfrm>
          <a:prstGeom prst="rect">
            <a:avLst/>
          </a:prstGeom>
          <a:noFill/>
        </p:spPr>
        <p:txBody>
          <a:bodyPr wrap="none" rtlCol="0">
            <a:spAutoFit/>
          </a:bodyPr>
          <a:lstStyle/>
          <a:p>
            <a:r>
              <a:rPr lang="en-US" sz="3200" b="1" dirty="0">
                <a:solidFill>
                  <a:prstClr val="black"/>
                </a:solidFill>
              </a:rPr>
              <a:t>?</a:t>
            </a:r>
          </a:p>
        </p:txBody>
      </p:sp>
      <p:pic>
        <p:nvPicPr>
          <p:cNvPr id="155" name="Picture 1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8974" y="1486171"/>
            <a:ext cx="419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TextBox 155"/>
          <p:cNvSpPr txBox="1"/>
          <p:nvPr/>
        </p:nvSpPr>
        <p:spPr>
          <a:xfrm>
            <a:off x="464246" y="1781591"/>
            <a:ext cx="1173179" cy="808020"/>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100" kern="0" dirty="0">
                <a:solidFill>
                  <a:srgbClr val="1A1918"/>
                </a:solidFill>
              </a:rPr>
              <a:t>Integrate with the existing employee HR portal</a:t>
            </a:r>
          </a:p>
        </p:txBody>
      </p:sp>
    </p:spTree>
    <p:extLst>
      <p:ext uri="{BB962C8B-B14F-4D97-AF65-F5344CB8AC3E}">
        <p14:creationId xmlns:p14="http://schemas.microsoft.com/office/powerpoint/2010/main" val="68105980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Rectangle 431"/>
          <p:cNvSpPr/>
          <p:nvPr/>
        </p:nvSpPr>
        <p:spPr bwMode="auto">
          <a:xfrm>
            <a:off x="9259876" y="2768502"/>
            <a:ext cx="2624888" cy="1564624"/>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Blockchain HLF </a:t>
            </a:r>
          </a:p>
          <a:p>
            <a:pPr defTabSz="914377">
              <a:defRPr/>
            </a:pPr>
            <a:r>
              <a:rPr lang="en-GB" sz="1400" dirty="0">
                <a:solidFill>
                  <a:srgbClr val="FFFFFF"/>
                </a:solidFill>
                <a:latin typeface="Arial" panose="020B0604020202020204"/>
              </a:rPr>
              <a:t>Peers</a:t>
            </a:r>
          </a:p>
          <a:p>
            <a:pPr marL="285750" indent="-285750" defTabSz="914377">
              <a:buFont typeface="Arial" charset="0"/>
              <a:buChar char="•"/>
              <a:defRPr/>
            </a:pPr>
            <a:r>
              <a:rPr lang="en-GB" sz="1000" dirty="0">
                <a:solidFill>
                  <a:srgbClr val="FFFFFF"/>
                </a:solidFill>
                <a:latin typeface="Arial" panose="020B0604020202020204"/>
              </a:rPr>
              <a:t>Smart Contracts</a:t>
            </a:r>
          </a:p>
          <a:p>
            <a:pPr marL="285750" indent="-285750" defTabSz="914377">
              <a:buFont typeface="Arial" charset="0"/>
              <a:buChar char="•"/>
              <a:defRPr/>
            </a:pPr>
            <a:r>
              <a:rPr lang="en-GB" sz="1000" dirty="0">
                <a:solidFill>
                  <a:srgbClr val="FFFFFF"/>
                </a:solidFill>
                <a:latin typeface="Arial" panose="020B0604020202020204"/>
              </a:rPr>
              <a:t>Event Adapter</a:t>
            </a:r>
          </a:p>
          <a:p>
            <a:pPr marL="285750" indent="-285750" defTabSz="914377">
              <a:buFont typeface="Arial" charset="0"/>
              <a:buChar char="•"/>
              <a:defRPr/>
            </a:pPr>
            <a:r>
              <a:rPr lang="en-GB" sz="1000" dirty="0">
                <a:solidFill>
                  <a:srgbClr val="FFFFFF"/>
                </a:solidFill>
                <a:latin typeface="Arial" panose="020B0604020202020204"/>
              </a:rPr>
              <a:t>Ledger</a:t>
            </a:r>
          </a:p>
          <a:p>
            <a:pPr marL="285750" indent="-285750" defTabSz="914377">
              <a:buFont typeface="Arial" charset="0"/>
              <a:buChar char="•"/>
              <a:defRPr/>
            </a:pPr>
            <a:r>
              <a:rPr lang="en-GB" sz="1000" dirty="0">
                <a:solidFill>
                  <a:srgbClr val="FFFFFF"/>
                </a:solidFill>
                <a:latin typeface="Arial" panose="020B0604020202020204"/>
              </a:rPr>
              <a:t>Membership</a:t>
            </a:r>
          </a:p>
          <a:p>
            <a:pPr marL="285750" indent="-285750" defTabSz="914377">
              <a:buFont typeface="Arial" charset="0"/>
              <a:buChar char="•"/>
              <a:defRPr/>
            </a:pPr>
            <a:r>
              <a:rPr lang="en-GB" sz="1000" dirty="0">
                <a:solidFill>
                  <a:srgbClr val="FFFFFF"/>
                </a:solidFill>
                <a:latin typeface="Arial" panose="020B0604020202020204"/>
              </a:rPr>
              <a:t>Consensus</a:t>
            </a:r>
          </a:p>
        </p:txBody>
      </p:sp>
      <p:grpSp>
        <p:nvGrpSpPr>
          <p:cNvPr id="125" name="Group 124"/>
          <p:cNvGrpSpPr/>
          <p:nvPr/>
        </p:nvGrpSpPr>
        <p:grpSpPr>
          <a:xfrm>
            <a:off x="8990291" y="4711657"/>
            <a:ext cx="512465" cy="1319330"/>
            <a:chOff x="4547785" y="10037"/>
            <a:chExt cx="629218" cy="8726361"/>
          </a:xfrm>
          <a:solidFill>
            <a:srgbClr val="DCDDDC"/>
          </a:solidFill>
        </p:grpSpPr>
        <p:sp>
          <p:nvSpPr>
            <p:cNvPr id="126" name="Rectangle 125"/>
            <p:cNvSpPr/>
            <p:nvPr/>
          </p:nvSpPr>
          <p:spPr>
            <a:xfrm flipH="1">
              <a:off x="4547785" y="456298"/>
              <a:ext cx="629218" cy="8280100"/>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27" name="Rectangle 126"/>
            <p:cNvSpPr/>
            <p:nvPr/>
          </p:nvSpPr>
          <p:spPr>
            <a:xfrm rot="16200000">
              <a:off x="620008" y="4104287"/>
              <a:ext cx="8478142" cy="289642"/>
            </a:xfrm>
            <a:prstGeom prst="rect">
              <a:avLst/>
            </a:prstGeom>
            <a:noFill/>
            <a:ln w="12700">
              <a:noFill/>
            </a:ln>
          </p:spPr>
          <p:txBody>
            <a:bodyPr wrap="squar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grpSp>
        <p:nvGrpSpPr>
          <p:cNvPr id="112" name="Group 111"/>
          <p:cNvGrpSpPr/>
          <p:nvPr/>
        </p:nvGrpSpPr>
        <p:grpSpPr>
          <a:xfrm>
            <a:off x="8998284" y="2768502"/>
            <a:ext cx="264315" cy="1568326"/>
            <a:chOff x="4588359" y="477999"/>
            <a:chExt cx="489648" cy="5885859"/>
          </a:xfrm>
          <a:solidFill>
            <a:srgbClr val="DCDDDC"/>
          </a:solidFill>
        </p:grpSpPr>
        <p:sp>
          <p:nvSpPr>
            <p:cNvPr id="113" name="Rectangle 112"/>
            <p:cNvSpPr/>
            <p:nvPr/>
          </p:nvSpPr>
          <p:spPr>
            <a:xfrm flipH="1">
              <a:off x="4588359" y="477999"/>
              <a:ext cx="489648" cy="5885859"/>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14" name="Rectangle 113"/>
            <p:cNvSpPr/>
            <p:nvPr/>
          </p:nvSpPr>
          <p:spPr>
            <a:xfrm rot="16200000">
              <a:off x="2442338" y="3336089"/>
              <a:ext cx="4558766" cy="218609"/>
            </a:xfrm>
            <a:prstGeom prst="rect">
              <a:avLst/>
            </a:prstGeom>
            <a:grp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cxnSp>
        <p:nvCxnSpPr>
          <p:cNvPr id="404" name="Straight Arrow Connector 403"/>
          <p:cNvCxnSpPr/>
          <p:nvPr/>
        </p:nvCxnSpPr>
        <p:spPr>
          <a:xfrm>
            <a:off x="9280787"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5" name="TextBox 404"/>
          <p:cNvSpPr txBox="1"/>
          <p:nvPr/>
        </p:nvSpPr>
        <p:spPr bwMode="auto">
          <a:xfrm>
            <a:off x="9268972" y="6314834"/>
            <a:ext cx="1087312"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POST Rest API Call</a:t>
            </a:r>
          </a:p>
        </p:txBody>
      </p:sp>
      <p:cxnSp>
        <p:nvCxnSpPr>
          <p:cNvPr id="406" name="Straight Arrow Connector 405"/>
          <p:cNvCxnSpPr/>
          <p:nvPr/>
        </p:nvCxnSpPr>
        <p:spPr>
          <a:xfrm flipH="1">
            <a:off x="10467512"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7" name="TextBox 406"/>
          <p:cNvSpPr txBox="1"/>
          <p:nvPr/>
        </p:nvSpPr>
        <p:spPr bwMode="auto">
          <a:xfrm>
            <a:off x="10455697" y="6314834"/>
            <a:ext cx="941547"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GET Rest API Call</a:t>
            </a:r>
          </a:p>
        </p:txBody>
      </p:sp>
      <p:sp>
        <p:nvSpPr>
          <p:cNvPr id="431" name="Rectangle 430"/>
          <p:cNvSpPr/>
          <p:nvPr/>
        </p:nvSpPr>
        <p:spPr bwMode="auto">
          <a:xfrm>
            <a:off x="9499520" y="4779020"/>
            <a:ext cx="2385244" cy="1243728"/>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Data Lake</a:t>
            </a:r>
          </a:p>
          <a:p>
            <a:pPr marL="285750" indent="-285750" defTabSz="914377">
              <a:buFont typeface="Arial" charset="0"/>
              <a:buChar char="•"/>
              <a:defRPr/>
            </a:pPr>
            <a:r>
              <a:rPr lang="en-GB" sz="1000" dirty="0">
                <a:solidFill>
                  <a:srgbClr val="FFFFFF"/>
                </a:solidFill>
                <a:latin typeface="Arial" panose="020B0604020202020204"/>
              </a:rPr>
              <a:t>MDM</a:t>
            </a:r>
          </a:p>
          <a:p>
            <a:pPr marL="285750" indent="-285750" defTabSz="914377">
              <a:buFont typeface="Arial" charset="0"/>
              <a:buChar char="•"/>
              <a:defRPr/>
            </a:pPr>
            <a:r>
              <a:rPr lang="en-GB" sz="1000" dirty="0">
                <a:solidFill>
                  <a:srgbClr val="FFFFFF"/>
                </a:solidFill>
                <a:latin typeface="Arial" panose="020B0604020202020204"/>
              </a:rPr>
              <a:t>Operational Data Store</a:t>
            </a:r>
          </a:p>
          <a:p>
            <a:pPr marL="285750" indent="-285750" defTabSz="914377">
              <a:buFont typeface="Arial" charset="0"/>
              <a:buChar char="•"/>
              <a:defRPr/>
            </a:pPr>
            <a:r>
              <a:rPr lang="en-GB" sz="1000" dirty="0">
                <a:solidFill>
                  <a:srgbClr val="FFFFFF"/>
                </a:solidFill>
                <a:latin typeface="Arial" panose="020B0604020202020204"/>
              </a:rPr>
              <a:t>ETL</a:t>
            </a:r>
          </a:p>
          <a:p>
            <a:pPr marL="285750" indent="-285750" defTabSz="914377">
              <a:buFont typeface="Arial" charset="0"/>
              <a:buChar char="•"/>
              <a:defRPr/>
            </a:pPr>
            <a:r>
              <a:rPr lang="en-GB" sz="1000" dirty="0">
                <a:solidFill>
                  <a:srgbClr val="FFFFFF"/>
                </a:solidFill>
                <a:latin typeface="Arial" panose="020B0604020202020204"/>
              </a:rPr>
              <a:t>Analytics Services</a:t>
            </a:r>
          </a:p>
          <a:p>
            <a:pPr marL="742950" lvl="1" indent="-285750" defTabSz="914377">
              <a:buFont typeface="Arial" charset="0"/>
              <a:buChar char="•"/>
              <a:defRPr/>
            </a:pPr>
            <a:r>
              <a:rPr lang="en-GB" sz="1000" dirty="0">
                <a:solidFill>
                  <a:srgbClr val="FFFFFF"/>
                </a:solidFill>
                <a:latin typeface="Arial" panose="020B0604020202020204"/>
              </a:rPr>
              <a:t>Query Tools</a:t>
            </a:r>
          </a:p>
          <a:p>
            <a:pPr marL="742950" lvl="1" indent="-285750" defTabSz="914377">
              <a:buFont typeface="Arial" charset="0"/>
              <a:buChar char="•"/>
              <a:defRPr/>
            </a:pPr>
            <a:r>
              <a:rPr lang="en-GB" sz="1000" dirty="0">
                <a:solidFill>
                  <a:srgbClr val="FFFFFF"/>
                </a:solidFill>
                <a:latin typeface="Arial" panose="020B0604020202020204"/>
              </a:rPr>
              <a:t>Reporting</a:t>
            </a:r>
          </a:p>
        </p:txBody>
      </p:sp>
      <p:sp>
        <p:nvSpPr>
          <p:cNvPr id="433" name="Rectangle 432"/>
          <p:cNvSpPr/>
          <p:nvPr/>
        </p:nvSpPr>
        <p:spPr bwMode="auto">
          <a:xfrm>
            <a:off x="8995366" y="719123"/>
            <a:ext cx="2889398" cy="1708386"/>
          </a:xfrm>
          <a:prstGeom prst="rect">
            <a:avLst/>
          </a:prstGeom>
          <a:solidFill>
            <a:srgbClr val="000000"/>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Enterprise Utility Services</a:t>
            </a:r>
          </a:p>
          <a:p>
            <a:pPr marL="285750" indent="-285750" defTabSz="914377">
              <a:buFont typeface="Arial" charset="0"/>
              <a:buChar char="•"/>
              <a:defRPr/>
            </a:pPr>
            <a:r>
              <a:rPr lang="en-GB" sz="1000" dirty="0">
                <a:solidFill>
                  <a:srgbClr val="FFFFFF"/>
                </a:solidFill>
                <a:latin typeface="Arial" panose="020B0604020202020204"/>
              </a:rPr>
              <a:t>Identity &amp; Access Management</a:t>
            </a:r>
          </a:p>
          <a:p>
            <a:pPr marL="285750" indent="-285750" defTabSz="914377">
              <a:buFont typeface="Arial" charset="0"/>
              <a:buChar char="•"/>
              <a:defRPr/>
            </a:pPr>
            <a:r>
              <a:rPr lang="en-GB" sz="1000" dirty="0">
                <a:solidFill>
                  <a:srgbClr val="FFFFFF"/>
                </a:solidFill>
                <a:latin typeface="Arial" panose="020B0604020202020204"/>
              </a:rPr>
              <a:t>Identity &amp; Key Management (HSM)</a:t>
            </a:r>
          </a:p>
          <a:p>
            <a:pPr marL="285750" indent="-285750" defTabSz="914377">
              <a:buFont typeface="Arial" charset="0"/>
              <a:buChar char="•"/>
              <a:defRPr/>
            </a:pPr>
            <a:r>
              <a:rPr lang="en-GB" sz="1000" dirty="0">
                <a:solidFill>
                  <a:srgbClr val="FFFFFF"/>
                </a:solidFill>
                <a:latin typeface="Arial" panose="020B0604020202020204"/>
              </a:rPr>
              <a:t>Log Management</a:t>
            </a:r>
          </a:p>
          <a:p>
            <a:pPr marL="285750" indent="-285750" defTabSz="914377">
              <a:buFont typeface="Arial" charset="0"/>
              <a:buChar char="•"/>
              <a:defRPr/>
            </a:pPr>
            <a:r>
              <a:rPr lang="en-GB" sz="1000" dirty="0">
                <a:solidFill>
                  <a:srgbClr val="FFFFFF"/>
                </a:solidFill>
                <a:latin typeface="Arial" panose="020B0604020202020204"/>
              </a:rPr>
              <a:t>Monitoring Services</a:t>
            </a:r>
          </a:p>
          <a:p>
            <a:pPr marL="285750" indent="-285750" defTabSz="914377">
              <a:buFont typeface="Arial" charset="0"/>
              <a:buChar char="•"/>
              <a:defRPr/>
            </a:pPr>
            <a:r>
              <a:rPr lang="en-GB" sz="1000" dirty="0">
                <a:solidFill>
                  <a:srgbClr val="FFFFFF"/>
                </a:solidFill>
                <a:latin typeface="Arial" panose="020B0604020202020204"/>
              </a:rPr>
              <a:t>Security Monitoring</a:t>
            </a:r>
          </a:p>
          <a:p>
            <a:pPr marL="285750" indent="-285750" defTabSz="914377">
              <a:buFont typeface="Arial" charset="0"/>
              <a:buChar char="•"/>
              <a:defRPr/>
            </a:pPr>
            <a:r>
              <a:rPr lang="en-GB" sz="1000" dirty="0">
                <a:solidFill>
                  <a:srgbClr val="FFFFFF"/>
                </a:solidFill>
                <a:latin typeface="Arial" panose="020B0604020202020204"/>
              </a:rPr>
              <a:t>Storage Management</a:t>
            </a:r>
          </a:p>
        </p:txBody>
      </p:sp>
      <p:sp>
        <p:nvSpPr>
          <p:cNvPr id="442" name="TextBox 441"/>
          <p:cNvSpPr txBox="1"/>
          <p:nvPr/>
        </p:nvSpPr>
        <p:spPr bwMode="auto">
          <a:xfrm>
            <a:off x="4805674" y="278380"/>
            <a:ext cx="2756632" cy="276999"/>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Applications </a:t>
            </a:r>
            <a:r>
              <a:rPr lang="mr-IN" sz="1200" b="1" dirty="0">
                <a:solidFill>
                  <a:prstClr val="black"/>
                </a:solidFill>
                <a:ea typeface="ＭＳ Ｐゴシック" charset="0"/>
                <a:cs typeface="ＭＳ Ｐゴシック" charset="0"/>
              </a:rPr>
              <a:t>–</a:t>
            </a:r>
            <a:r>
              <a:rPr lang="en-US" sz="1200" b="1" dirty="0">
                <a:solidFill>
                  <a:prstClr val="black"/>
                </a:solidFill>
                <a:ea typeface="ＭＳ Ｐゴシック" charset="0"/>
                <a:cs typeface="ＭＳ Ｐゴシック" charset="0"/>
              </a:rPr>
              <a:t> clusters of API calls</a:t>
            </a:r>
          </a:p>
        </p:txBody>
      </p:sp>
      <p:sp>
        <p:nvSpPr>
          <p:cNvPr id="461" name="TextBox 460"/>
          <p:cNvSpPr txBox="1"/>
          <p:nvPr/>
        </p:nvSpPr>
        <p:spPr bwMode="auto">
          <a:xfrm>
            <a:off x="865249" y="576534"/>
            <a:ext cx="2369679" cy="461665"/>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Business Network Member Access Point Options</a:t>
            </a:r>
          </a:p>
        </p:txBody>
      </p:sp>
      <p:sp>
        <p:nvSpPr>
          <p:cNvPr id="462" name="Rectangle 461"/>
          <p:cNvSpPr/>
          <p:nvPr/>
        </p:nvSpPr>
        <p:spPr>
          <a:xfrm flipH="1">
            <a:off x="291430" y="524830"/>
            <a:ext cx="3348395" cy="6196810"/>
          </a:xfrm>
          <a:prstGeom prst="rect">
            <a:avLst/>
          </a:prstGeom>
          <a:noFill/>
          <a:ln w="12700" cap="flat" cmpd="sng" algn="ctr">
            <a:solidFill>
              <a:srgbClr val="2829D1">
                <a:lumMod val="75000"/>
              </a:srgbClr>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6" name="Rectangle 465"/>
          <p:cNvSpPr/>
          <p:nvPr/>
        </p:nvSpPr>
        <p:spPr>
          <a:xfrm flipH="1">
            <a:off x="461809" y="5331536"/>
            <a:ext cx="3001166" cy="851314"/>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7" name="TextBox 466"/>
          <p:cNvSpPr txBox="1"/>
          <p:nvPr/>
        </p:nvSpPr>
        <p:spPr>
          <a:xfrm>
            <a:off x="647736" y="5512667"/>
            <a:ext cx="1250663" cy="461665"/>
          </a:xfrm>
          <a:prstGeom prst="rect">
            <a:avLst/>
          </a:prstGeom>
          <a:noFill/>
          <a:ln w="12700">
            <a:noFill/>
          </a:ln>
        </p:spPr>
        <p:txBody>
          <a:bodyPr wrap="none" rtlCol="0">
            <a:spAutoFit/>
          </a:bodyPr>
          <a:lstStyle/>
          <a:p>
            <a:pPr marL="228594" indent="-228594" defTabSz="609585">
              <a:buFont typeface="Wingdings" panose="05000000000000000000" pitchFamily="2" charset="2"/>
              <a:buChar char="ü"/>
              <a:defRPr/>
            </a:pPr>
            <a:r>
              <a:rPr lang="en-GB" sz="800" dirty="0">
                <a:solidFill>
                  <a:prstClr val="black"/>
                </a:solidFill>
              </a:rPr>
              <a:t>Enterprise Systems</a:t>
            </a:r>
          </a:p>
          <a:p>
            <a:pPr marL="228594" indent="-228594" defTabSz="609585">
              <a:buFont typeface="Wingdings" panose="05000000000000000000" pitchFamily="2" charset="2"/>
              <a:buChar char="ü"/>
              <a:defRPr/>
            </a:pPr>
            <a:r>
              <a:rPr lang="en-GB" sz="800" dirty="0">
                <a:solidFill>
                  <a:prstClr val="black"/>
                </a:solidFill>
              </a:rPr>
              <a:t>Legacy Systems</a:t>
            </a:r>
          </a:p>
          <a:p>
            <a:pPr marL="228594" indent="-228594" defTabSz="609585">
              <a:buFont typeface="Wingdings" panose="05000000000000000000" pitchFamily="2" charset="2"/>
              <a:buChar char="ü"/>
              <a:defRPr/>
            </a:pPr>
            <a:r>
              <a:rPr lang="en-GB" sz="800" dirty="0">
                <a:solidFill>
                  <a:prstClr val="black"/>
                </a:solidFill>
              </a:rPr>
              <a:t>Mobile Applications</a:t>
            </a:r>
          </a:p>
        </p:txBody>
      </p:sp>
      <p:sp>
        <p:nvSpPr>
          <p:cNvPr id="468" name="Rectangle 467"/>
          <p:cNvSpPr/>
          <p:nvPr/>
        </p:nvSpPr>
        <p:spPr>
          <a:xfrm>
            <a:off x="2084287" y="5511688"/>
            <a:ext cx="1238153" cy="461665"/>
          </a:xfrm>
          <a:prstGeom prst="rect">
            <a:avLst/>
          </a:prstGeom>
          <a:ln w="12700">
            <a:noFill/>
          </a:ln>
        </p:spPr>
        <p:txBody>
          <a:bodyPr wrap="square">
            <a:spAutoFit/>
          </a:bodyPr>
          <a:lstStyle/>
          <a:p>
            <a:pPr marL="228594" indent="-228594" defTabSz="609585">
              <a:buFont typeface="Wingdings" panose="05000000000000000000" pitchFamily="2" charset="2"/>
              <a:buChar char="ü"/>
              <a:defRPr/>
            </a:pPr>
            <a:r>
              <a:rPr lang="en-GB" sz="800" dirty="0">
                <a:solidFill>
                  <a:prstClr val="black"/>
                </a:solidFill>
              </a:rPr>
              <a:t>Web Applications</a:t>
            </a:r>
          </a:p>
          <a:p>
            <a:pPr marL="228594" indent="-228594" defTabSz="609585">
              <a:buFont typeface="Wingdings" panose="05000000000000000000" pitchFamily="2" charset="2"/>
              <a:buChar char="ü"/>
              <a:defRPr/>
            </a:pPr>
            <a:r>
              <a:rPr lang="en-GB" sz="800" dirty="0">
                <a:solidFill>
                  <a:prstClr val="black"/>
                </a:solidFill>
              </a:rPr>
              <a:t>ESB Integration</a:t>
            </a:r>
          </a:p>
          <a:p>
            <a:pPr marL="228594" indent="-228594" defTabSz="609585">
              <a:buFont typeface="Wingdings" panose="05000000000000000000" pitchFamily="2" charset="2"/>
              <a:buChar char="ü"/>
              <a:defRPr/>
            </a:pPr>
            <a:r>
              <a:rPr lang="en-GB" sz="800" dirty="0">
                <a:solidFill>
                  <a:prstClr val="black"/>
                </a:solidFill>
              </a:rPr>
              <a:t>BPM Integration</a:t>
            </a:r>
          </a:p>
        </p:txBody>
      </p:sp>
      <p:sp>
        <p:nvSpPr>
          <p:cNvPr id="469" name="Rectangle 468"/>
          <p:cNvSpPr/>
          <p:nvPr/>
        </p:nvSpPr>
        <p:spPr>
          <a:xfrm flipH="1">
            <a:off x="465879" y="2722172"/>
            <a:ext cx="2999501" cy="2461725"/>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70" name="TextBox 469"/>
          <p:cNvSpPr txBox="1"/>
          <p:nvPr/>
        </p:nvSpPr>
        <p:spPr>
          <a:xfrm>
            <a:off x="1387259" y="1045297"/>
            <a:ext cx="1340870" cy="316814"/>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600" b="1" kern="0">
                <a:solidFill>
                  <a:srgbClr val="1A1918"/>
                </a:solidFill>
              </a:rPr>
              <a:t>Examples</a:t>
            </a:r>
            <a:endParaRPr lang="en-US" sz="1200" b="1" kern="0" dirty="0">
              <a:solidFill>
                <a:srgbClr val="1A1918"/>
              </a:solidFill>
            </a:endParaRPr>
          </a:p>
        </p:txBody>
      </p:sp>
      <p:sp>
        <p:nvSpPr>
          <p:cNvPr id="471" name="Rectangle 470"/>
          <p:cNvSpPr/>
          <p:nvPr/>
        </p:nvSpPr>
        <p:spPr>
          <a:xfrm flipH="1">
            <a:off x="461810" y="1033484"/>
            <a:ext cx="3003570" cy="1611268"/>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8" name="TextBox 487"/>
          <p:cNvSpPr txBox="1"/>
          <p:nvPr/>
        </p:nvSpPr>
        <p:spPr>
          <a:xfrm>
            <a:off x="998901" y="4105135"/>
            <a:ext cx="1397871" cy="295815"/>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OPM HR Analyst</a:t>
            </a:r>
          </a:p>
        </p:txBody>
      </p:sp>
      <p:cxnSp>
        <p:nvCxnSpPr>
          <p:cNvPr id="328" name="Elbow Connector 327"/>
          <p:cNvCxnSpPr>
            <a:stCxn id="483" idx="0"/>
            <a:endCxn id="433" idx="0"/>
          </p:cNvCxnSpPr>
          <p:nvPr/>
        </p:nvCxnSpPr>
        <p:spPr>
          <a:xfrm rot="16200000" flipH="1">
            <a:off x="7039239" y="-2681703"/>
            <a:ext cx="194293" cy="6607358"/>
          </a:xfrm>
          <a:prstGeom prst="bentConnector3">
            <a:avLst>
              <a:gd name="adj1" fmla="val -117657"/>
            </a:avLst>
          </a:prstGeom>
          <a:noFill/>
          <a:ln w="12700" cap="flat" cmpd="sng" algn="ctr">
            <a:solidFill>
              <a:srgbClr val="000000"/>
            </a:solidFill>
            <a:prstDash val="solid"/>
            <a:tailEnd type="triangle"/>
          </a:ln>
          <a:effectLst/>
        </p:spPr>
      </p:cxnSp>
      <p:cxnSp>
        <p:nvCxnSpPr>
          <p:cNvPr id="536" name="Elbow Connector 535"/>
          <p:cNvCxnSpPr>
            <a:stCxn id="488" idx="3"/>
            <a:endCxn id="310" idx="1"/>
          </p:cNvCxnSpPr>
          <p:nvPr/>
        </p:nvCxnSpPr>
        <p:spPr>
          <a:xfrm flipV="1">
            <a:off x="2396772" y="921020"/>
            <a:ext cx="2400435" cy="3332023"/>
          </a:xfrm>
          <a:prstGeom prst="bentConnector3">
            <a:avLst>
              <a:gd name="adj1" fmla="val 84550"/>
            </a:avLst>
          </a:prstGeom>
          <a:ln w="12700">
            <a:solidFill>
              <a:srgbClr val="FF391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8" name="Elbow Connector 537"/>
          <p:cNvCxnSpPr>
            <a:stCxn id="488" idx="3"/>
            <a:endCxn id="298" idx="1"/>
          </p:cNvCxnSpPr>
          <p:nvPr/>
        </p:nvCxnSpPr>
        <p:spPr>
          <a:xfrm flipV="1">
            <a:off x="2396772" y="2227106"/>
            <a:ext cx="2408902" cy="2025937"/>
          </a:xfrm>
          <a:prstGeom prst="bentConnector3">
            <a:avLst>
              <a:gd name="adj1" fmla="val 84401"/>
            </a:avLst>
          </a:prstGeom>
          <a:ln w="12700">
            <a:solidFill>
              <a:srgbClr val="FF391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0" name="Elbow Connector 539"/>
          <p:cNvCxnSpPr>
            <a:stCxn id="488" idx="3"/>
            <a:endCxn id="514" idx="1"/>
          </p:cNvCxnSpPr>
          <p:nvPr/>
        </p:nvCxnSpPr>
        <p:spPr>
          <a:xfrm flipV="1">
            <a:off x="2396772" y="3558895"/>
            <a:ext cx="2410124" cy="694148"/>
          </a:xfrm>
          <a:prstGeom prst="bentConnector3">
            <a:avLst>
              <a:gd name="adj1" fmla="val 84383"/>
            </a:avLst>
          </a:prstGeom>
          <a:ln w="12700">
            <a:solidFill>
              <a:srgbClr val="FF3916"/>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9" name="Group 478"/>
          <p:cNvGrpSpPr/>
          <p:nvPr/>
        </p:nvGrpSpPr>
        <p:grpSpPr>
          <a:xfrm>
            <a:off x="4028831" y="524830"/>
            <a:ext cx="584426" cy="6196810"/>
            <a:chOff x="4588363" y="557974"/>
            <a:chExt cx="447669" cy="6163666"/>
          </a:xfrm>
          <a:solidFill>
            <a:srgbClr val="FFFFFF">
              <a:alpha val="50196"/>
            </a:srgbClr>
          </a:solidFill>
        </p:grpSpPr>
        <p:sp>
          <p:nvSpPr>
            <p:cNvPr id="480" name="Rectangle 479"/>
            <p:cNvSpPr/>
            <p:nvPr/>
          </p:nvSpPr>
          <p:spPr>
            <a:xfrm flipH="1">
              <a:off x="4588363" y="557974"/>
              <a:ext cx="447669" cy="6163666"/>
            </a:xfrm>
            <a:prstGeom prst="rect">
              <a:avLst/>
            </a:prstGeom>
            <a:solidFill>
              <a:srgbClr val="DCDDDC">
                <a:alpha val="65098"/>
              </a:srgbClr>
            </a:solid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1" name="Rectangle 480"/>
            <p:cNvSpPr/>
            <p:nvPr/>
          </p:nvSpPr>
          <p:spPr>
            <a:xfrm rot="16200000">
              <a:off x="3215262" y="3555433"/>
              <a:ext cx="3188692" cy="235898"/>
            </a:xfrm>
            <a:prstGeom prst="rect">
              <a:avLst/>
            </a:prstGeom>
            <a:no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 API Gateway / ESB (e.g. </a:t>
              </a:r>
              <a:r>
                <a:rPr lang="en-US" sz="933" b="1" dirty="0" err="1">
                  <a:solidFill>
                    <a:prstClr val="black"/>
                  </a:solidFill>
                  <a:ea typeface="ＭＳ Ｐゴシック" charset="0"/>
                  <a:cs typeface="ＭＳ Ｐゴシック" charset="0"/>
                </a:rPr>
                <a:t>opmedr.com</a:t>
              </a:r>
              <a:r>
                <a:rPr lang="en-US" sz="933" b="1" dirty="0">
                  <a:solidFill>
                    <a:prstClr val="black"/>
                  </a:solidFill>
                  <a:ea typeface="ＭＳ Ｐゴシック" charset="0"/>
                  <a:cs typeface="ＭＳ Ｐゴシック" charset="0"/>
                </a:rPr>
                <a:t>/&lt;insert API call here&gt;)</a:t>
              </a:r>
            </a:p>
          </p:txBody>
        </p:sp>
      </p:grpSp>
      <p:grpSp>
        <p:nvGrpSpPr>
          <p:cNvPr id="482" name="Group 481"/>
          <p:cNvGrpSpPr/>
          <p:nvPr/>
        </p:nvGrpSpPr>
        <p:grpSpPr>
          <a:xfrm>
            <a:off x="3715667" y="524830"/>
            <a:ext cx="235898" cy="6196810"/>
            <a:chOff x="4557201" y="532574"/>
            <a:chExt cx="466343" cy="5801242"/>
          </a:xfrm>
          <a:solidFill>
            <a:srgbClr val="FFFFFF">
              <a:alpha val="50196"/>
            </a:srgbClr>
          </a:solidFill>
        </p:grpSpPr>
        <p:sp>
          <p:nvSpPr>
            <p:cNvPr id="483" name="Rectangle 482"/>
            <p:cNvSpPr/>
            <p:nvPr/>
          </p:nvSpPr>
          <p:spPr>
            <a:xfrm flipH="1">
              <a:off x="4588363" y="532574"/>
              <a:ext cx="400425" cy="5801242"/>
            </a:xfrm>
            <a:prstGeom prst="rect">
              <a:avLst/>
            </a:prstGeom>
            <a:solidFill>
              <a:srgbClr val="000000">
                <a:alpha val="39608"/>
              </a:srgbClr>
            </a:solidFill>
            <a:ln w="12700" cap="flat" cmpd="sng" algn="ctr">
              <a:solidFill>
                <a:srgbClr val="000000"/>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4" name="Rectangle 483"/>
            <p:cNvSpPr/>
            <p:nvPr/>
          </p:nvSpPr>
          <p:spPr>
            <a:xfrm rot="16200000">
              <a:off x="2589481" y="3212226"/>
              <a:ext cx="4401784" cy="466343"/>
            </a:xfrm>
            <a:prstGeom prst="rect">
              <a:avLst/>
            </a:prstGeom>
            <a:noFill/>
            <a:ln w="12700">
              <a:noFill/>
            </a:ln>
          </p:spPr>
          <p:txBody>
            <a:bodyPr wrap="none">
              <a:spAutoFit/>
            </a:bodyPr>
            <a:lstStyle/>
            <a:p>
              <a:pPr defTabSz="914377" fontAlgn="base">
                <a:spcBef>
                  <a:spcPct val="0"/>
                </a:spcBef>
                <a:spcAft>
                  <a:spcPct val="0"/>
                </a:spcAft>
              </a:pPr>
              <a:r>
                <a:rPr lang="en-US" sz="933" dirty="0">
                  <a:solidFill>
                    <a:srgbClr val="000000"/>
                  </a:solidFill>
                  <a:ea typeface="ＭＳ Ｐゴシック" charset="0"/>
                  <a:cs typeface="ＭＳ Ｐゴシック" charset="0"/>
                </a:rPr>
                <a:t>Security Layer (oauth2/</a:t>
              </a:r>
              <a:r>
                <a:rPr lang="en-US" sz="933" dirty="0" err="1">
                  <a:solidFill>
                    <a:srgbClr val="000000"/>
                  </a:solidFill>
                  <a:ea typeface="ＭＳ Ｐゴシック" charset="0"/>
                  <a:cs typeface="ＭＳ Ｐゴシック" charset="0"/>
                </a:rPr>
                <a:t>jwt</a:t>
              </a:r>
              <a:r>
                <a:rPr lang="en-US" sz="933" dirty="0">
                  <a:solidFill>
                    <a:srgbClr val="000000"/>
                  </a:solidFill>
                  <a:ea typeface="ＭＳ Ｐゴシック" charset="0"/>
                  <a:cs typeface="ＭＳ Ｐゴシック" charset="0"/>
                </a:rPr>
                <a:t>) </a:t>
              </a:r>
              <a:r>
                <a:rPr lang="mr-IN" sz="933" dirty="0">
                  <a:solidFill>
                    <a:srgbClr val="000000"/>
                  </a:solidFill>
                  <a:ea typeface="ＭＳ Ｐゴシック" charset="0"/>
                  <a:cs typeface="ＭＳ Ｐゴシック" charset="0"/>
                </a:rPr>
                <a:t>–</a:t>
              </a:r>
              <a:r>
                <a:rPr lang="en-US" sz="933" dirty="0">
                  <a:solidFill>
                    <a:srgbClr val="000000"/>
                  </a:solidFill>
                  <a:ea typeface="ＭＳ Ｐゴシック" charset="0"/>
                  <a:cs typeface="ＭＳ Ｐゴシック" charset="0"/>
                </a:rPr>
                <a:t> This is also where the Blockchain is queried for ID credentials</a:t>
              </a:r>
            </a:p>
          </p:txBody>
        </p:sp>
      </p:grpSp>
      <p:cxnSp>
        <p:nvCxnSpPr>
          <p:cNvPr id="598" name="Elbow Connector 597"/>
          <p:cNvCxnSpPr>
            <a:stCxn id="329" idx="3"/>
            <a:endCxn id="23" idx="1"/>
          </p:cNvCxnSpPr>
          <p:nvPr/>
        </p:nvCxnSpPr>
        <p:spPr>
          <a:xfrm>
            <a:off x="7573884" y="844313"/>
            <a:ext cx="1427321" cy="2002177"/>
          </a:xfrm>
          <a:prstGeom prst="bentConnector3">
            <a:avLst>
              <a:gd name="adj1" fmla="val 86036"/>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2" name="Elbow Connector 601"/>
          <p:cNvCxnSpPr>
            <a:stCxn id="329" idx="3"/>
            <a:endCxn id="143" idx="1"/>
          </p:cNvCxnSpPr>
          <p:nvPr/>
        </p:nvCxnSpPr>
        <p:spPr>
          <a:xfrm>
            <a:off x="7573884" y="844313"/>
            <a:ext cx="1411045" cy="4005856"/>
          </a:xfrm>
          <a:prstGeom prst="bentConnector3">
            <a:avLst>
              <a:gd name="adj1" fmla="val 86931"/>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6" name="Elbow Connector 605"/>
          <p:cNvCxnSpPr>
            <a:stCxn id="335" idx="3"/>
            <a:endCxn id="134" idx="1"/>
          </p:cNvCxnSpPr>
          <p:nvPr/>
        </p:nvCxnSpPr>
        <p:spPr>
          <a:xfrm>
            <a:off x="7573885" y="2201785"/>
            <a:ext cx="1427320" cy="926872"/>
          </a:xfrm>
          <a:prstGeom prst="bentConnector3">
            <a:avLst>
              <a:gd name="adj1" fmla="val 77387"/>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7" name="Elbow Connector 606"/>
          <p:cNvCxnSpPr>
            <a:stCxn id="335" idx="3"/>
            <a:endCxn id="148" idx="1"/>
          </p:cNvCxnSpPr>
          <p:nvPr/>
        </p:nvCxnSpPr>
        <p:spPr>
          <a:xfrm>
            <a:off x="7573885" y="2201785"/>
            <a:ext cx="1411044" cy="3015527"/>
          </a:xfrm>
          <a:prstGeom prst="bentConnector3">
            <a:avLst>
              <a:gd name="adj1" fmla="val 78351"/>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4"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4004663"/>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cxnSp>
        <p:nvCxnSpPr>
          <p:cNvPr id="626" name="Elbow Connector 625"/>
          <p:cNvCxnSpPr>
            <a:stCxn id="514" idx="3"/>
            <a:endCxn id="135" idx="1"/>
          </p:cNvCxnSpPr>
          <p:nvPr/>
        </p:nvCxnSpPr>
        <p:spPr>
          <a:xfrm flipV="1">
            <a:off x="7576938" y="3410824"/>
            <a:ext cx="1424267" cy="148071"/>
          </a:xfrm>
          <a:prstGeom prst="bentConnector3">
            <a:avLst>
              <a:gd name="adj1" fmla="val 46349"/>
            </a:avLst>
          </a:prstGeom>
          <a:ln w="12700">
            <a:solidFill>
              <a:srgbClr val="19B5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2" name="Elbow Connector 631"/>
          <p:cNvCxnSpPr>
            <a:stCxn id="514" idx="3"/>
            <a:endCxn id="149" idx="1"/>
          </p:cNvCxnSpPr>
          <p:nvPr/>
        </p:nvCxnSpPr>
        <p:spPr>
          <a:xfrm>
            <a:off x="7576938" y="3558895"/>
            <a:ext cx="1407991" cy="2025560"/>
          </a:xfrm>
          <a:prstGeom prst="bentConnector3">
            <a:avLst>
              <a:gd name="adj1" fmla="val 46956"/>
            </a:avLst>
          </a:prstGeom>
          <a:ln w="12700">
            <a:solidFill>
              <a:srgbClr val="19B5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6" name="TextBox 335"/>
          <p:cNvSpPr txBox="1"/>
          <p:nvPr/>
        </p:nvSpPr>
        <p:spPr>
          <a:xfrm>
            <a:off x="-7241" y="-34935"/>
            <a:ext cx="6175473" cy="338554"/>
          </a:xfrm>
          <a:prstGeom prst="rect">
            <a:avLst/>
          </a:prstGeom>
          <a:noFill/>
        </p:spPr>
        <p:txBody>
          <a:bodyPr wrap="none" rtlCol="0">
            <a:spAutoFit/>
          </a:bodyPr>
          <a:lstStyle/>
          <a:p>
            <a:r>
              <a:rPr lang="en-US" sz="1600" dirty="0">
                <a:solidFill>
                  <a:prstClr val="black"/>
                </a:solidFill>
              </a:rPr>
              <a:t>OPM edrV1 Application Architecture Diagram </a:t>
            </a:r>
            <a:r>
              <a:rPr lang="mr-IN" sz="1600" dirty="0">
                <a:solidFill>
                  <a:prstClr val="black"/>
                </a:solidFill>
              </a:rPr>
              <a:t>–</a:t>
            </a:r>
            <a:r>
              <a:rPr lang="en-US" sz="1600" dirty="0">
                <a:solidFill>
                  <a:prstClr val="black"/>
                </a:solidFill>
              </a:rPr>
              <a:t> HR Office / Analyst View</a:t>
            </a:r>
          </a:p>
        </p:txBody>
      </p:sp>
      <p:grpSp>
        <p:nvGrpSpPr>
          <p:cNvPr id="528" name="Group 527"/>
          <p:cNvGrpSpPr/>
          <p:nvPr/>
        </p:nvGrpSpPr>
        <p:grpSpPr>
          <a:xfrm>
            <a:off x="4806896" y="3194949"/>
            <a:ext cx="3424708" cy="727892"/>
            <a:chOff x="4806896" y="3603438"/>
            <a:chExt cx="3424708" cy="727892"/>
          </a:xfrm>
        </p:grpSpPr>
        <p:sp>
          <p:nvSpPr>
            <p:cNvPr id="514" name="Rectangle 513"/>
            <p:cNvSpPr/>
            <p:nvPr/>
          </p:nvSpPr>
          <p:spPr>
            <a:xfrm>
              <a:off x="4806896" y="3603438"/>
              <a:ext cx="2770042" cy="727892"/>
            </a:xfrm>
            <a:prstGeom prst="rect">
              <a:avLst/>
            </a:prstGeom>
            <a:noFill/>
            <a:ln w="12700" cap="flat" cmpd="sng" algn="ctr">
              <a:solidFill>
                <a:srgbClr val="19B5FF"/>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515" name="TextBox 11"/>
            <p:cNvSpPr txBox="1">
              <a:spLocks noChangeArrowheads="1"/>
            </p:cNvSpPr>
            <p:nvPr/>
          </p:nvSpPr>
          <p:spPr bwMode="auto">
            <a:xfrm>
              <a:off x="5125388" y="3790310"/>
              <a:ext cx="2131843" cy="415498"/>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Load records from multiple agencies</a:t>
              </a:r>
            </a:p>
            <a:p>
              <a:pPr marL="171450" indent="-171450" defTabSz="609585">
                <a:buFont typeface="Wingdings" charset="2"/>
                <a:buChar char="v"/>
                <a:defRPr/>
              </a:pPr>
              <a:r>
                <a:rPr lang="en-US" altLang="en-US" sz="700" dirty="0">
                  <a:solidFill>
                    <a:prstClr val="black"/>
                  </a:solidFill>
                </a:rPr>
                <a:t>Get </a:t>
              </a:r>
              <a:r>
                <a:rPr lang="en-US" altLang="en-US" sz="700" dirty="0" err="1">
                  <a:solidFill>
                    <a:prstClr val="black"/>
                  </a:solidFill>
                </a:rPr>
                <a:t>edrs</a:t>
              </a:r>
              <a:r>
                <a:rPr lang="en-US" altLang="en-US" sz="700" dirty="0">
                  <a:solidFill>
                    <a:prstClr val="black"/>
                  </a:solidFill>
                </a:rPr>
                <a:t> (multi-agency)</a:t>
              </a:r>
            </a:p>
            <a:p>
              <a:pPr marL="171450" indent="-171450" defTabSz="609585">
                <a:buFont typeface="Wingdings" charset="2"/>
                <a:buChar char="v"/>
                <a:defRPr/>
              </a:pPr>
              <a:r>
                <a:rPr lang="en-US" altLang="en-US" sz="700" dirty="0">
                  <a:solidFill>
                    <a:prstClr val="black"/>
                  </a:solidFill>
                </a:rPr>
                <a:t>Run multi-agency report</a:t>
              </a:r>
            </a:p>
          </p:txBody>
        </p:sp>
        <p:sp>
          <p:nvSpPr>
            <p:cNvPr id="517" name="TextBox 516"/>
            <p:cNvSpPr txBox="1"/>
            <p:nvPr/>
          </p:nvSpPr>
          <p:spPr bwMode="auto">
            <a:xfrm>
              <a:off x="5402360" y="3613131"/>
              <a:ext cx="1641297"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OPM Aggregate Access Calls</a:t>
              </a:r>
            </a:p>
          </p:txBody>
        </p:sp>
        <p:sp>
          <p:nvSpPr>
            <p:cNvPr id="444" name="TextBox 443"/>
            <p:cNvSpPr txBox="1"/>
            <p:nvPr/>
          </p:nvSpPr>
          <p:spPr bwMode="auto">
            <a:xfrm>
              <a:off x="7523553" y="3784679"/>
              <a:ext cx="708051"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grpSp>
      <p:cxnSp>
        <p:nvCxnSpPr>
          <p:cNvPr id="115" name="Elbow Connector 114"/>
          <p:cNvCxnSpPr>
            <a:stCxn id="189" idx="3"/>
            <a:endCxn id="212" idx="1"/>
          </p:cNvCxnSpPr>
          <p:nvPr/>
        </p:nvCxnSpPr>
        <p:spPr>
          <a:xfrm flipV="1">
            <a:off x="7429711" y="4257327"/>
            <a:ext cx="1571494" cy="2128656"/>
          </a:xfrm>
          <a:prstGeom prst="bentConnector3">
            <a:avLst>
              <a:gd name="adj1" fmla="val 73638"/>
            </a:avLst>
          </a:prstGeom>
          <a:noFill/>
          <a:ln w="12700" cap="flat" cmpd="sng" algn="ctr">
            <a:solidFill>
              <a:srgbClr val="FF951F"/>
            </a:solidFill>
            <a:prstDash val="solid"/>
            <a:tailEnd type="triangle"/>
          </a:ln>
          <a:effectLst/>
        </p:spPr>
      </p:cxnSp>
      <p:cxnSp>
        <p:nvCxnSpPr>
          <p:cNvPr id="116" name="Elbow Connector 115"/>
          <p:cNvCxnSpPr>
            <a:stCxn id="455" idx="3"/>
            <a:endCxn id="144" idx="1"/>
          </p:cNvCxnSpPr>
          <p:nvPr/>
        </p:nvCxnSpPr>
        <p:spPr>
          <a:xfrm>
            <a:off x="7422167" y="5774101"/>
            <a:ext cx="1563180" cy="177498"/>
          </a:xfrm>
          <a:prstGeom prst="bentConnector3">
            <a:avLst>
              <a:gd name="adj1" fmla="val 67590"/>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455" idx="3"/>
            <a:endCxn id="131" idx="1"/>
          </p:cNvCxnSpPr>
          <p:nvPr/>
        </p:nvCxnSpPr>
        <p:spPr>
          <a:xfrm flipV="1">
            <a:off x="7422167" y="3975158"/>
            <a:ext cx="1579038" cy="1798943"/>
          </a:xfrm>
          <a:prstGeom prst="bentConnector3">
            <a:avLst>
              <a:gd name="adj1" fmla="val 66834"/>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82" idx="3"/>
            <a:endCxn id="132" idx="1"/>
          </p:cNvCxnSpPr>
          <p:nvPr/>
        </p:nvCxnSpPr>
        <p:spPr>
          <a:xfrm flipV="1">
            <a:off x="7429165" y="3692991"/>
            <a:ext cx="1572040" cy="1428349"/>
          </a:xfrm>
          <a:prstGeom prst="bentConnector3">
            <a:avLst>
              <a:gd name="adj1" fmla="val 59998"/>
            </a:avLst>
          </a:prstGeom>
          <a:noFill/>
          <a:ln w="12700" cap="flat" cmpd="sng" algn="ctr">
            <a:solidFill>
              <a:srgbClr val="FF951F"/>
            </a:solidFill>
            <a:prstDash val="solid"/>
            <a:tailEnd type="triangle"/>
          </a:ln>
          <a:effectLst/>
        </p:spPr>
      </p:cxnSp>
      <p:pic>
        <p:nvPicPr>
          <p:cNvPr id="145" name="Picture 16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437" y="4043492"/>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Elbow Connector 4"/>
          <p:cNvCxnSpPr>
            <a:stCxn id="10" idx="3"/>
            <a:endCxn id="150" idx="3"/>
          </p:cNvCxnSpPr>
          <p:nvPr/>
        </p:nvCxnSpPr>
        <p:spPr>
          <a:xfrm flipH="1">
            <a:off x="10220453" y="3306414"/>
            <a:ext cx="373133" cy="1823534"/>
          </a:xfrm>
          <a:prstGeom prst="bentConnector3">
            <a:avLst>
              <a:gd name="adj1" fmla="val -61265"/>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113" idx="2"/>
            <a:endCxn id="127" idx="3"/>
          </p:cNvCxnSpPr>
          <p:nvPr/>
        </p:nvCxnSpPr>
        <p:spPr>
          <a:xfrm rot="16200000" flipH="1">
            <a:off x="8999718" y="4467550"/>
            <a:ext cx="374829" cy="113383"/>
          </a:xfrm>
          <a:prstGeom prst="bent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001205" y="2770692"/>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Rectangle 130"/>
          <p:cNvSpPr/>
          <p:nvPr/>
        </p:nvSpPr>
        <p:spPr>
          <a:xfrm>
            <a:off x="9001205" y="3899360"/>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Rectangle 131"/>
          <p:cNvSpPr/>
          <p:nvPr/>
        </p:nvSpPr>
        <p:spPr>
          <a:xfrm>
            <a:off x="9001205" y="3617193"/>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Rectangle 133"/>
          <p:cNvSpPr/>
          <p:nvPr/>
        </p:nvSpPr>
        <p:spPr>
          <a:xfrm>
            <a:off x="9001205" y="305285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5" name="Rectangle 134"/>
          <p:cNvSpPr/>
          <p:nvPr/>
        </p:nvSpPr>
        <p:spPr>
          <a:xfrm>
            <a:off x="9001205" y="3335026"/>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Rectangle 142"/>
          <p:cNvSpPr/>
          <p:nvPr/>
        </p:nvSpPr>
        <p:spPr>
          <a:xfrm>
            <a:off x="8984929" y="477902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8985347" y="588045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ectangle 147"/>
          <p:cNvSpPr/>
          <p:nvPr/>
        </p:nvSpPr>
        <p:spPr>
          <a:xfrm>
            <a:off x="8984929" y="5146163"/>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9" name="Rectangle 148"/>
          <p:cNvSpPr/>
          <p:nvPr/>
        </p:nvSpPr>
        <p:spPr>
          <a:xfrm>
            <a:off x="8984929" y="551330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2" name="Rectangle 211"/>
          <p:cNvSpPr/>
          <p:nvPr/>
        </p:nvSpPr>
        <p:spPr>
          <a:xfrm>
            <a:off x="9001205" y="418152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29" name="Group 528"/>
          <p:cNvGrpSpPr/>
          <p:nvPr/>
        </p:nvGrpSpPr>
        <p:grpSpPr>
          <a:xfrm>
            <a:off x="4795317" y="4573897"/>
            <a:ext cx="3424708" cy="2147743"/>
            <a:chOff x="4795317" y="4573897"/>
            <a:chExt cx="3424708" cy="2147743"/>
          </a:xfrm>
        </p:grpSpPr>
        <p:sp>
          <p:nvSpPr>
            <p:cNvPr id="436" name="Rectangle 435"/>
            <p:cNvSpPr/>
            <p:nvPr/>
          </p:nvSpPr>
          <p:spPr>
            <a:xfrm>
              <a:off x="4795317" y="4573897"/>
              <a:ext cx="2766989" cy="2147743"/>
            </a:xfrm>
            <a:prstGeom prst="rect">
              <a:avLst/>
            </a:prstGeom>
            <a:noFill/>
            <a:ln w="12700" cap="flat" cmpd="sng" algn="ctr">
              <a:solidFill>
                <a:srgbClr val="FF951F"/>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41" name="TextBox 440"/>
            <p:cNvSpPr txBox="1"/>
            <p:nvPr/>
          </p:nvSpPr>
          <p:spPr bwMode="auto">
            <a:xfrm>
              <a:off x="5589545" y="4575508"/>
              <a:ext cx="1361550"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Process Calls (Payroll)</a:t>
              </a:r>
            </a:p>
          </p:txBody>
        </p:sp>
        <p:sp>
          <p:nvSpPr>
            <p:cNvPr id="2" name="Rectangle 1"/>
            <p:cNvSpPr/>
            <p:nvPr/>
          </p:nvSpPr>
          <p:spPr>
            <a:xfrm>
              <a:off x="4935456" y="4853817"/>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5" name="Rectangle 454"/>
            <p:cNvSpPr/>
            <p:nvPr/>
          </p:nvSpPr>
          <p:spPr>
            <a:xfrm>
              <a:off x="4935456" y="5506578"/>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8" name="Rectangle 457"/>
            <p:cNvSpPr/>
            <p:nvPr/>
          </p:nvSpPr>
          <p:spPr>
            <a:xfrm>
              <a:off x="4935456" y="6154030"/>
              <a:ext cx="2486711" cy="463907"/>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0" name="TextBox 11"/>
            <p:cNvSpPr txBox="1">
              <a:spLocks noChangeArrowheads="1"/>
            </p:cNvSpPr>
            <p:nvPr/>
          </p:nvSpPr>
          <p:spPr bwMode="auto">
            <a:xfrm>
              <a:off x="5113809" y="4967452"/>
              <a:ext cx="1791344"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Initiate Payroll Process</a:t>
              </a:r>
            </a:p>
            <a:p>
              <a:pPr marL="171450" indent="-171450" defTabSz="609585">
                <a:buFont typeface="Wingdings" charset="2"/>
                <a:buChar char="v"/>
                <a:defRPr/>
              </a:pPr>
              <a:r>
                <a:rPr lang="en-US" altLang="en-US" sz="700" dirty="0">
                  <a:solidFill>
                    <a:prstClr val="black"/>
                  </a:solidFill>
                </a:rPr>
                <a:t>Confirm Payment Processed</a:t>
              </a:r>
            </a:p>
          </p:txBody>
        </p:sp>
        <p:sp>
          <p:nvSpPr>
            <p:cNvPr id="460" name="TextBox 11"/>
            <p:cNvSpPr txBox="1">
              <a:spLocks noChangeArrowheads="1"/>
            </p:cNvSpPr>
            <p:nvPr/>
          </p:nvSpPr>
          <p:spPr bwMode="auto">
            <a:xfrm>
              <a:off x="5113808" y="5620213"/>
              <a:ext cx="2234943"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Single Record Payroll Data</a:t>
              </a:r>
            </a:p>
            <a:p>
              <a:pPr marL="171450" indent="-171450" defTabSz="609585">
                <a:buFont typeface="Wingdings" charset="2"/>
                <a:buChar char="v"/>
                <a:defRPr/>
              </a:pPr>
              <a:r>
                <a:rPr lang="en-US" altLang="en-US" sz="700" dirty="0">
                  <a:solidFill>
                    <a:prstClr val="black"/>
                  </a:solidFill>
                </a:rPr>
                <a:t>Request Update to Payroll Data (single record)</a:t>
              </a:r>
            </a:p>
          </p:txBody>
        </p:sp>
        <p:sp>
          <p:nvSpPr>
            <p:cNvPr id="477" name="TextBox 11"/>
            <p:cNvSpPr txBox="1">
              <a:spLocks noChangeArrowheads="1"/>
            </p:cNvSpPr>
            <p:nvPr/>
          </p:nvSpPr>
          <p:spPr bwMode="auto">
            <a:xfrm>
              <a:off x="5113809" y="6285956"/>
              <a:ext cx="1512850" cy="200055"/>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algn="ctr" defTabSz="609585">
                <a:buFont typeface="Wingdings" charset="2"/>
                <a:buChar char="v"/>
                <a:defRPr/>
              </a:pPr>
              <a:r>
                <a:rPr lang="en-US" altLang="en-US" sz="700" dirty="0">
                  <a:solidFill>
                    <a:prstClr val="black"/>
                  </a:solidFill>
                </a:rPr>
                <a:t>Send Updates for Approval</a:t>
              </a:r>
            </a:p>
          </p:txBody>
        </p:sp>
        <p:sp>
          <p:nvSpPr>
            <p:cNvPr id="446" name="TextBox 445"/>
            <p:cNvSpPr txBox="1"/>
            <p:nvPr/>
          </p:nvSpPr>
          <p:spPr bwMode="auto">
            <a:xfrm>
              <a:off x="7511974" y="6199507"/>
              <a:ext cx="708051"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19" name="TextBox 118"/>
            <p:cNvSpPr txBox="1"/>
            <p:nvPr/>
          </p:nvSpPr>
          <p:spPr bwMode="auto">
            <a:xfrm>
              <a:off x="7511974" y="5591006"/>
              <a:ext cx="708051"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20" name="TextBox 119"/>
            <p:cNvSpPr txBox="1"/>
            <p:nvPr/>
          </p:nvSpPr>
          <p:spPr bwMode="auto">
            <a:xfrm>
              <a:off x="7511974" y="4927131"/>
              <a:ext cx="708051"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82" name="Rectangle 181"/>
            <p:cNvSpPr/>
            <p:nvPr/>
          </p:nvSpPr>
          <p:spPr>
            <a:xfrm>
              <a:off x="7143214"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6" name="Rectangle 185"/>
            <p:cNvSpPr/>
            <p:nvPr/>
          </p:nvSpPr>
          <p:spPr>
            <a:xfrm>
              <a:off x="7145063" y="570295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9" name="Rectangle 188"/>
            <p:cNvSpPr/>
            <p:nvPr/>
          </p:nvSpPr>
          <p:spPr>
            <a:xfrm>
              <a:off x="7143760" y="631483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3" name="Rectangle 292"/>
            <p:cNvSpPr/>
            <p:nvPr/>
          </p:nvSpPr>
          <p:spPr>
            <a:xfrm>
              <a:off x="4935456"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4" name="Rectangle 293"/>
            <p:cNvSpPr/>
            <p:nvPr/>
          </p:nvSpPr>
          <p:spPr>
            <a:xfrm>
              <a:off x="4935456" y="557452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5" name="Rectangle 294"/>
            <p:cNvSpPr/>
            <p:nvPr/>
          </p:nvSpPr>
          <p:spPr>
            <a:xfrm>
              <a:off x="4935456" y="581142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7" name="Group 526"/>
          <p:cNvGrpSpPr/>
          <p:nvPr/>
        </p:nvGrpSpPr>
        <p:grpSpPr>
          <a:xfrm>
            <a:off x="4798378" y="1716797"/>
            <a:ext cx="3641646" cy="969975"/>
            <a:chOff x="4798378" y="2198576"/>
            <a:chExt cx="3641646" cy="969975"/>
          </a:xfrm>
        </p:grpSpPr>
        <p:sp>
          <p:nvSpPr>
            <p:cNvPr id="335" name="Rectangle 334"/>
            <p:cNvSpPr/>
            <p:nvPr/>
          </p:nvSpPr>
          <p:spPr>
            <a:xfrm>
              <a:off x="4806896" y="2198576"/>
              <a:ext cx="2766989" cy="969975"/>
            </a:xfrm>
            <a:prstGeom prst="rect">
              <a:avLst/>
            </a:prstGeom>
            <a:noFill/>
            <a:ln w="12700" cap="flat" cmpd="sng" algn="ctr">
              <a:solidFill>
                <a:srgbClr val="10AF66"/>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7" name="TextBox 336"/>
            <p:cNvSpPr txBox="1"/>
            <p:nvPr/>
          </p:nvSpPr>
          <p:spPr bwMode="auto">
            <a:xfrm>
              <a:off x="5346042" y="2222812"/>
              <a:ext cx="1707609"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HR </a:t>
              </a:r>
              <a:r>
                <a:rPr lang="en-US" sz="800" b="1">
                  <a:solidFill>
                    <a:prstClr val="black"/>
                  </a:solidFill>
                  <a:ea typeface="ＭＳ Ｐゴシック" charset="0"/>
                  <a:cs typeface="ＭＳ Ｐゴシック" charset="0"/>
                </a:rPr>
                <a:t>Application Access Calls</a:t>
              </a:r>
              <a:endParaRPr lang="en-US" sz="800" b="1" dirty="0">
                <a:solidFill>
                  <a:prstClr val="black"/>
                </a:solidFill>
                <a:ea typeface="ＭＳ Ｐゴシック" charset="0"/>
                <a:cs typeface="ＭＳ Ｐゴシック" charset="0"/>
              </a:endParaRPr>
            </a:p>
          </p:txBody>
        </p:sp>
        <p:sp>
          <p:nvSpPr>
            <p:cNvPr id="522" name="TextBox 11"/>
            <p:cNvSpPr txBox="1">
              <a:spLocks noChangeArrowheads="1"/>
            </p:cNvSpPr>
            <p:nvPr/>
          </p:nvSpPr>
          <p:spPr bwMode="auto">
            <a:xfrm>
              <a:off x="5125388" y="2452702"/>
              <a:ext cx="1511103" cy="523220"/>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agency </a:t>
              </a:r>
              <a:r>
                <a:rPr lang="en-US" altLang="en-US" sz="700" dirty="0" err="1">
                  <a:solidFill>
                    <a:prstClr val="black"/>
                  </a:solidFill>
                </a:rPr>
                <a:t>edrs</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Create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Run Single Record Report</a:t>
              </a:r>
            </a:p>
            <a:p>
              <a:pPr marL="171450" indent="-171450" defTabSz="609585">
                <a:buFont typeface="Wingdings" charset="2"/>
                <a:buChar char="v"/>
                <a:defRPr/>
              </a:pPr>
              <a:r>
                <a:rPr lang="en-US" altLang="en-US" sz="700" dirty="0">
                  <a:solidFill>
                    <a:prstClr val="black"/>
                  </a:solidFill>
                </a:rPr>
                <a:t>Run agency Report</a:t>
              </a:r>
            </a:p>
          </p:txBody>
        </p:sp>
        <p:sp>
          <p:nvSpPr>
            <p:cNvPr id="443" name="TextBox 442"/>
            <p:cNvSpPr txBox="1"/>
            <p:nvPr/>
          </p:nvSpPr>
          <p:spPr bwMode="auto">
            <a:xfrm>
              <a:off x="7581042" y="2509793"/>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296" name="Rectangle 295"/>
            <p:cNvSpPr/>
            <p:nvPr/>
          </p:nvSpPr>
          <p:spPr>
            <a:xfrm>
              <a:off x="4805674" y="2375478"/>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8" name="Rectangle 297"/>
            <p:cNvSpPr/>
            <p:nvPr/>
          </p:nvSpPr>
          <p:spPr>
            <a:xfrm>
              <a:off x="4805674" y="263773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2" name="Rectangle 301"/>
            <p:cNvSpPr/>
            <p:nvPr/>
          </p:nvSpPr>
          <p:spPr>
            <a:xfrm>
              <a:off x="4798378" y="289999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6" name="Group 525"/>
          <p:cNvGrpSpPr/>
          <p:nvPr/>
        </p:nvGrpSpPr>
        <p:grpSpPr>
          <a:xfrm>
            <a:off x="4797207" y="559847"/>
            <a:ext cx="3585328" cy="577333"/>
            <a:chOff x="4797207" y="559847"/>
            <a:chExt cx="3585328" cy="577333"/>
          </a:xfrm>
        </p:grpSpPr>
        <p:sp>
          <p:nvSpPr>
            <p:cNvPr id="329" name="Rectangle 328"/>
            <p:cNvSpPr/>
            <p:nvPr/>
          </p:nvSpPr>
          <p:spPr>
            <a:xfrm>
              <a:off x="4806896" y="563787"/>
              <a:ext cx="2766988" cy="561051"/>
            </a:xfrm>
            <a:prstGeom prst="rect">
              <a:avLst/>
            </a:prstGeom>
            <a:noFill/>
            <a:ln w="12700" cap="flat" cmpd="sng" algn="ctr">
              <a:solidFill>
                <a:srgbClr val="989998"/>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1" name="TextBox 330"/>
            <p:cNvSpPr txBox="1"/>
            <p:nvPr/>
          </p:nvSpPr>
          <p:spPr bwMode="auto">
            <a:xfrm>
              <a:off x="5616558" y="565397"/>
              <a:ext cx="1437094" cy="220017"/>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Employee Access Calls</a:t>
              </a:r>
            </a:p>
          </p:txBody>
        </p:sp>
        <p:sp>
          <p:nvSpPr>
            <p:cNvPr id="333" name="TextBox 11"/>
            <p:cNvSpPr txBox="1">
              <a:spLocks noChangeArrowheads="1"/>
            </p:cNvSpPr>
            <p:nvPr/>
          </p:nvSpPr>
          <p:spPr bwMode="auto">
            <a:xfrm>
              <a:off x="5125388" y="743301"/>
              <a:ext cx="1343859" cy="307777"/>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Request </a:t>
              </a:r>
              <a:r>
                <a:rPr lang="en-US" altLang="en-US" sz="700" dirty="0" err="1">
                  <a:solidFill>
                    <a:prstClr val="black"/>
                  </a:solidFill>
                </a:rPr>
                <a:t>edr</a:t>
              </a:r>
              <a:r>
                <a:rPr lang="en-US" altLang="en-US" sz="700" dirty="0">
                  <a:solidFill>
                    <a:prstClr val="black"/>
                  </a:solidFill>
                </a:rPr>
                <a:t> update</a:t>
              </a:r>
            </a:p>
          </p:txBody>
        </p:sp>
        <p:sp>
          <p:nvSpPr>
            <p:cNvPr id="437" name="TextBox 436"/>
            <p:cNvSpPr txBox="1"/>
            <p:nvPr/>
          </p:nvSpPr>
          <p:spPr bwMode="auto">
            <a:xfrm>
              <a:off x="7523553" y="649615"/>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308" name="Rectangle 307"/>
            <p:cNvSpPr/>
            <p:nvPr/>
          </p:nvSpPr>
          <p:spPr>
            <a:xfrm>
              <a:off x="4797207" y="99488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9" name="Rectangle 308"/>
            <p:cNvSpPr/>
            <p:nvPr/>
          </p:nvSpPr>
          <p:spPr>
            <a:xfrm>
              <a:off x="4797207" y="704859"/>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0" name="Rectangle 309"/>
            <p:cNvSpPr/>
            <p:nvPr/>
          </p:nvSpPr>
          <p:spPr>
            <a:xfrm>
              <a:off x="4797207" y="84987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3" name="Rectangle 312"/>
            <p:cNvSpPr/>
            <p:nvPr/>
          </p:nvSpPr>
          <p:spPr>
            <a:xfrm>
              <a:off x="4797207" y="55984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4" name="Group 223"/>
          <p:cNvGrpSpPr/>
          <p:nvPr/>
        </p:nvGrpSpPr>
        <p:grpSpPr>
          <a:xfrm>
            <a:off x="11029157" y="3064243"/>
            <a:ext cx="766155" cy="899981"/>
            <a:chOff x="2661739" y="501318"/>
            <a:chExt cx="3820247" cy="4487542"/>
          </a:xfrm>
        </p:grpSpPr>
        <p:sp>
          <p:nvSpPr>
            <p:cNvPr id="225" name="Oval 224"/>
            <p:cNvSpPr/>
            <p:nvPr/>
          </p:nvSpPr>
          <p:spPr>
            <a:xfrm>
              <a:off x="2838755" y="1473800"/>
              <a:ext cx="3207434" cy="3207434"/>
            </a:xfrm>
            <a:prstGeom prst="ellipse">
              <a:avLst/>
            </a:prstGeom>
            <a:solidFill>
              <a:srgbClr val="2CAD6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258442" y="1893487"/>
              <a:ext cx="2368060" cy="23680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p:cNvSpPr txBox="1"/>
            <p:nvPr/>
          </p:nvSpPr>
          <p:spPr>
            <a:xfrm>
              <a:off x="2882755" y="501318"/>
              <a:ext cx="3599231" cy="1074260"/>
            </a:xfrm>
            <a:prstGeom prst="rect">
              <a:avLst/>
            </a:prstGeom>
            <a:noFill/>
          </p:spPr>
          <p:txBody>
            <a:bodyPr wrap="square" rtlCol="0">
              <a:spAutoFit/>
            </a:bodyPr>
            <a:lstStyle/>
            <a:p>
              <a:r>
                <a:rPr lang="en-US" sz="800" dirty="0">
                  <a:solidFill>
                    <a:schemeClr val="bg1"/>
                  </a:solidFill>
                </a:rPr>
                <a:t>Blockchain</a:t>
              </a:r>
            </a:p>
          </p:txBody>
        </p:sp>
        <p:sp>
          <p:nvSpPr>
            <p:cNvPr id="228" name="Oval 227"/>
            <p:cNvSpPr/>
            <p:nvPr/>
          </p:nvSpPr>
          <p:spPr>
            <a:xfrm>
              <a:off x="2950424" y="1585860"/>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p:cNvSpPr/>
            <p:nvPr/>
          </p:nvSpPr>
          <p:spPr>
            <a:xfrm>
              <a:off x="2661739" y="3144331"/>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p:cNvSpPr/>
            <p:nvPr/>
          </p:nvSpPr>
          <p:spPr>
            <a:xfrm>
              <a:off x="4044077" y="3994743"/>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p:cNvSpPr/>
            <p:nvPr/>
          </p:nvSpPr>
          <p:spPr>
            <a:xfrm>
              <a:off x="5339287" y="3077517"/>
              <a:ext cx="994118" cy="994118"/>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p:cNvSpPr/>
            <p:nvPr/>
          </p:nvSpPr>
          <p:spPr>
            <a:xfrm>
              <a:off x="4873020" y="1575582"/>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865588" y="3222205"/>
            <a:ext cx="727998" cy="1991952"/>
            <a:chOff x="9859975" y="3211579"/>
            <a:chExt cx="727998" cy="1991952"/>
          </a:xfrm>
          <a:noFill/>
        </p:grpSpPr>
        <p:sp>
          <p:nvSpPr>
            <p:cNvPr id="10" name="Rectangle 9"/>
            <p:cNvSpPr/>
            <p:nvPr/>
          </p:nvSpPr>
          <p:spPr>
            <a:xfrm>
              <a:off x="10233108" y="3211579"/>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859975" y="5035113"/>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TextBox 132"/>
          <p:cNvSpPr txBox="1"/>
          <p:nvPr/>
        </p:nvSpPr>
        <p:spPr>
          <a:xfrm>
            <a:off x="2166137" y="1831525"/>
            <a:ext cx="712102" cy="531037"/>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100" kern="0" dirty="0">
                <a:solidFill>
                  <a:srgbClr val="1A1918"/>
                </a:solidFill>
              </a:rPr>
              <a:t>Other options</a:t>
            </a:r>
          </a:p>
        </p:txBody>
      </p:sp>
      <p:sp>
        <p:nvSpPr>
          <p:cNvPr id="136" name="TextBox 135"/>
          <p:cNvSpPr txBox="1"/>
          <p:nvPr/>
        </p:nvSpPr>
        <p:spPr>
          <a:xfrm>
            <a:off x="2278550" y="1368855"/>
            <a:ext cx="375424" cy="584775"/>
          </a:xfrm>
          <a:prstGeom prst="rect">
            <a:avLst/>
          </a:prstGeom>
          <a:noFill/>
        </p:spPr>
        <p:txBody>
          <a:bodyPr wrap="none" rtlCol="0">
            <a:spAutoFit/>
          </a:bodyPr>
          <a:lstStyle/>
          <a:p>
            <a:r>
              <a:rPr lang="en-US" sz="3200" b="1" dirty="0">
                <a:solidFill>
                  <a:prstClr val="black"/>
                </a:solidFill>
              </a:rPr>
              <a:t>?</a:t>
            </a:r>
          </a:p>
        </p:txBody>
      </p:sp>
      <p:pic>
        <p:nvPicPr>
          <p:cNvPr id="137" name="Picture 1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7259" y="1436881"/>
            <a:ext cx="419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TextBox 137"/>
          <p:cNvSpPr txBox="1"/>
          <p:nvPr/>
        </p:nvSpPr>
        <p:spPr>
          <a:xfrm>
            <a:off x="865250" y="1829315"/>
            <a:ext cx="1264070" cy="808020"/>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100" kern="0" dirty="0">
                <a:solidFill>
                  <a:srgbClr val="1A1918"/>
                </a:solidFill>
              </a:rPr>
              <a:t>Integrate with the existing employee HR portal</a:t>
            </a:r>
          </a:p>
        </p:txBody>
      </p:sp>
    </p:spTree>
    <p:extLst>
      <p:ext uri="{BB962C8B-B14F-4D97-AF65-F5344CB8AC3E}">
        <p14:creationId xmlns:p14="http://schemas.microsoft.com/office/powerpoint/2010/main" val="73640674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Rectangle 431"/>
          <p:cNvSpPr/>
          <p:nvPr/>
        </p:nvSpPr>
        <p:spPr bwMode="auto">
          <a:xfrm>
            <a:off x="9259876" y="2768502"/>
            <a:ext cx="2624888" cy="1564624"/>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Blockchain HLF </a:t>
            </a:r>
          </a:p>
          <a:p>
            <a:pPr defTabSz="914377">
              <a:defRPr/>
            </a:pPr>
            <a:r>
              <a:rPr lang="en-GB" sz="1400" dirty="0">
                <a:solidFill>
                  <a:srgbClr val="FFFFFF"/>
                </a:solidFill>
                <a:latin typeface="Arial" panose="020B0604020202020204"/>
              </a:rPr>
              <a:t>Peers</a:t>
            </a:r>
          </a:p>
          <a:p>
            <a:pPr marL="285750" indent="-285750" defTabSz="914377">
              <a:buFont typeface="Arial" charset="0"/>
              <a:buChar char="•"/>
              <a:defRPr/>
            </a:pPr>
            <a:r>
              <a:rPr lang="en-GB" sz="1000" dirty="0">
                <a:solidFill>
                  <a:srgbClr val="FFFFFF"/>
                </a:solidFill>
                <a:latin typeface="Arial" panose="020B0604020202020204"/>
              </a:rPr>
              <a:t>Smart Contracts</a:t>
            </a:r>
          </a:p>
          <a:p>
            <a:pPr marL="285750" indent="-285750" defTabSz="914377">
              <a:buFont typeface="Arial" charset="0"/>
              <a:buChar char="•"/>
              <a:defRPr/>
            </a:pPr>
            <a:r>
              <a:rPr lang="en-GB" sz="1000" dirty="0">
                <a:solidFill>
                  <a:srgbClr val="FFFFFF"/>
                </a:solidFill>
                <a:latin typeface="Arial" panose="020B0604020202020204"/>
              </a:rPr>
              <a:t>Event Adapter</a:t>
            </a:r>
          </a:p>
          <a:p>
            <a:pPr marL="285750" indent="-285750" defTabSz="914377">
              <a:buFont typeface="Arial" charset="0"/>
              <a:buChar char="•"/>
              <a:defRPr/>
            </a:pPr>
            <a:r>
              <a:rPr lang="en-GB" sz="1000" dirty="0">
                <a:solidFill>
                  <a:srgbClr val="FFFFFF"/>
                </a:solidFill>
                <a:latin typeface="Arial" panose="020B0604020202020204"/>
              </a:rPr>
              <a:t>Ledger</a:t>
            </a:r>
          </a:p>
          <a:p>
            <a:pPr marL="285750" indent="-285750" defTabSz="914377">
              <a:buFont typeface="Arial" charset="0"/>
              <a:buChar char="•"/>
              <a:defRPr/>
            </a:pPr>
            <a:r>
              <a:rPr lang="en-GB" sz="1000" dirty="0">
                <a:solidFill>
                  <a:srgbClr val="FFFFFF"/>
                </a:solidFill>
                <a:latin typeface="Arial" panose="020B0604020202020204"/>
              </a:rPr>
              <a:t>Membership</a:t>
            </a:r>
          </a:p>
          <a:p>
            <a:pPr marL="285750" indent="-285750" defTabSz="914377">
              <a:buFont typeface="Arial" charset="0"/>
              <a:buChar char="•"/>
              <a:defRPr/>
            </a:pPr>
            <a:r>
              <a:rPr lang="en-GB" sz="1000" dirty="0">
                <a:solidFill>
                  <a:srgbClr val="FFFFFF"/>
                </a:solidFill>
                <a:latin typeface="Arial" panose="020B0604020202020204"/>
              </a:rPr>
              <a:t>Consensus</a:t>
            </a:r>
          </a:p>
        </p:txBody>
      </p:sp>
      <p:grpSp>
        <p:nvGrpSpPr>
          <p:cNvPr id="125" name="Group 124"/>
          <p:cNvGrpSpPr/>
          <p:nvPr/>
        </p:nvGrpSpPr>
        <p:grpSpPr>
          <a:xfrm>
            <a:off x="8990291" y="4711657"/>
            <a:ext cx="512465" cy="1319330"/>
            <a:chOff x="4547785" y="10037"/>
            <a:chExt cx="629218" cy="8726361"/>
          </a:xfrm>
          <a:solidFill>
            <a:srgbClr val="DCDDDC"/>
          </a:solidFill>
        </p:grpSpPr>
        <p:sp>
          <p:nvSpPr>
            <p:cNvPr id="126" name="Rectangle 125"/>
            <p:cNvSpPr/>
            <p:nvPr/>
          </p:nvSpPr>
          <p:spPr>
            <a:xfrm flipH="1">
              <a:off x="4547785" y="456298"/>
              <a:ext cx="629218" cy="8280100"/>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27" name="Rectangle 126"/>
            <p:cNvSpPr/>
            <p:nvPr/>
          </p:nvSpPr>
          <p:spPr>
            <a:xfrm rot="16200000">
              <a:off x="620008" y="4104287"/>
              <a:ext cx="8478142" cy="289642"/>
            </a:xfrm>
            <a:prstGeom prst="rect">
              <a:avLst/>
            </a:prstGeom>
            <a:noFill/>
            <a:ln w="12700">
              <a:noFill/>
            </a:ln>
          </p:spPr>
          <p:txBody>
            <a:bodyPr wrap="squar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grpSp>
        <p:nvGrpSpPr>
          <p:cNvPr id="112" name="Group 111"/>
          <p:cNvGrpSpPr/>
          <p:nvPr/>
        </p:nvGrpSpPr>
        <p:grpSpPr>
          <a:xfrm>
            <a:off x="8998284" y="2768502"/>
            <a:ext cx="264315" cy="1568326"/>
            <a:chOff x="4588359" y="477999"/>
            <a:chExt cx="489648" cy="5885859"/>
          </a:xfrm>
          <a:solidFill>
            <a:srgbClr val="DCDDDC"/>
          </a:solidFill>
        </p:grpSpPr>
        <p:sp>
          <p:nvSpPr>
            <p:cNvPr id="113" name="Rectangle 112"/>
            <p:cNvSpPr/>
            <p:nvPr/>
          </p:nvSpPr>
          <p:spPr>
            <a:xfrm flipH="1">
              <a:off x="4588359" y="477999"/>
              <a:ext cx="489648" cy="5885859"/>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14" name="Rectangle 113"/>
            <p:cNvSpPr/>
            <p:nvPr/>
          </p:nvSpPr>
          <p:spPr>
            <a:xfrm rot="16200000">
              <a:off x="2442338" y="3336089"/>
              <a:ext cx="4558766" cy="218609"/>
            </a:xfrm>
            <a:prstGeom prst="rect">
              <a:avLst/>
            </a:prstGeom>
            <a:grp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cxnSp>
        <p:nvCxnSpPr>
          <p:cNvPr id="404" name="Straight Arrow Connector 403"/>
          <p:cNvCxnSpPr/>
          <p:nvPr/>
        </p:nvCxnSpPr>
        <p:spPr>
          <a:xfrm>
            <a:off x="9280787"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5" name="TextBox 404"/>
          <p:cNvSpPr txBox="1"/>
          <p:nvPr/>
        </p:nvSpPr>
        <p:spPr bwMode="auto">
          <a:xfrm>
            <a:off x="9268972" y="6314834"/>
            <a:ext cx="1087312"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POST Rest API Call</a:t>
            </a:r>
          </a:p>
        </p:txBody>
      </p:sp>
      <p:cxnSp>
        <p:nvCxnSpPr>
          <p:cNvPr id="406" name="Straight Arrow Connector 405"/>
          <p:cNvCxnSpPr/>
          <p:nvPr/>
        </p:nvCxnSpPr>
        <p:spPr>
          <a:xfrm flipH="1">
            <a:off x="10467512"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7" name="TextBox 406"/>
          <p:cNvSpPr txBox="1"/>
          <p:nvPr/>
        </p:nvSpPr>
        <p:spPr bwMode="auto">
          <a:xfrm>
            <a:off x="10455697" y="6314834"/>
            <a:ext cx="941547"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GET Rest API Call</a:t>
            </a:r>
          </a:p>
        </p:txBody>
      </p:sp>
      <p:sp>
        <p:nvSpPr>
          <p:cNvPr id="431" name="Rectangle 430"/>
          <p:cNvSpPr/>
          <p:nvPr/>
        </p:nvSpPr>
        <p:spPr bwMode="auto">
          <a:xfrm>
            <a:off x="9499520" y="4779020"/>
            <a:ext cx="2385244" cy="1243728"/>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Data Lake</a:t>
            </a:r>
          </a:p>
          <a:p>
            <a:pPr marL="285750" indent="-285750" defTabSz="914377">
              <a:buFont typeface="Arial" charset="0"/>
              <a:buChar char="•"/>
              <a:defRPr/>
            </a:pPr>
            <a:r>
              <a:rPr lang="en-GB" sz="1000" dirty="0">
                <a:solidFill>
                  <a:srgbClr val="FFFFFF"/>
                </a:solidFill>
                <a:latin typeface="Arial" panose="020B0604020202020204"/>
              </a:rPr>
              <a:t>MDM</a:t>
            </a:r>
          </a:p>
          <a:p>
            <a:pPr marL="285750" indent="-285750" defTabSz="914377">
              <a:buFont typeface="Arial" charset="0"/>
              <a:buChar char="•"/>
              <a:defRPr/>
            </a:pPr>
            <a:r>
              <a:rPr lang="en-GB" sz="1000" dirty="0">
                <a:solidFill>
                  <a:srgbClr val="FFFFFF"/>
                </a:solidFill>
                <a:latin typeface="Arial" panose="020B0604020202020204"/>
              </a:rPr>
              <a:t>Operational Data Store</a:t>
            </a:r>
          </a:p>
          <a:p>
            <a:pPr marL="285750" indent="-285750" defTabSz="914377">
              <a:buFont typeface="Arial" charset="0"/>
              <a:buChar char="•"/>
              <a:defRPr/>
            </a:pPr>
            <a:r>
              <a:rPr lang="en-GB" sz="1000" dirty="0">
                <a:solidFill>
                  <a:srgbClr val="FFFFFF"/>
                </a:solidFill>
                <a:latin typeface="Arial" panose="020B0604020202020204"/>
              </a:rPr>
              <a:t>ETL</a:t>
            </a:r>
          </a:p>
          <a:p>
            <a:pPr marL="285750" indent="-285750" defTabSz="914377">
              <a:buFont typeface="Arial" charset="0"/>
              <a:buChar char="•"/>
              <a:defRPr/>
            </a:pPr>
            <a:r>
              <a:rPr lang="en-GB" sz="1000" dirty="0">
                <a:solidFill>
                  <a:srgbClr val="FFFFFF"/>
                </a:solidFill>
                <a:latin typeface="Arial" panose="020B0604020202020204"/>
              </a:rPr>
              <a:t>Analytics Services</a:t>
            </a:r>
          </a:p>
          <a:p>
            <a:pPr marL="742950" lvl="1" indent="-285750" defTabSz="914377">
              <a:buFont typeface="Arial" charset="0"/>
              <a:buChar char="•"/>
              <a:defRPr/>
            </a:pPr>
            <a:r>
              <a:rPr lang="en-GB" sz="1000" dirty="0">
                <a:solidFill>
                  <a:srgbClr val="FFFFFF"/>
                </a:solidFill>
                <a:latin typeface="Arial" panose="020B0604020202020204"/>
              </a:rPr>
              <a:t>Query Tools</a:t>
            </a:r>
          </a:p>
          <a:p>
            <a:pPr marL="742950" lvl="1" indent="-285750" defTabSz="914377">
              <a:buFont typeface="Arial" charset="0"/>
              <a:buChar char="•"/>
              <a:defRPr/>
            </a:pPr>
            <a:r>
              <a:rPr lang="en-GB" sz="1000" dirty="0">
                <a:solidFill>
                  <a:srgbClr val="FFFFFF"/>
                </a:solidFill>
                <a:latin typeface="Arial" panose="020B0604020202020204"/>
              </a:rPr>
              <a:t>Reporting</a:t>
            </a:r>
          </a:p>
        </p:txBody>
      </p:sp>
      <p:sp>
        <p:nvSpPr>
          <p:cNvPr id="433" name="Rectangle 432"/>
          <p:cNvSpPr/>
          <p:nvPr/>
        </p:nvSpPr>
        <p:spPr bwMode="auto">
          <a:xfrm>
            <a:off x="8995366" y="719123"/>
            <a:ext cx="2889398" cy="1708386"/>
          </a:xfrm>
          <a:prstGeom prst="rect">
            <a:avLst/>
          </a:prstGeom>
          <a:solidFill>
            <a:srgbClr val="000000"/>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Enterprise Utility Services</a:t>
            </a:r>
          </a:p>
          <a:p>
            <a:pPr marL="285750" indent="-285750" defTabSz="914377">
              <a:buFont typeface="Arial" charset="0"/>
              <a:buChar char="•"/>
              <a:defRPr/>
            </a:pPr>
            <a:r>
              <a:rPr lang="en-GB" sz="1000" dirty="0">
                <a:solidFill>
                  <a:srgbClr val="FFFFFF"/>
                </a:solidFill>
                <a:latin typeface="Arial" panose="020B0604020202020204"/>
              </a:rPr>
              <a:t>Identity &amp; Access Management</a:t>
            </a:r>
          </a:p>
          <a:p>
            <a:pPr marL="285750" indent="-285750" defTabSz="914377">
              <a:buFont typeface="Arial" charset="0"/>
              <a:buChar char="•"/>
              <a:defRPr/>
            </a:pPr>
            <a:r>
              <a:rPr lang="en-GB" sz="1000" dirty="0">
                <a:solidFill>
                  <a:srgbClr val="FFFFFF"/>
                </a:solidFill>
                <a:latin typeface="Arial" panose="020B0604020202020204"/>
              </a:rPr>
              <a:t>Identity &amp; Key Management (HSM)</a:t>
            </a:r>
          </a:p>
          <a:p>
            <a:pPr marL="285750" indent="-285750" defTabSz="914377">
              <a:buFont typeface="Arial" charset="0"/>
              <a:buChar char="•"/>
              <a:defRPr/>
            </a:pPr>
            <a:r>
              <a:rPr lang="en-GB" sz="1000" dirty="0">
                <a:solidFill>
                  <a:srgbClr val="FFFFFF"/>
                </a:solidFill>
                <a:latin typeface="Arial" panose="020B0604020202020204"/>
              </a:rPr>
              <a:t>Log Management</a:t>
            </a:r>
          </a:p>
          <a:p>
            <a:pPr marL="285750" indent="-285750" defTabSz="914377">
              <a:buFont typeface="Arial" charset="0"/>
              <a:buChar char="•"/>
              <a:defRPr/>
            </a:pPr>
            <a:r>
              <a:rPr lang="en-GB" sz="1000" dirty="0">
                <a:solidFill>
                  <a:srgbClr val="FFFFFF"/>
                </a:solidFill>
                <a:latin typeface="Arial" panose="020B0604020202020204"/>
              </a:rPr>
              <a:t>Monitoring Services</a:t>
            </a:r>
          </a:p>
          <a:p>
            <a:pPr marL="285750" indent="-285750" defTabSz="914377">
              <a:buFont typeface="Arial" charset="0"/>
              <a:buChar char="•"/>
              <a:defRPr/>
            </a:pPr>
            <a:r>
              <a:rPr lang="en-GB" sz="1000" dirty="0">
                <a:solidFill>
                  <a:srgbClr val="FFFFFF"/>
                </a:solidFill>
                <a:latin typeface="Arial" panose="020B0604020202020204"/>
              </a:rPr>
              <a:t>Security Monitoring</a:t>
            </a:r>
          </a:p>
          <a:p>
            <a:pPr marL="285750" indent="-285750" defTabSz="914377">
              <a:buFont typeface="Arial" charset="0"/>
              <a:buChar char="•"/>
              <a:defRPr/>
            </a:pPr>
            <a:r>
              <a:rPr lang="en-GB" sz="1000" dirty="0">
                <a:solidFill>
                  <a:srgbClr val="FFFFFF"/>
                </a:solidFill>
                <a:latin typeface="Arial" panose="020B0604020202020204"/>
              </a:rPr>
              <a:t>Storage Management</a:t>
            </a:r>
          </a:p>
        </p:txBody>
      </p:sp>
      <p:sp>
        <p:nvSpPr>
          <p:cNvPr id="442" name="TextBox 441"/>
          <p:cNvSpPr txBox="1"/>
          <p:nvPr/>
        </p:nvSpPr>
        <p:spPr bwMode="auto">
          <a:xfrm>
            <a:off x="4805674" y="278381"/>
            <a:ext cx="2775368" cy="276999"/>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Applications </a:t>
            </a:r>
            <a:r>
              <a:rPr lang="mr-IN" sz="1200" b="1" dirty="0">
                <a:solidFill>
                  <a:prstClr val="black"/>
                </a:solidFill>
                <a:ea typeface="ＭＳ Ｐゴシック" charset="0"/>
                <a:cs typeface="ＭＳ Ｐゴシック" charset="0"/>
              </a:rPr>
              <a:t>–</a:t>
            </a:r>
            <a:r>
              <a:rPr lang="en-US" sz="1200" b="1" dirty="0">
                <a:solidFill>
                  <a:prstClr val="black"/>
                </a:solidFill>
                <a:ea typeface="ＭＳ Ｐゴシック" charset="0"/>
                <a:cs typeface="ＭＳ Ｐゴシック" charset="0"/>
              </a:rPr>
              <a:t> clusters of API calls</a:t>
            </a:r>
          </a:p>
        </p:txBody>
      </p:sp>
      <p:sp>
        <p:nvSpPr>
          <p:cNvPr id="461" name="TextBox 460"/>
          <p:cNvSpPr txBox="1"/>
          <p:nvPr/>
        </p:nvSpPr>
        <p:spPr bwMode="auto">
          <a:xfrm>
            <a:off x="1033164" y="576534"/>
            <a:ext cx="2201764" cy="461665"/>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Business Network Member Access Point Options</a:t>
            </a:r>
          </a:p>
        </p:txBody>
      </p:sp>
      <p:sp>
        <p:nvSpPr>
          <p:cNvPr id="462" name="Rectangle 461"/>
          <p:cNvSpPr/>
          <p:nvPr/>
        </p:nvSpPr>
        <p:spPr>
          <a:xfrm flipH="1">
            <a:off x="291430" y="524830"/>
            <a:ext cx="3348395" cy="6196810"/>
          </a:xfrm>
          <a:prstGeom prst="rect">
            <a:avLst/>
          </a:prstGeom>
          <a:noFill/>
          <a:ln w="12700" cap="flat" cmpd="sng" algn="ctr">
            <a:solidFill>
              <a:srgbClr val="2829D1">
                <a:lumMod val="75000"/>
              </a:srgbClr>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6" name="Rectangle 465"/>
          <p:cNvSpPr/>
          <p:nvPr/>
        </p:nvSpPr>
        <p:spPr>
          <a:xfrm flipH="1">
            <a:off x="461809" y="5331536"/>
            <a:ext cx="3001166" cy="851314"/>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7" name="TextBox 466"/>
          <p:cNvSpPr txBox="1"/>
          <p:nvPr/>
        </p:nvSpPr>
        <p:spPr>
          <a:xfrm>
            <a:off x="647736" y="5512667"/>
            <a:ext cx="1250663" cy="461665"/>
          </a:xfrm>
          <a:prstGeom prst="rect">
            <a:avLst/>
          </a:prstGeom>
          <a:noFill/>
          <a:ln w="12700">
            <a:noFill/>
          </a:ln>
        </p:spPr>
        <p:txBody>
          <a:bodyPr wrap="none" rtlCol="0">
            <a:spAutoFit/>
          </a:bodyPr>
          <a:lstStyle/>
          <a:p>
            <a:pPr marL="228594" indent="-228594" defTabSz="609585">
              <a:buFont typeface="Wingdings" panose="05000000000000000000" pitchFamily="2" charset="2"/>
              <a:buChar char="ü"/>
              <a:defRPr/>
            </a:pPr>
            <a:r>
              <a:rPr lang="en-GB" sz="800" dirty="0">
                <a:solidFill>
                  <a:prstClr val="black"/>
                </a:solidFill>
              </a:rPr>
              <a:t>Enterprise Systems</a:t>
            </a:r>
          </a:p>
          <a:p>
            <a:pPr marL="228594" indent="-228594" defTabSz="609585">
              <a:buFont typeface="Wingdings" panose="05000000000000000000" pitchFamily="2" charset="2"/>
              <a:buChar char="ü"/>
              <a:defRPr/>
            </a:pPr>
            <a:r>
              <a:rPr lang="en-GB" sz="800" dirty="0">
                <a:solidFill>
                  <a:prstClr val="black"/>
                </a:solidFill>
              </a:rPr>
              <a:t>Legacy Systems</a:t>
            </a:r>
          </a:p>
          <a:p>
            <a:pPr marL="228594" indent="-228594" defTabSz="609585">
              <a:buFont typeface="Wingdings" panose="05000000000000000000" pitchFamily="2" charset="2"/>
              <a:buChar char="ü"/>
              <a:defRPr/>
            </a:pPr>
            <a:r>
              <a:rPr lang="en-GB" sz="800" dirty="0">
                <a:solidFill>
                  <a:prstClr val="black"/>
                </a:solidFill>
              </a:rPr>
              <a:t>Mobile Applications</a:t>
            </a:r>
          </a:p>
        </p:txBody>
      </p:sp>
      <p:sp>
        <p:nvSpPr>
          <p:cNvPr id="468" name="Rectangle 467"/>
          <p:cNvSpPr/>
          <p:nvPr/>
        </p:nvSpPr>
        <p:spPr>
          <a:xfrm>
            <a:off x="2084287" y="5511688"/>
            <a:ext cx="1238153" cy="461665"/>
          </a:xfrm>
          <a:prstGeom prst="rect">
            <a:avLst/>
          </a:prstGeom>
          <a:ln w="12700">
            <a:noFill/>
          </a:ln>
        </p:spPr>
        <p:txBody>
          <a:bodyPr wrap="square">
            <a:spAutoFit/>
          </a:bodyPr>
          <a:lstStyle/>
          <a:p>
            <a:pPr marL="228594" indent="-228594" defTabSz="609585">
              <a:buFont typeface="Wingdings" panose="05000000000000000000" pitchFamily="2" charset="2"/>
              <a:buChar char="ü"/>
              <a:defRPr/>
            </a:pPr>
            <a:r>
              <a:rPr lang="en-GB" sz="800" dirty="0">
                <a:solidFill>
                  <a:prstClr val="black"/>
                </a:solidFill>
              </a:rPr>
              <a:t>Web Applications</a:t>
            </a:r>
          </a:p>
          <a:p>
            <a:pPr marL="228594" indent="-228594" defTabSz="609585">
              <a:buFont typeface="Wingdings" panose="05000000000000000000" pitchFamily="2" charset="2"/>
              <a:buChar char="ü"/>
              <a:defRPr/>
            </a:pPr>
            <a:r>
              <a:rPr lang="en-GB" sz="800" dirty="0">
                <a:solidFill>
                  <a:prstClr val="black"/>
                </a:solidFill>
              </a:rPr>
              <a:t>ESB Integration</a:t>
            </a:r>
          </a:p>
          <a:p>
            <a:pPr marL="228594" indent="-228594" defTabSz="609585">
              <a:buFont typeface="Wingdings" panose="05000000000000000000" pitchFamily="2" charset="2"/>
              <a:buChar char="ü"/>
              <a:defRPr/>
            </a:pPr>
            <a:r>
              <a:rPr lang="en-GB" sz="800" dirty="0">
                <a:solidFill>
                  <a:prstClr val="black"/>
                </a:solidFill>
              </a:rPr>
              <a:t>BPM Integration</a:t>
            </a:r>
          </a:p>
        </p:txBody>
      </p:sp>
      <p:sp>
        <p:nvSpPr>
          <p:cNvPr id="469" name="Rectangle 468"/>
          <p:cNvSpPr/>
          <p:nvPr/>
        </p:nvSpPr>
        <p:spPr>
          <a:xfrm flipH="1">
            <a:off x="465879" y="2722172"/>
            <a:ext cx="2999501" cy="2461725"/>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70" name="TextBox 469"/>
          <p:cNvSpPr txBox="1"/>
          <p:nvPr/>
        </p:nvSpPr>
        <p:spPr>
          <a:xfrm>
            <a:off x="1475146" y="1045297"/>
            <a:ext cx="1252983" cy="316814"/>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600" b="1" kern="0">
                <a:solidFill>
                  <a:srgbClr val="1A1918"/>
                </a:solidFill>
              </a:rPr>
              <a:t>Examples</a:t>
            </a:r>
            <a:endParaRPr lang="en-US" sz="1200" b="1" kern="0" dirty="0">
              <a:solidFill>
                <a:srgbClr val="1A1918"/>
              </a:solidFill>
            </a:endParaRPr>
          </a:p>
        </p:txBody>
      </p:sp>
      <p:sp>
        <p:nvSpPr>
          <p:cNvPr id="471" name="Rectangle 470"/>
          <p:cNvSpPr/>
          <p:nvPr/>
        </p:nvSpPr>
        <p:spPr>
          <a:xfrm flipH="1">
            <a:off x="461810" y="1033484"/>
            <a:ext cx="3003570" cy="1611268"/>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cxnSp>
        <p:nvCxnSpPr>
          <p:cNvPr id="328" name="Elbow Connector 327"/>
          <p:cNvCxnSpPr>
            <a:stCxn id="483" idx="0"/>
            <a:endCxn id="433" idx="0"/>
          </p:cNvCxnSpPr>
          <p:nvPr/>
        </p:nvCxnSpPr>
        <p:spPr>
          <a:xfrm rot="16200000" flipH="1">
            <a:off x="7039239" y="-2681703"/>
            <a:ext cx="194293" cy="6607358"/>
          </a:xfrm>
          <a:prstGeom prst="bentConnector3">
            <a:avLst>
              <a:gd name="adj1" fmla="val -117657"/>
            </a:avLst>
          </a:prstGeom>
          <a:noFill/>
          <a:ln w="12700" cap="flat" cmpd="sng" algn="ctr">
            <a:solidFill>
              <a:srgbClr val="000000"/>
            </a:solidFill>
            <a:prstDash val="solid"/>
            <a:tailEnd type="triangle"/>
          </a:ln>
          <a:effectLst/>
        </p:spPr>
      </p:cxnSp>
      <p:cxnSp>
        <p:nvCxnSpPr>
          <p:cNvPr id="530" name="Elbow Connector 529"/>
          <p:cNvCxnSpPr>
            <a:stCxn id="111" idx="3"/>
            <a:endCxn id="302" idx="1"/>
          </p:cNvCxnSpPr>
          <p:nvPr/>
        </p:nvCxnSpPr>
        <p:spPr>
          <a:xfrm flipV="1">
            <a:off x="2724783" y="2489364"/>
            <a:ext cx="2073595" cy="2305701"/>
          </a:xfrm>
          <a:prstGeom prst="bentConnector3">
            <a:avLst>
              <a:gd name="adj1" fmla="val 86361"/>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1" name="Elbow Connector 530"/>
          <p:cNvCxnSpPr>
            <a:stCxn id="111" idx="3"/>
            <a:endCxn id="308" idx="1"/>
          </p:cNvCxnSpPr>
          <p:nvPr/>
        </p:nvCxnSpPr>
        <p:spPr>
          <a:xfrm flipV="1">
            <a:off x="2724783" y="1066031"/>
            <a:ext cx="2072424" cy="3729034"/>
          </a:xfrm>
          <a:prstGeom prst="bentConnector3">
            <a:avLst>
              <a:gd name="adj1" fmla="val 86382"/>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3" name="Elbow Connector 542"/>
          <p:cNvCxnSpPr>
            <a:stCxn id="111" idx="3"/>
            <a:endCxn id="294" idx="1"/>
          </p:cNvCxnSpPr>
          <p:nvPr/>
        </p:nvCxnSpPr>
        <p:spPr>
          <a:xfrm>
            <a:off x="2724783" y="4795065"/>
            <a:ext cx="2210673" cy="850605"/>
          </a:xfrm>
          <a:prstGeom prst="bentConnector3">
            <a:avLst>
              <a:gd name="adj1" fmla="val 80478"/>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4" name="Elbow Connector 543"/>
          <p:cNvCxnSpPr>
            <a:stCxn id="111" idx="3"/>
            <a:endCxn id="458" idx="1"/>
          </p:cNvCxnSpPr>
          <p:nvPr/>
        </p:nvCxnSpPr>
        <p:spPr>
          <a:xfrm>
            <a:off x="2724783" y="4795065"/>
            <a:ext cx="2210673" cy="1590919"/>
          </a:xfrm>
          <a:prstGeom prst="bentConnector3">
            <a:avLst>
              <a:gd name="adj1" fmla="val 80478"/>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9" name="Group 478"/>
          <p:cNvGrpSpPr/>
          <p:nvPr/>
        </p:nvGrpSpPr>
        <p:grpSpPr>
          <a:xfrm>
            <a:off x="4028831" y="524830"/>
            <a:ext cx="584426" cy="6196810"/>
            <a:chOff x="4588363" y="557974"/>
            <a:chExt cx="447669" cy="6163666"/>
          </a:xfrm>
          <a:solidFill>
            <a:srgbClr val="FFFFFF">
              <a:alpha val="50196"/>
            </a:srgbClr>
          </a:solidFill>
        </p:grpSpPr>
        <p:sp>
          <p:nvSpPr>
            <p:cNvPr id="480" name="Rectangle 479"/>
            <p:cNvSpPr/>
            <p:nvPr/>
          </p:nvSpPr>
          <p:spPr>
            <a:xfrm flipH="1">
              <a:off x="4588363" y="557974"/>
              <a:ext cx="447669" cy="6163666"/>
            </a:xfrm>
            <a:prstGeom prst="rect">
              <a:avLst/>
            </a:prstGeom>
            <a:solidFill>
              <a:srgbClr val="DCDDDC">
                <a:alpha val="65098"/>
              </a:srgbClr>
            </a:solid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1" name="Rectangle 480"/>
            <p:cNvSpPr/>
            <p:nvPr/>
          </p:nvSpPr>
          <p:spPr>
            <a:xfrm rot="16200000">
              <a:off x="3215262" y="3555433"/>
              <a:ext cx="3188692" cy="235898"/>
            </a:xfrm>
            <a:prstGeom prst="rect">
              <a:avLst/>
            </a:prstGeom>
            <a:no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 API Gateway / ESB (e.g. </a:t>
              </a:r>
              <a:r>
                <a:rPr lang="en-US" sz="933" b="1" dirty="0" err="1">
                  <a:solidFill>
                    <a:prstClr val="black"/>
                  </a:solidFill>
                  <a:ea typeface="ＭＳ Ｐゴシック" charset="0"/>
                  <a:cs typeface="ＭＳ Ｐゴシック" charset="0"/>
                </a:rPr>
                <a:t>opmedr.com</a:t>
              </a:r>
              <a:r>
                <a:rPr lang="en-US" sz="933" b="1" dirty="0">
                  <a:solidFill>
                    <a:prstClr val="black"/>
                  </a:solidFill>
                  <a:ea typeface="ＭＳ Ｐゴシック" charset="0"/>
                  <a:cs typeface="ＭＳ Ｐゴシック" charset="0"/>
                </a:rPr>
                <a:t>/&lt;insert API call here&gt;)</a:t>
              </a:r>
            </a:p>
          </p:txBody>
        </p:sp>
      </p:grpSp>
      <p:grpSp>
        <p:nvGrpSpPr>
          <p:cNvPr id="482" name="Group 481"/>
          <p:cNvGrpSpPr/>
          <p:nvPr/>
        </p:nvGrpSpPr>
        <p:grpSpPr>
          <a:xfrm>
            <a:off x="3715667" y="524830"/>
            <a:ext cx="235898" cy="6196810"/>
            <a:chOff x="4557201" y="532574"/>
            <a:chExt cx="466343" cy="5801242"/>
          </a:xfrm>
          <a:solidFill>
            <a:srgbClr val="FFFFFF">
              <a:alpha val="50196"/>
            </a:srgbClr>
          </a:solidFill>
        </p:grpSpPr>
        <p:sp>
          <p:nvSpPr>
            <p:cNvPr id="483" name="Rectangle 482"/>
            <p:cNvSpPr/>
            <p:nvPr/>
          </p:nvSpPr>
          <p:spPr>
            <a:xfrm flipH="1">
              <a:off x="4588363" y="532574"/>
              <a:ext cx="400425" cy="5801242"/>
            </a:xfrm>
            <a:prstGeom prst="rect">
              <a:avLst/>
            </a:prstGeom>
            <a:solidFill>
              <a:srgbClr val="000000">
                <a:alpha val="39608"/>
              </a:srgbClr>
            </a:solidFill>
            <a:ln w="12700" cap="flat" cmpd="sng" algn="ctr">
              <a:solidFill>
                <a:srgbClr val="000000"/>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4" name="Rectangle 483"/>
            <p:cNvSpPr/>
            <p:nvPr/>
          </p:nvSpPr>
          <p:spPr>
            <a:xfrm rot="16200000">
              <a:off x="2589481" y="3212226"/>
              <a:ext cx="4401784" cy="466343"/>
            </a:xfrm>
            <a:prstGeom prst="rect">
              <a:avLst/>
            </a:prstGeom>
            <a:noFill/>
            <a:ln w="12700">
              <a:noFill/>
            </a:ln>
          </p:spPr>
          <p:txBody>
            <a:bodyPr wrap="none">
              <a:spAutoFit/>
            </a:bodyPr>
            <a:lstStyle/>
            <a:p>
              <a:pPr defTabSz="914377" fontAlgn="base">
                <a:spcBef>
                  <a:spcPct val="0"/>
                </a:spcBef>
                <a:spcAft>
                  <a:spcPct val="0"/>
                </a:spcAft>
              </a:pPr>
              <a:r>
                <a:rPr lang="en-US" sz="933" dirty="0">
                  <a:solidFill>
                    <a:srgbClr val="000000"/>
                  </a:solidFill>
                  <a:ea typeface="ＭＳ Ｐゴシック" charset="0"/>
                  <a:cs typeface="ＭＳ Ｐゴシック" charset="0"/>
                </a:rPr>
                <a:t>Security Layer (oauth2/</a:t>
              </a:r>
              <a:r>
                <a:rPr lang="en-US" sz="933" dirty="0" err="1">
                  <a:solidFill>
                    <a:srgbClr val="000000"/>
                  </a:solidFill>
                  <a:ea typeface="ＭＳ Ｐゴシック" charset="0"/>
                  <a:cs typeface="ＭＳ Ｐゴシック" charset="0"/>
                </a:rPr>
                <a:t>jwt</a:t>
              </a:r>
              <a:r>
                <a:rPr lang="en-US" sz="933" dirty="0">
                  <a:solidFill>
                    <a:srgbClr val="000000"/>
                  </a:solidFill>
                  <a:ea typeface="ＭＳ Ｐゴシック" charset="0"/>
                  <a:cs typeface="ＭＳ Ｐゴシック" charset="0"/>
                </a:rPr>
                <a:t>) </a:t>
              </a:r>
              <a:r>
                <a:rPr lang="mr-IN" sz="933" dirty="0">
                  <a:solidFill>
                    <a:srgbClr val="000000"/>
                  </a:solidFill>
                  <a:ea typeface="ＭＳ Ｐゴシック" charset="0"/>
                  <a:cs typeface="ＭＳ Ｐゴシック" charset="0"/>
                </a:rPr>
                <a:t>–</a:t>
              </a:r>
              <a:r>
                <a:rPr lang="en-US" sz="933" dirty="0">
                  <a:solidFill>
                    <a:srgbClr val="000000"/>
                  </a:solidFill>
                  <a:ea typeface="ＭＳ Ｐゴシック" charset="0"/>
                  <a:cs typeface="ＭＳ Ｐゴシック" charset="0"/>
                </a:rPr>
                <a:t> This is also where the Blockchain is queried for ID credentials</a:t>
              </a:r>
            </a:p>
          </p:txBody>
        </p:sp>
      </p:grpSp>
      <p:cxnSp>
        <p:nvCxnSpPr>
          <p:cNvPr id="598" name="Elbow Connector 597"/>
          <p:cNvCxnSpPr>
            <a:stCxn id="329" idx="3"/>
            <a:endCxn id="23" idx="1"/>
          </p:cNvCxnSpPr>
          <p:nvPr/>
        </p:nvCxnSpPr>
        <p:spPr>
          <a:xfrm>
            <a:off x="7573884" y="844313"/>
            <a:ext cx="1427321" cy="2002177"/>
          </a:xfrm>
          <a:prstGeom prst="bentConnector3">
            <a:avLst>
              <a:gd name="adj1" fmla="val 86036"/>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2" name="Elbow Connector 601"/>
          <p:cNvCxnSpPr>
            <a:stCxn id="329" idx="3"/>
            <a:endCxn id="143" idx="1"/>
          </p:cNvCxnSpPr>
          <p:nvPr/>
        </p:nvCxnSpPr>
        <p:spPr>
          <a:xfrm>
            <a:off x="7573884" y="844313"/>
            <a:ext cx="1411045" cy="4005856"/>
          </a:xfrm>
          <a:prstGeom prst="bentConnector3">
            <a:avLst>
              <a:gd name="adj1" fmla="val 86931"/>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6" name="Elbow Connector 605"/>
          <p:cNvCxnSpPr>
            <a:stCxn id="335" idx="3"/>
            <a:endCxn id="134" idx="1"/>
          </p:cNvCxnSpPr>
          <p:nvPr/>
        </p:nvCxnSpPr>
        <p:spPr>
          <a:xfrm>
            <a:off x="7573885" y="2201785"/>
            <a:ext cx="1427320" cy="926872"/>
          </a:xfrm>
          <a:prstGeom prst="bentConnector3">
            <a:avLst>
              <a:gd name="adj1" fmla="val 77387"/>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7" name="Elbow Connector 606"/>
          <p:cNvCxnSpPr>
            <a:stCxn id="335" idx="3"/>
            <a:endCxn id="148" idx="1"/>
          </p:cNvCxnSpPr>
          <p:nvPr/>
        </p:nvCxnSpPr>
        <p:spPr>
          <a:xfrm>
            <a:off x="7573885" y="2201785"/>
            <a:ext cx="1411044" cy="3015527"/>
          </a:xfrm>
          <a:prstGeom prst="bentConnector3">
            <a:avLst>
              <a:gd name="adj1" fmla="val 78351"/>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5"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4620999"/>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sp>
        <p:nvSpPr>
          <p:cNvPr id="336" name="TextBox 335"/>
          <p:cNvSpPr txBox="1"/>
          <p:nvPr/>
        </p:nvSpPr>
        <p:spPr>
          <a:xfrm>
            <a:off x="-7241" y="-34935"/>
            <a:ext cx="7126182" cy="338554"/>
          </a:xfrm>
          <a:prstGeom prst="rect">
            <a:avLst/>
          </a:prstGeom>
          <a:noFill/>
        </p:spPr>
        <p:txBody>
          <a:bodyPr wrap="none" rtlCol="0">
            <a:spAutoFit/>
          </a:bodyPr>
          <a:lstStyle/>
          <a:p>
            <a:r>
              <a:rPr lang="en-US" sz="1600" dirty="0">
                <a:solidFill>
                  <a:prstClr val="black"/>
                </a:solidFill>
              </a:rPr>
              <a:t>OPM edrV1 Application Architecture Diagram </a:t>
            </a:r>
            <a:r>
              <a:rPr lang="mr-IN" sz="1600" dirty="0">
                <a:solidFill>
                  <a:prstClr val="black"/>
                </a:solidFill>
              </a:rPr>
              <a:t>–</a:t>
            </a:r>
            <a:r>
              <a:rPr lang="en-US" sz="1600" dirty="0">
                <a:solidFill>
                  <a:prstClr val="black"/>
                </a:solidFill>
              </a:rPr>
              <a:t>Government / Commercial SSP View</a:t>
            </a:r>
          </a:p>
        </p:txBody>
      </p:sp>
      <p:sp>
        <p:nvSpPr>
          <p:cNvPr id="111" name="TextBox 110"/>
          <p:cNvSpPr txBox="1"/>
          <p:nvPr/>
        </p:nvSpPr>
        <p:spPr>
          <a:xfrm>
            <a:off x="939115" y="4468779"/>
            <a:ext cx="1785668" cy="652571"/>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Government &amp; Commercial SSP</a:t>
            </a:r>
          </a:p>
          <a:p>
            <a:pPr defTabSz="1219170"/>
            <a:r>
              <a:rPr lang="en-US" sz="1200" kern="0" dirty="0">
                <a:solidFill>
                  <a:srgbClr val="1A1918"/>
                </a:solidFill>
              </a:rPr>
              <a:t>HR Specialist (Payroll)</a:t>
            </a:r>
          </a:p>
        </p:txBody>
      </p:sp>
      <p:cxnSp>
        <p:nvCxnSpPr>
          <p:cNvPr id="115" name="Elbow Connector 114"/>
          <p:cNvCxnSpPr>
            <a:stCxn id="189" idx="3"/>
            <a:endCxn id="212" idx="1"/>
          </p:cNvCxnSpPr>
          <p:nvPr/>
        </p:nvCxnSpPr>
        <p:spPr>
          <a:xfrm flipV="1">
            <a:off x="7429711" y="4257327"/>
            <a:ext cx="1571494" cy="2128656"/>
          </a:xfrm>
          <a:prstGeom prst="bentConnector3">
            <a:avLst>
              <a:gd name="adj1" fmla="val 73638"/>
            </a:avLst>
          </a:prstGeom>
          <a:noFill/>
          <a:ln w="12700" cap="flat" cmpd="sng" algn="ctr">
            <a:solidFill>
              <a:srgbClr val="FF951F"/>
            </a:solidFill>
            <a:prstDash val="solid"/>
            <a:tailEnd type="triangle"/>
          </a:ln>
          <a:effectLst/>
        </p:spPr>
      </p:cxnSp>
      <p:cxnSp>
        <p:nvCxnSpPr>
          <p:cNvPr id="116" name="Elbow Connector 115"/>
          <p:cNvCxnSpPr>
            <a:stCxn id="455" idx="3"/>
            <a:endCxn id="144" idx="1"/>
          </p:cNvCxnSpPr>
          <p:nvPr/>
        </p:nvCxnSpPr>
        <p:spPr>
          <a:xfrm>
            <a:off x="7422167" y="5774101"/>
            <a:ext cx="1563180" cy="177498"/>
          </a:xfrm>
          <a:prstGeom prst="bentConnector3">
            <a:avLst>
              <a:gd name="adj1" fmla="val 67590"/>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455" idx="3"/>
            <a:endCxn id="131" idx="1"/>
          </p:cNvCxnSpPr>
          <p:nvPr/>
        </p:nvCxnSpPr>
        <p:spPr>
          <a:xfrm flipV="1">
            <a:off x="7422167" y="3975158"/>
            <a:ext cx="1579038" cy="1798943"/>
          </a:xfrm>
          <a:prstGeom prst="bentConnector3">
            <a:avLst>
              <a:gd name="adj1" fmla="val 66834"/>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82" idx="3"/>
            <a:endCxn id="132" idx="1"/>
          </p:cNvCxnSpPr>
          <p:nvPr/>
        </p:nvCxnSpPr>
        <p:spPr>
          <a:xfrm flipV="1">
            <a:off x="7429165" y="3692991"/>
            <a:ext cx="1572040" cy="1428349"/>
          </a:xfrm>
          <a:prstGeom prst="bentConnector3">
            <a:avLst>
              <a:gd name="adj1" fmla="val 59998"/>
            </a:avLst>
          </a:prstGeom>
          <a:noFill/>
          <a:ln w="12700" cap="flat" cmpd="sng" algn="ctr">
            <a:solidFill>
              <a:srgbClr val="FF951F"/>
            </a:solidFill>
            <a:prstDash val="solid"/>
            <a:tailEnd type="triangle"/>
          </a:ln>
          <a:effectLst/>
        </p:spPr>
      </p:cxnSp>
      <p:pic>
        <p:nvPicPr>
          <p:cNvPr id="146" name="Picture 16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967" y="4599459"/>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Elbow Connector 4"/>
          <p:cNvCxnSpPr>
            <a:stCxn id="10" idx="3"/>
            <a:endCxn id="150" idx="3"/>
          </p:cNvCxnSpPr>
          <p:nvPr/>
        </p:nvCxnSpPr>
        <p:spPr>
          <a:xfrm flipH="1">
            <a:off x="10220453" y="3306414"/>
            <a:ext cx="373133" cy="1823534"/>
          </a:xfrm>
          <a:prstGeom prst="bentConnector3">
            <a:avLst>
              <a:gd name="adj1" fmla="val -61265"/>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113" idx="2"/>
            <a:endCxn id="127" idx="3"/>
          </p:cNvCxnSpPr>
          <p:nvPr/>
        </p:nvCxnSpPr>
        <p:spPr>
          <a:xfrm rot="16200000" flipH="1">
            <a:off x="8999718" y="4467550"/>
            <a:ext cx="374829" cy="113383"/>
          </a:xfrm>
          <a:prstGeom prst="bent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001205" y="2770692"/>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Rectangle 130"/>
          <p:cNvSpPr/>
          <p:nvPr/>
        </p:nvSpPr>
        <p:spPr>
          <a:xfrm>
            <a:off x="9001205" y="3899360"/>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Rectangle 131"/>
          <p:cNvSpPr/>
          <p:nvPr/>
        </p:nvSpPr>
        <p:spPr>
          <a:xfrm>
            <a:off x="9001205" y="3617193"/>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Rectangle 133"/>
          <p:cNvSpPr/>
          <p:nvPr/>
        </p:nvSpPr>
        <p:spPr>
          <a:xfrm>
            <a:off x="9001205" y="305285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5" name="Rectangle 134"/>
          <p:cNvSpPr/>
          <p:nvPr/>
        </p:nvSpPr>
        <p:spPr>
          <a:xfrm>
            <a:off x="9001205" y="3335026"/>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Rectangle 142"/>
          <p:cNvSpPr/>
          <p:nvPr/>
        </p:nvSpPr>
        <p:spPr>
          <a:xfrm>
            <a:off x="8984929" y="477902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8985347" y="588045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ectangle 147"/>
          <p:cNvSpPr/>
          <p:nvPr/>
        </p:nvSpPr>
        <p:spPr>
          <a:xfrm>
            <a:off x="8984929" y="5146163"/>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9" name="Rectangle 148"/>
          <p:cNvSpPr/>
          <p:nvPr/>
        </p:nvSpPr>
        <p:spPr>
          <a:xfrm>
            <a:off x="8984929" y="551330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2" name="Rectangle 211"/>
          <p:cNvSpPr/>
          <p:nvPr/>
        </p:nvSpPr>
        <p:spPr>
          <a:xfrm>
            <a:off x="9001205" y="418152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29" name="Group 528"/>
          <p:cNvGrpSpPr/>
          <p:nvPr/>
        </p:nvGrpSpPr>
        <p:grpSpPr>
          <a:xfrm>
            <a:off x="4795317" y="4573897"/>
            <a:ext cx="3587218" cy="2147743"/>
            <a:chOff x="4795317" y="4573897"/>
            <a:chExt cx="3587218" cy="2147743"/>
          </a:xfrm>
        </p:grpSpPr>
        <p:sp>
          <p:nvSpPr>
            <p:cNvPr id="436" name="Rectangle 435"/>
            <p:cNvSpPr/>
            <p:nvPr/>
          </p:nvSpPr>
          <p:spPr>
            <a:xfrm>
              <a:off x="4795317" y="4573897"/>
              <a:ext cx="2766989" cy="2147743"/>
            </a:xfrm>
            <a:prstGeom prst="rect">
              <a:avLst/>
            </a:prstGeom>
            <a:noFill/>
            <a:ln w="12700" cap="flat" cmpd="sng" algn="ctr">
              <a:solidFill>
                <a:srgbClr val="FF951F"/>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41" name="TextBox 440"/>
            <p:cNvSpPr txBox="1"/>
            <p:nvPr/>
          </p:nvSpPr>
          <p:spPr bwMode="auto">
            <a:xfrm>
              <a:off x="5589545" y="4575508"/>
              <a:ext cx="1315608"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Process Calls (Payroll)</a:t>
              </a:r>
            </a:p>
          </p:txBody>
        </p:sp>
        <p:sp>
          <p:nvSpPr>
            <p:cNvPr id="2" name="Rectangle 1"/>
            <p:cNvSpPr/>
            <p:nvPr/>
          </p:nvSpPr>
          <p:spPr>
            <a:xfrm>
              <a:off x="4935456" y="4853817"/>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5" name="Rectangle 454"/>
            <p:cNvSpPr/>
            <p:nvPr/>
          </p:nvSpPr>
          <p:spPr>
            <a:xfrm>
              <a:off x="4935456" y="5506578"/>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8" name="Rectangle 457"/>
            <p:cNvSpPr/>
            <p:nvPr/>
          </p:nvSpPr>
          <p:spPr>
            <a:xfrm>
              <a:off x="4935456" y="6154030"/>
              <a:ext cx="2486711" cy="463907"/>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0" name="TextBox 11"/>
            <p:cNvSpPr txBox="1">
              <a:spLocks noChangeArrowheads="1"/>
            </p:cNvSpPr>
            <p:nvPr/>
          </p:nvSpPr>
          <p:spPr bwMode="auto">
            <a:xfrm>
              <a:off x="5113809" y="4967452"/>
              <a:ext cx="1791344"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Initiate Payroll Process</a:t>
              </a:r>
            </a:p>
            <a:p>
              <a:pPr marL="171450" indent="-171450" defTabSz="609585">
                <a:buFont typeface="Wingdings" charset="2"/>
                <a:buChar char="v"/>
                <a:defRPr/>
              </a:pPr>
              <a:r>
                <a:rPr lang="en-US" altLang="en-US" sz="700" dirty="0">
                  <a:solidFill>
                    <a:prstClr val="black"/>
                  </a:solidFill>
                </a:rPr>
                <a:t>Confirm Payment Processed</a:t>
              </a:r>
            </a:p>
          </p:txBody>
        </p:sp>
        <p:sp>
          <p:nvSpPr>
            <p:cNvPr id="460" name="TextBox 11"/>
            <p:cNvSpPr txBox="1">
              <a:spLocks noChangeArrowheads="1"/>
            </p:cNvSpPr>
            <p:nvPr/>
          </p:nvSpPr>
          <p:spPr bwMode="auto">
            <a:xfrm>
              <a:off x="5113808" y="5620213"/>
              <a:ext cx="2234943"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Single Record Payroll Data</a:t>
              </a:r>
            </a:p>
            <a:p>
              <a:pPr marL="171450" indent="-171450" defTabSz="609585">
                <a:buFont typeface="Wingdings" charset="2"/>
                <a:buChar char="v"/>
                <a:defRPr/>
              </a:pPr>
              <a:r>
                <a:rPr lang="en-US" altLang="en-US" sz="700" dirty="0">
                  <a:solidFill>
                    <a:prstClr val="black"/>
                  </a:solidFill>
                </a:rPr>
                <a:t>Request Update to Payroll Data (single record)</a:t>
              </a:r>
            </a:p>
          </p:txBody>
        </p:sp>
        <p:sp>
          <p:nvSpPr>
            <p:cNvPr id="477" name="TextBox 11"/>
            <p:cNvSpPr txBox="1">
              <a:spLocks noChangeArrowheads="1"/>
            </p:cNvSpPr>
            <p:nvPr/>
          </p:nvSpPr>
          <p:spPr bwMode="auto">
            <a:xfrm>
              <a:off x="5113809" y="6285956"/>
              <a:ext cx="1512850" cy="200055"/>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algn="ctr" defTabSz="609585">
                <a:buFont typeface="Wingdings" charset="2"/>
                <a:buChar char="v"/>
                <a:defRPr/>
              </a:pPr>
              <a:r>
                <a:rPr lang="en-US" altLang="en-US" sz="700" dirty="0">
                  <a:solidFill>
                    <a:prstClr val="black"/>
                  </a:solidFill>
                </a:rPr>
                <a:t>Send Updates for Approval</a:t>
              </a:r>
            </a:p>
          </p:txBody>
        </p:sp>
        <p:sp>
          <p:nvSpPr>
            <p:cNvPr id="446" name="TextBox 445"/>
            <p:cNvSpPr txBox="1"/>
            <p:nvPr/>
          </p:nvSpPr>
          <p:spPr bwMode="auto">
            <a:xfrm>
              <a:off x="7511974" y="6199507"/>
              <a:ext cx="870561" cy="18647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19" name="TextBox 118"/>
            <p:cNvSpPr txBox="1"/>
            <p:nvPr/>
          </p:nvSpPr>
          <p:spPr bwMode="auto">
            <a:xfrm>
              <a:off x="7511974" y="5591006"/>
              <a:ext cx="870561" cy="18647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20" name="TextBox 119"/>
            <p:cNvSpPr txBox="1"/>
            <p:nvPr/>
          </p:nvSpPr>
          <p:spPr bwMode="auto">
            <a:xfrm>
              <a:off x="7511974" y="4927131"/>
              <a:ext cx="870561" cy="18647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82" name="Rectangle 181"/>
            <p:cNvSpPr/>
            <p:nvPr/>
          </p:nvSpPr>
          <p:spPr>
            <a:xfrm>
              <a:off x="7143214"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6" name="Rectangle 185"/>
            <p:cNvSpPr/>
            <p:nvPr/>
          </p:nvSpPr>
          <p:spPr>
            <a:xfrm>
              <a:off x="7145063" y="570295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9" name="Rectangle 188"/>
            <p:cNvSpPr/>
            <p:nvPr/>
          </p:nvSpPr>
          <p:spPr>
            <a:xfrm>
              <a:off x="7143760" y="631483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3" name="Rectangle 292"/>
            <p:cNvSpPr/>
            <p:nvPr/>
          </p:nvSpPr>
          <p:spPr>
            <a:xfrm>
              <a:off x="4935456"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4" name="Rectangle 293"/>
            <p:cNvSpPr/>
            <p:nvPr/>
          </p:nvSpPr>
          <p:spPr>
            <a:xfrm>
              <a:off x="4935456" y="557452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5" name="Rectangle 294"/>
            <p:cNvSpPr/>
            <p:nvPr/>
          </p:nvSpPr>
          <p:spPr>
            <a:xfrm>
              <a:off x="4935456" y="581142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7" name="Group 526"/>
          <p:cNvGrpSpPr/>
          <p:nvPr/>
        </p:nvGrpSpPr>
        <p:grpSpPr>
          <a:xfrm>
            <a:off x="4798378" y="1716797"/>
            <a:ext cx="3641646" cy="969975"/>
            <a:chOff x="4798378" y="2198576"/>
            <a:chExt cx="3641646" cy="969975"/>
          </a:xfrm>
        </p:grpSpPr>
        <p:sp>
          <p:nvSpPr>
            <p:cNvPr id="335" name="Rectangle 334"/>
            <p:cNvSpPr/>
            <p:nvPr/>
          </p:nvSpPr>
          <p:spPr>
            <a:xfrm>
              <a:off x="4806896" y="2198576"/>
              <a:ext cx="2766989" cy="969975"/>
            </a:xfrm>
            <a:prstGeom prst="rect">
              <a:avLst/>
            </a:prstGeom>
            <a:noFill/>
            <a:ln w="12700" cap="flat" cmpd="sng" algn="ctr">
              <a:solidFill>
                <a:srgbClr val="10AF66"/>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7" name="TextBox 336"/>
            <p:cNvSpPr txBox="1"/>
            <p:nvPr/>
          </p:nvSpPr>
          <p:spPr bwMode="auto">
            <a:xfrm>
              <a:off x="5346042" y="2222813"/>
              <a:ext cx="1714137"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HR </a:t>
              </a:r>
              <a:r>
                <a:rPr lang="en-US" sz="800" b="1">
                  <a:solidFill>
                    <a:prstClr val="black"/>
                  </a:solidFill>
                  <a:ea typeface="ＭＳ Ｐゴシック" charset="0"/>
                  <a:cs typeface="ＭＳ Ｐゴシック" charset="0"/>
                </a:rPr>
                <a:t>Application Access Calls</a:t>
              </a:r>
              <a:endParaRPr lang="en-US" sz="800" b="1" dirty="0">
                <a:solidFill>
                  <a:prstClr val="black"/>
                </a:solidFill>
                <a:ea typeface="ＭＳ Ｐゴシック" charset="0"/>
                <a:cs typeface="ＭＳ Ｐゴシック" charset="0"/>
              </a:endParaRPr>
            </a:p>
          </p:txBody>
        </p:sp>
        <p:sp>
          <p:nvSpPr>
            <p:cNvPr id="522" name="TextBox 11"/>
            <p:cNvSpPr txBox="1">
              <a:spLocks noChangeArrowheads="1"/>
            </p:cNvSpPr>
            <p:nvPr/>
          </p:nvSpPr>
          <p:spPr bwMode="auto">
            <a:xfrm>
              <a:off x="5125388" y="2452702"/>
              <a:ext cx="1511103" cy="523220"/>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agency </a:t>
              </a:r>
              <a:r>
                <a:rPr lang="en-US" altLang="en-US" sz="700" dirty="0" err="1">
                  <a:solidFill>
                    <a:prstClr val="black"/>
                  </a:solidFill>
                </a:rPr>
                <a:t>edrs</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Create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Run Single Record Report</a:t>
              </a:r>
            </a:p>
            <a:p>
              <a:pPr marL="171450" indent="-171450" defTabSz="609585">
                <a:buFont typeface="Wingdings" charset="2"/>
                <a:buChar char="v"/>
                <a:defRPr/>
              </a:pPr>
              <a:r>
                <a:rPr lang="en-US" altLang="en-US" sz="700" dirty="0">
                  <a:solidFill>
                    <a:prstClr val="black"/>
                  </a:solidFill>
                </a:rPr>
                <a:t>Run agency Report</a:t>
              </a:r>
            </a:p>
          </p:txBody>
        </p:sp>
        <p:sp>
          <p:nvSpPr>
            <p:cNvPr id="443" name="TextBox 442"/>
            <p:cNvSpPr txBox="1"/>
            <p:nvPr/>
          </p:nvSpPr>
          <p:spPr bwMode="auto">
            <a:xfrm>
              <a:off x="7581042" y="2509793"/>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296" name="Rectangle 295"/>
            <p:cNvSpPr/>
            <p:nvPr/>
          </p:nvSpPr>
          <p:spPr>
            <a:xfrm>
              <a:off x="4805674" y="2375478"/>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8" name="Rectangle 297"/>
            <p:cNvSpPr/>
            <p:nvPr/>
          </p:nvSpPr>
          <p:spPr>
            <a:xfrm>
              <a:off x="4805674" y="263773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2" name="Rectangle 301"/>
            <p:cNvSpPr/>
            <p:nvPr/>
          </p:nvSpPr>
          <p:spPr>
            <a:xfrm>
              <a:off x="4798378" y="289999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6" name="Group 525"/>
          <p:cNvGrpSpPr/>
          <p:nvPr/>
        </p:nvGrpSpPr>
        <p:grpSpPr>
          <a:xfrm>
            <a:off x="4797207" y="559847"/>
            <a:ext cx="3585328" cy="577333"/>
            <a:chOff x="4797207" y="559847"/>
            <a:chExt cx="3585328" cy="577333"/>
          </a:xfrm>
        </p:grpSpPr>
        <p:sp>
          <p:nvSpPr>
            <p:cNvPr id="329" name="Rectangle 328"/>
            <p:cNvSpPr/>
            <p:nvPr/>
          </p:nvSpPr>
          <p:spPr>
            <a:xfrm>
              <a:off x="4806896" y="563787"/>
              <a:ext cx="2766988" cy="561051"/>
            </a:xfrm>
            <a:prstGeom prst="rect">
              <a:avLst/>
            </a:prstGeom>
            <a:noFill/>
            <a:ln w="12700" cap="flat" cmpd="sng" algn="ctr">
              <a:solidFill>
                <a:srgbClr val="989998"/>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1" name="TextBox 330"/>
            <p:cNvSpPr txBox="1"/>
            <p:nvPr/>
          </p:nvSpPr>
          <p:spPr bwMode="auto">
            <a:xfrm>
              <a:off x="5616558" y="565398"/>
              <a:ext cx="1437094"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Employee Access Calls</a:t>
              </a:r>
            </a:p>
          </p:txBody>
        </p:sp>
        <p:sp>
          <p:nvSpPr>
            <p:cNvPr id="333" name="TextBox 11"/>
            <p:cNvSpPr txBox="1">
              <a:spLocks noChangeArrowheads="1"/>
            </p:cNvSpPr>
            <p:nvPr/>
          </p:nvSpPr>
          <p:spPr bwMode="auto">
            <a:xfrm>
              <a:off x="5125388" y="743301"/>
              <a:ext cx="1343859" cy="307777"/>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Request </a:t>
              </a:r>
              <a:r>
                <a:rPr lang="en-US" altLang="en-US" sz="700" dirty="0" err="1">
                  <a:solidFill>
                    <a:prstClr val="black"/>
                  </a:solidFill>
                </a:rPr>
                <a:t>edr</a:t>
              </a:r>
              <a:r>
                <a:rPr lang="en-US" altLang="en-US" sz="700" dirty="0">
                  <a:solidFill>
                    <a:prstClr val="black"/>
                  </a:solidFill>
                </a:rPr>
                <a:t> update</a:t>
              </a:r>
            </a:p>
          </p:txBody>
        </p:sp>
        <p:sp>
          <p:nvSpPr>
            <p:cNvPr id="437" name="TextBox 436"/>
            <p:cNvSpPr txBox="1"/>
            <p:nvPr/>
          </p:nvSpPr>
          <p:spPr bwMode="auto">
            <a:xfrm>
              <a:off x="7523553" y="649615"/>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308" name="Rectangle 307"/>
            <p:cNvSpPr/>
            <p:nvPr/>
          </p:nvSpPr>
          <p:spPr>
            <a:xfrm>
              <a:off x="4797207" y="99488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9" name="Rectangle 308"/>
            <p:cNvSpPr/>
            <p:nvPr/>
          </p:nvSpPr>
          <p:spPr>
            <a:xfrm>
              <a:off x="4797207" y="704859"/>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0" name="Rectangle 309"/>
            <p:cNvSpPr/>
            <p:nvPr/>
          </p:nvSpPr>
          <p:spPr>
            <a:xfrm>
              <a:off x="4797207" y="84987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3" name="Rectangle 312"/>
            <p:cNvSpPr/>
            <p:nvPr/>
          </p:nvSpPr>
          <p:spPr>
            <a:xfrm>
              <a:off x="4797207" y="55984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4" name="Group 223"/>
          <p:cNvGrpSpPr/>
          <p:nvPr/>
        </p:nvGrpSpPr>
        <p:grpSpPr>
          <a:xfrm>
            <a:off x="11029157" y="3064243"/>
            <a:ext cx="766155" cy="899981"/>
            <a:chOff x="2661739" y="501318"/>
            <a:chExt cx="3820247" cy="4487542"/>
          </a:xfrm>
        </p:grpSpPr>
        <p:sp>
          <p:nvSpPr>
            <p:cNvPr id="225" name="Oval 224"/>
            <p:cNvSpPr/>
            <p:nvPr/>
          </p:nvSpPr>
          <p:spPr>
            <a:xfrm>
              <a:off x="2838755" y="1473800"/>
              <a:ext cx="3207434" cy="3207434"/>
            </a:xfrm>
            <a:prstGeom prst="ellipse">
              <a:avLst/>
            </a:prstGeom>
            <a:solidFill>
              <a:srgbClr val="2CAD6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258442" y="1893487"/>
              <a:ext cx="2368060" cy="23680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p:cNvSpPr txBox="1"/>
            <p:nvPr/>
          </p:nvSpPr>
          <p:spPr>
            <a:xfrm>
              <a:off x="2882755" y="501318"/>
              <a:ext cx="3599231" cy="1074260"/>
            </a:xfrm>
            <a:prstGeom prst="rect">
              <a:avLst/>
            </a:prstGeom>
            <a:noFill/>
          </p:spPr>
          <p:txBody>
            <a:bodyPr wrap="square" rtlCol="0">
              <a:spAutoFit/>
            </a:bodyPr>
            <a:lstStyle/>
            <a:p>
              <a:r>
                <a:rPr lang="en-US" sz="800" dirty="0">
                  <a:solidFill>
                    <a:schemeClr val="bg1"/>
                  </a:solidFill>
                </a:rPr>
                <a:t>Blockchain</a:t>
              </a:r>
            </a:p>
          </p:txBody>
        </p:sp>
        <p:sp>
          <p:nvSpPr>
            <p:cNvPr id="228" name="Oval 227"/>
            <p:cNvSpPr/>
            <p:nvPr/>
          </p:nvSpPr>
          <p:spPr>
            <a:xfrm>
              <a:off x="2950424" y="1585860"/>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p:cNvSpPr/>
            <p:nvPr/>
          </p:nvSpPr>
          <p:spPr>
            <a:xfrm>
              <a:off x="2661739" y="3144331"/>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p:cNvSpPr/>
            <p:nvPr/>
          </p:nvSpPr>
          <p:spPr>
            <a:xfrm>
              <a:off x="4044077" y="3994743"/>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p:cNvSpPr/>
            <p:nvPr/>
          </p:nvSpPr>
          <p:spPr>
            <a:xfrm>
              <a:off x="5339287" y="3077517"/>
              <a:ext cx="994118" cy="994118"/>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p:cNvSpPr/>
            <p:nvPr/>
          </p:nvSpPr>
          <p:spPr>
            <a:xfrm>
              <a:off x="4873020" y="1575582"/>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865588" y="3222205"/>
            <a:ext cx="727998" cy="1991952"/>
            <a:chOff x="9859975" y="3211579"/>
            <a:chExt cx="727998" cy="1991952"/>
          </a:xfrm>
          <a:noFill/>
        </p:grpSpPr>
        <p:sp>
          <p:nvSpPr>
            <p:cNvPr id="10" name="Rectangle 9"/>
            <p:cNvSpPr/>
            <p:nvPr/>
          </p:nvSpPr>
          <p:spPr>
            <a:xfrm>
              <a:off x="10233108" y="3211579"/>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859975" y="5035113"/>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TextBox 132"/>
          <p:cNvSpPr txBox="1"/>
          <p:nvPr/>
        </p:nvSpPr>
        <p:spPr>
          <a:xfrm>
            <a:off x="1475146" y="1926222"/>
            <a:ext cx="976899" cy="531037"/>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algn="ctr" defTabSz="1219170"/>
            <a:r>
              <a:rPr lang="en-US" sz="1200" kern="0" dirty="0">
                <a:solidFill>
                  <a:srgbClr val="1A1918"/>
                </a:solidFill>
              </a:rPr>
              <a:t>Data layer access</a:t>
            </a:r>
          </a:p>
        </p:txBody>
      </p:sp>
      <p:pic>
        <p:nvPicPr>
          <p:cNvPr id="136" name="Picture 8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4045" y="1514764"/>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63434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Rectangle 430"/>
          <p:cNvSpPr/>
          <p:nvPr/>
        </p:nvSpPr>
        <p:spPr bwMode="auto">
          <a:xfrm>
            <a:off x="9499520" y="4779020"/>
            <a:ext cx="2385244" cy="1243728"/>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Data Lake</a:t>
            </a:r>
          </a:p>
          <a:p>
            <a:pPr marL="285750" indent="-285750" defTabSz="914377">
              <a:buFont typeface="Arial" charset="0"/>
              <a:buChar char="•"/>
              <a:defRPr/>
            </a:pPr>
            <a:r>
              <a:rPr lang="en-GB" sz="1000" dirty="0">
                <a:solidFill>
                  <a:srgbClr val="FFFFFF"/>
                </a:solidFill>
                <a:latin typeface="Arial" panose="020B0604020202020204"/>
              </a:rPr>
              <a:t>MDM</a:t>
            </a:r>
          </a:p>
          <a:p>
            <a:pPr marL="285750" indent="-285750" defTabSz="914377">
              <a:buFont typeface="Arial" charset="0"/>
              <a:buChar char="•"/>
              <a:defRPr/>
            </a:pPr>
            <a:r>
              <a:rPr lang="en-GB" sz="1000" dirty="0">
                <a:solidFill>
                  <a:srgbClr val="FFFFFF"/>
                </a:solidFill>
                <a:latin typeface="Arial" panose="020B0604020202020204"/>
              </a:rPr>
              <a:t>Operational Data Store</a:t>
            </a:r>
          </a:p>
          <a:p>
            <a:pPr marL="285750" indent="-285750" defTabSz="914377">
              <a:buFont typeface="Arial" charset="0"/>
              <a:buChar char="•"/>
              <a:defRPr/>
            </a:pPr>
            <a:r>
              <a:rPr lang="en-GB" sz="1000" dirty="0">
                <a:solidFill>
                  <a:srgbClr val="FFFFFF"/>
                </a:solidFill>
                <a:latin typeface="Arial" panose="020B0604020202020204"/>
              </a:rPr>
              <a:t>ETL</a:t>
            </a:r>
          </a:p>
          <a:p>
            <a:pPr marL="285750" indent="-285750" defTabSz="914377">
              <a:buFont typeface="Arial" charset="0"/>
              <a:buChar char="•"/>
              <a:defRPr/>
            </a:pPr>
            <a:r>
              <a:rPr lang="en-GB" sz="1000" dirty="0">
                <a:solidFill>
                  <a:srgbClr val="FFFFFF"/>
                </a:solidFill>
                <a:latin typeface="Arial" panose="020B0604020202020204"/>
              </a:rPr>
              <a:t>Analytics Services</a:t>
            </a:r>
          </a:p>
          <a:p>
            <a:pPr marL="742950" lvl="1" indent="-285750" defTabSz="914377">
              <a:buFont typeface="Arial" charset="0"/>
              <a:buChar char="•"/>
              <a:defRPr/>
            </a:pPr>
            <a:r>
              <a:rPr lang="en-GB" sz="1000" dirty="0">
                <a:solidFill>
                  <a:srgbClr val="FFFFFF"/>
                </a:solidFill>
                <a:latin typeface="Arial" panose="020B0604020202020204"/>
              </a:rPr>
              <a:t>Query Tools</a:t>
            </a:r>
          </a:p>
          <a:p>
            <a:pPr marL="742950" lvl="1" indent="-285750" defTabSz="914377">
              <a:buFont typeface="Arial" charset="0"/>
              <a:buChar char="•"/>
              <a:defRPr/>
            </a:pPr>
            <a:r>
              <a:rPr lang="en-GB" sz="1000" dirty="0">
                <a:solidFill>
                  <a:srgbClr val="FFFFFF"/>
                </a:solidFill>
                <a:latin typeface="Arial" panose="020B0604020202020204"/>
              </a:rPr>
              <a:t>Reporting</a:t>
            </a:r>
          </a:p>
        </p:txBody>
      </p:sp>
      <p:sp>
        <p:nvSpPr>
          <p:cNvPr id="432" name="Rectangle 431"/>
          <p:cNvSpPr/>
          <p:nvPr/>
        </p:nvSpPr>
        <p:spPr bwMode="auto">
          <a:xfrm>
            <a:off x="9259876" y="2768502"/>
            <a:ext cx="2624888" cy="1564624"/>
          </a:xfrm>
          <a:prstGeom prst="rect">
            <a:avLst/>
          </a:prstGeom>
          <a:solidFill>
            <a:srgbClr val="21AE69"/>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Blockchain HLF </a:t>
            </a:r>
          </a:p>
          <a:p>
            <a:pPr defTabSz="914377">
              <a:defRPr/>
            </a:pPr>
            <a:r>
              <a:rPr lang="en-GB" sz="1400" dirty="0">
                <a:solidFill>
                  <a:srgbClr val="FFFFFF"/>
                </a:solidFill>
                <a:latin typeface="Arial" panose="020B0604020202020204"/>
              </a:rPr>
              <a:t>Peers</a:t>
            </a:r>
          </a:p>
          <a:p>
            <a:pPr marL="285750" indent="-285750" defTabSz="914377">
              <a:buFont typeface="Arial" charset="0"/>
              <a:buChar char="•"/>
              <a:defRPr/>
            </a:pPr>
            <a:r>
              <a:rPr lang="en-GB" sz="1000" dirty="0">
                <a:solidFill>
                  <a:srgbClr val="FFFFFF"/>
                </a:solidFill>
                <a:latin typeface="Arial" panose="020B0604020202020204"/>
              </a:rPr>
              <a:t>Smart Contracts</a:t>
            </a:r>
          </a:p>
          <a:p>
            <a:pPr marL="285750" indent="-285750" defTabSz="914377">
              <a:buFont typeface="Arial" charset="0"/>
              <a:buChar char="•"/>
              <a:defRPr/>
            </a:pPr>
            <a:r>
              <a:rPr lang="en-GB" sz="1000" dirty="0">
                <a:solidFill>
                  <a:srgbClr val="FFFFFF"/>
                </a:solidFill>
                <a:latin typeface="Arial" panose="020B0604020202020204"/>
              </a:rPr>
              <a:t>Event Adapter</a:t>
            </a:r>
          </a:p>
          <a:p>
            <a:pPr marL="285750" indent="-285750" defTabSz="914377">
              <a:buFont typeface="Arial" charset="0"/>
              <a:buChar char="•"/>
              <a:defRPr/>
            </a:pPr>
            <a:r>
              <a:rPr lang="en-GB" sz="1000" dirty="0">
                <a:solidFill>
                  <a:srgbClr val="FFFFFF"/>
                </a:solidFill>
                <a:latin typeface="Arial" panose="020B0604020202020204"/>
              </a:rPr>
              <a:t>Ledger</a:t>
            </a:r>
          </a:p>
          <a:p>
            <a:pPr marL="285750" indent="-285750" defTabSz="914377">
              <a:buFont typeface="Arial" charset="0"/>
              <a:buChar char="•"/>
              <a:defRPr/>
            </a:pPr>
            <a:r>
              <a:rPr lang="en-GB" sz="1000" dirty="0">
                <a:solidFill>
                  <a:srgbClr val="FFFFFF"/>
                </a:solidFill>
                <a:latin typeface="Arial" panose="020B0604020202020204"/>
              </a:rPr>
              <a:t>Membership</a:t>
            </a:r>
          </a:p>
          <a:p>
            <a:pPr marL="285750" indent="-285750" defTabSz="914377">
              <a:buFont typeface="Arial" charset="0"/>
              <a:buChar char="•"/>
              <a:defRPr/>
            </a:pPr>
            <a:r>
              <a:rPr lang="en-GB" sz="1000" dirty="0">
                <a:solidFill>
                  <a:srgbClr val="FFFFFF"/>
                </a:solidFill>
                <a:latin typeface="Arial" panose="020B0604020202020204"/>
              </a:rPr>
              <a:t>Consensus</a:t>
            </a:r>
          </a:p>
        </p:txBody>
      </p:sp>
      <p:grpSp>
        <p:nvGrpSpPr>
          <p:cNvPr id="125" name="Group 124"/>
          <p:cNvGrpSpPr/>
          <p:nvPr/>
        </p:nvGrpSpPr>
        <p:grpSpPr>
          <a:xfrm>
            <a:off x="8990291" y="4711657"/>
            <a:ext cx="512465" cy="1319330"/>
            <a:chOff x="4547785" y="10037"/>
            <a:chExt cx="629218" cy="8726361"/>
          </a:xfrm>
          <a:solidFill>
            <a:srgbClr val="DCDDDC"/>
          </a:solidFill>
        </p:grpSpPr>
        <p:sp>
          <p:nvSpPr>
            <p:cNvPr id="126" name="Rectangle 125"/>
            <p:cNvSpPr/>
            <p:nvPr/>
          </p:nvSpPr>
          <p:spPr>
            <a:xfrm flipH="1">
              <a:off x="4547785" y="456298"/>
              <a:ext cx="629218" cy="8280100"/>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27" name="Rectangle 126"/>
            <p:cNvSpPr/>
            <p:nvPr/>
          </p:nvSpPr>
          <p:spPr>
            <a:xfrm rot="16200000">
              <a:off x="620008" y="4104287"/>
              <a:ext cx="8478142" cy="289642"/>
            </a:xfrm>
            <a:prstGeom prst="rect">
              <a:avLst/>
            </a:prstGeom>
            <a:noFill/>
            <a:ln w="12700">
              <a:noFill/>
            </a:ln>
          </p:spPr>
          <p:txBody>
            <a:bodyPr wrap="squar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grpSp>
        <p:nvGrpSpPr>
          <p:cNvPr id="112" name="Group 111"/>
          <p:cNvGrpSpPr/>
          <p:nvPr/>
        </p:nvGrpSpPr>
        <p:grpSpPr>
          <a:xfrm>
            <a:off x="8998284" y="2768502"/>
            <a:ext cx="264315" cy="1568326"/>
            <a:chOff x="4588359" y="477999"/>
            <a:chExt cx="489648" cy="5885859"/>
          </a:xfrm>
          <a:solidFill>
            <a:srgbClr val="DCDDDC"/>
          </a:solidFill>
        </p:grpSpPr>
        <p:sp>
          <p:nvSpPr>
            <p:cNvPr id="113" name="Rectangle 112"/>
            <p:cNvSpPr/>
            <p:nvPr/>
          </p:nvSpPr>
          <p:spPr>
            <a:xfrm flipH="1">
              <a:off x="4588359" y="477999"/>
              <a:ext cx="489648" cy="5885859"/>
            </a:xfrm>
            <a:prstGeom prst="rect">
              <a:avLst/>
            </a:prstGeom>
            <a:grp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114" name="Rectangle 113"/>
            <p:cNvSpPr/>
            <p:nvPr/>
          </p:nvSpPr>
          <p:spPr>
            <a:xfrm rot="16200000">
              <a:off x="2442338" y="3336089"/>
              <a:ext cx="4558766" cy="218609"/>
            </a:xfrm>
            <a:prstGeom prst="rect">
              <a:avLst/>
            </a:prstGeom>
            <a:grp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Access Control Layer</a:t>
              </a:r>
            </a:p>
          </p:txBody>
        </p:sp>
      </p:grpSp>
      <p:cxnSp>
        <p:nvCxnSpPr>
          <p:cNvPr id="404" name="Straight Arrow Connector 403"/>
          <p:cNvCxnSpPr/>
          <p:nvPr/>
        </p:nvCxnSpPr>
        <p:spPr>
          <a:xfrm>
            <a:off x="9280787"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5" name="TextBox 404"/>
          <p:cNvSpPr txBox="1"/>
          <p:nvPr/>
        </p:nvSpPr>
        <p:spPr bwMode="auto">
          <a:xfrm>
            <a:off x="9268972" y="6314834"/>
            <a:ext cx="1087312"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POST Rest API Call</a:t>
            </a:r>
          </a:p>
        </p:txBody>
      </p:sp>
      <p:cxnSp>
        <p:nvCxnSpPr>
          <p:cNvPr id="406" name="Straight Arrow Connector 405"/>
          <p:cNvCxnSpPr/>
          <p:nvPr/>
        </p:nvCxnSpPr>
        <p:spPr>
          <a:xfrm flipH="1">
            <a:off x="10467512" y="6276242"/>
            <a:ext cx="929732" cy="0"/>
          </a:xfrm>
          <a:prstGeom prst="straightConnector1">
            <a:avLst/>
          </a:prstGeom>
          <a:noFill/>
          <a:ln w="12700" cap="flat">
            <a:gradFill>
              <a:gsLst>
                <a:gs pos="0">
                  <a:srgbClr val="05D09E"/>
                </a:gs>
                <a:gs pos="96000">
                  <a:srgbClr val="969696"/>
                </a:gs>
                <a:gs pos="34000">
                  <a:srgbClr val="19B5FF"/>
                </a:gs>
                <a:gs pos="63000">
                  <a:srgbClr val="B794F4"/>
                </a:gs>
              </a:gsLst>
              <a:lin ang="2700000" scaled="0"/>
            </a:gradFill>
            <a:prstDash val="solid"/>
            <a:miter lim="800000"/>
            <a:tailEnd type="triangle"/>
          </a:ln>
          <a:effectLst/>
          <a:sp3d/>
        </p:spPr>
      </p:cxnSp>
      <p:sp>
        <p:nvSpPr>
          <p:cNvPr id="407" name="TextBox 406"/>
          <p:cNvSpPr txBox="1"/>
          <p:nvPr/>
        </p:nvSpPr>
        <p:spPr bwMode="auto">
          <a:xfrm>
            <a:off x="10455697" y="6314834"/>
            <a:ext cx="941547"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Calibri" charset="0"/>
                <a:cs typeface="Calibri" charset="0"/>
              </a:rPr>
              <a:t>GET Rest API Call</a:t>
            </a:r>
          </a:p>
        </p:txBody>
      </p:sp>
      <p:sp>
        <p:nvSpPr>
          <p:cNvPr id="433" name="Rectangle 432"/>
          <p:cNvSpPr/>
          <p:nvPr/>
        </p:nvSpPr>
        <p:spPr bwMode="auto">
          <a:xfrm>
            <a:off x="8995366" y="719123"/>
            <a:ext cx="2889398" cy="1708386"/>
          </a:xfrm>
          <a:prstGeom prst="rect">
            <a:avLst/>
          </a:prstGeom>
          <a:solidFill>
            <a:srgbClr val="000000"/>
          </a:solidFill>
          <a:ln w="12700" cap="flat" cmpd="sng" algn="ctr">
            <a:noFill/>
            <a:prstDash val="solid"/>
            <a:round/>
            <a:headEnd type="none" w="med" len="med"/>
            <a:tailEnd type="none" w="med" len="med"/>
          </a:ln>
          <a:effectLst/>
        </p:spPr>
        <p:txBody>
          <a:bodyPr anchor="ctr"/>
          <a:lstStyle/>
          <a:p>
            <a:pPr defTabSz="914377">
              <a:defRPr/>
            </a:pPr>
            <a:r>
              <a:rPr lang="en-GB" sz="1400" dirty="0">
                <a:solidFill>
                  <a:srgbClr val="FFFFFF"/>
                </a:solidFill>
                <a:latin typeface="Arial" panose="020B0604020202020204"/>
              </a:rPr>
              <a:t>Enterprise Utility Services</a:t>
            </a:r>
          </a:p>
          <a:p>
            <a:pPr marL="285750" indent="-285750" defTabSz="914377">
              <a:buFont typeface="Arial" charset="0"/>
              <a:buChar char="•"/>
              <a:defRPr/>
            </a:pPr>
            <a:r>
              <a:rPr lang="en-GB" sz="1000" dirty="0">
                <a:solidFill>
                  <a:srgbClr val="FFFFFF"/>
                </a:solidFill>
                <a:latin typeface="Arial" panose="020B0604020202020204"/>
              </a:rPr>
              <a:t>Identity &amp; Access Management</a:t>
            </a:r>
          </a:p>
          <a:p>
            <a:pPr marL="285750" indent="-285750" defTabSz="914377">
              <a:buFont typeface="Arial" charset="0"/>
              <a:buChar char="•"/>
              <a:defRPr/>
            </a:pPr>
            <a:r>
              <a:rPr lang="en-GB" sz="1000" dirty="0">
                <a:solidFill>
                  <a:srgbClr val="FFFFFF"/>
                </a:solidFill>
                <a:latin typeface="Arial" panose="020B0604020202020204"/>
              </a:rPr>
              <a:t>Identity &amp; Key Management (HSM)</a:t>
            </a:r>
          </a:p>
          <a:p>
            <a:pPr marL="285750" indent="-285750" defTabSz="914377">
              <a:buFont typeface="Arial" charset="0"/>
              <a:buChar char="•"/>
              <a:defRPr/>
            </a:pPr>
            <a:r>
              <a:rPr lang="en-GB" sz="1000" dirty="0">
                <a:solidFill>
                  <a:srgbClr val="FFFFFF"/>
                </a:solidFill>
                <a:latin typeface="Arial" panose="020B0604020202020204"/>
              </a:rPr>
              <a:t>Log Management</a:t>
            </a:r>
          </a:p>
          <a:p>
            <a:pPr marL="285750" indent="-285750" defTabSz="914377">
              <a:buFont typeface="Arial" charset="0"/>
              <a:buChar char="•"/>
              <a:defRPr/>
            </a:pPr>
            <a:r>
              <a:rPr lang="en-GB" sz="1000" dirty="0">
                <a:solidFill>
                  <a:srgbClr val="FFFFFF"/>
                </a:solidFill>
                <a:latin typeface="Arial" panose="020B0604020202020204"/>
              </a:rPr>
              <a:t>Monitoring Services</a:t>
            </a:r>
          </a:p>
          <a:p>
            <a:pPr marL="285750" indent="-285750" defTabSz="914377">
              <a:buFont typeface="Arial" charset="0"/>
              <a:buChar char="•"/>
              <a:defRPr/>
            </a:pPr>
            <a:r>
              <a:rPr lang="en-GB" sz="1000" dirty="0">
                <a:solidFill>
                  <a:srgbClr val="FFFFFF"/>
                </a:solidFill>
                <a:latin typeface="Arial" panose="020B0604020202020204"/>
              </a:rPr>
              <a:t>Security Monitoring</a:t>
            </a:r>
          </a:p>
          <a:p>
            <a:pPr marL="285750" indent="-285750" defTabSz="914377">
              <a:buFont typeface="Arial" charset="0"/>
              <a:buChar char="•"/>
              <a:defRPr/>
            </a:pPr>
            <a:r>
              <a:rPr lang="en-GB" sz="1000" dirty="0">
                <a:solidFill>
                  <a:srgbClr val="FFFFFF"/>
                </a:solidFill>
                <a:latin typeface="Arial" panose="020B0604020202020204"/>
              </a:rPr>
              <a:t>Storage Management</a:t>
            </a:r>
          </a:p>
        </p:txBody>
      </p:sp>
      <p:sp>
        <p:nvSpPr>
          <p:cNvPr id="442" name="TextBox 441"/>
          <p:cNvSpPr txBox="1"/>
          <p:nvPr/>
        </p:nvSpPr>
        <p:spPr bwMode="auto">
          <a:xfrm>
            <a:off x="4805674" y="278380"/>
            <a:ext cx="2775368" cy="276999"/>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Applications </a:t>
            </a:r>
            <a:r>
              <a:rPr lang="mr-IN" sz="1200" b="1" dirty="0">
                <a:solidFill>
                  <a:prstClr val="black"/>
                </a:solidFill>
                <a:ea typeface="ＭＳ Ｐゴシック" charset="0"/>
                <a:cs typeface="ＭＳ Ｐゴシック" charset="0"/>
              </a:rPr>
              <a:t>–</a:t>
            </a:r>
            <a:r>
              <a:rPr lang="en-US" sz="1200" b="1" dirty="0">
                <a:solidFill>
                  <a:prstClr val="black"/>
                </a:solidFill>
                <a:ea typeface="ＭＳ Ｐゴシック" charset="0"/>
                <a:cs typeface="ＭＳ Ｐゴシック" charset="0"/>
              </a:rPr>
              <a:t> clusters of API calls</a:t>
            </a:r>
          </a:p>
        </p:txBody>
      </p:sp>
      <p:sp>
        <p:nvSpPr>
          <p:cNvPr id="461" name="TextBox 460"/>
          <p:cNvSpPr txBox="1"/>
          <p:nvPr/>
        </p:nvSpPr>
        <p:spPr bwMode="auto">
          <a:xfrm>
            <a:off x="883533" y="576534"/>
            <a:ext cx="2351395" cy="461665"/>
          </a:xfrm>
          <a:prstGeom prst="rect">
            <a:avLst/>
          </a:prstGeom>
          <a:noFill/>
          <a:ln w="12700">
            <a:noFill/>
            <a:miter lim="800000"/>
            <a:headEnd/>
            <a:tailEnd/>
          </a:ln>
        </p:spPr>
        <p:txBody>
          <a:bodyPr wrap="square" rtlCol="0">
            <a:prstTxWarp prst="textNoShape">
              <a:avLst/>
            </a:prstTxWarp>
            <a:spAutoFit/>
          </a:bodyPr>
          <a:lstStyle/>
          <a:p>
            <a:pPr algn="ctr" defTabSz="914377" fontAlgn="base">
              <a:spcBef>
                <a:spcPct val="0"/>
              </a:spcBef>
              <a:spcAft>
                <a:spcPct val="0"/>
              </a:spcAft>
            </a:pPr>
            <a:r>
              <a:rPr lang="en-US" sz="1200" b="1" dirty="0">
                <a:solidFill>
                  <a:prstClr val="black"/>
                </a:solidFill>
                <a:ea typeface="ＭＳ Ｐゴシック" charset="0"/>
                <a:cs typeface="ＭＳ Ｐゴシック" charset="0"/>
              </a:rPr>
              <a:t>Business Network Member Access Point Options</a:t>
            </a:r>
          </a:p>
        </p:txBody>
      </p:sp>
      <p:sp>
        <p:nvSpPr>
          <p:cNvPr id="462" name="Rectangle 461"/>
          <p:cNvSpPr/>
          <p:nvPr/>
        </p:nvSpPr>
        <p:spPr>
          <a:xfrm flipH="1">
            <a:off x="291430" y="524830"/>
            <a:ext cx="3348395" cy="6196810"/>
          </a:xfrm>
          <a:prstGeom prst="rect">
            <a:avLst/>
          </a:prstGeom>
          <a:noFill/>
          <a:ln w="12700" cap="flat" cmpd="sng" algn="ctr">
            <a:solidFill>
              <a:srgbClr val="2829D1">
                <a:lumMod val="75000"/>
              </a:srgbClr>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3"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2867907"/>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sp>
        <p:nvSpPr>
          <p:cNvPr id="465" name="TextBox 464"/>
          <p:cNvSpPr txBox="1"/>
          <p:nvPr/>
        </p:nvSpPr>
        <p:spPr>
          <a:xfrm>
            <a:off x="951373" y="3353256"/>
            <a:ext cx="1492927" cy="529391"/>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Government Agency HR Specialist</a:t>
            </a:r>
          </a:p>
        </p:txBody>
      </p:sp>
      <p:sp>
        <p:nvSpPr>
          <p:cNvPr id="466" name="Rectangle 465"/>
          <p:cNvSpPr/>
          <p:nvPr/>
        </p:nvSpPr>
        <p:spPr>
          <a:xfrm flipH="1">
            <a:off x="461809" y="5331536"/>
            <a:ext cx="3001166" cy="851314"/>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67" name="TextBox 466"/>
          <p:cNvSpPr txBox="1"/>
          <p:nvPr/>
        </p:nvSpPr>
        <p:spPr>
          <a:xfrm>
            <a:off x="647736" y="5512667"/>
            <a:ext cx="1250663" cy="461665"/>
          </a:xfrm>
          <a:prstGeom prst="rect">
            <a:avLst/>
          </a:prstGeom>
          <a:noFill/>
          <a:ln w="12700">
            <a:noFill/>
          </a:ln>
        </p:spPr>
        <p:txBody>
          <a:bodyPr wrap="none" rtlCol="0">
            <a:spAutoFit/>
          </a:bodyPr>
          <a:lstStyle/>
          <a:p>
            <a:pPr marL="228594" indent="-228594" defTabSz="609585">
              <a:buFont typeface="Wingdings" panose="05000000000000000000" pitchFamily="2" charset="2"/>
              <a:buChar char="ü"/>
              <a:defRPr/>
            </a:pPr>
            <a:r>
              <a:rPr lang="en-GB" sz="800" dirty="0">
                <a:solidFill>
                  <a:prstClr val="black"/>
                </a:solidFill>
              </a:rPr>
              <a:t>Enterprise Systems</a:t>
            </a:r>
          </a:p>
          <a:p>
            <a:pPr marL="228594" indent="-228594" defTabSz="609585">
              <a:buFont typeface="Wingdings" panose="05000000000000000000" pitchFamily="2" charset="2"/>
              <a:buChar char="ü"/>
              <a:defRPr/>
            </a:pPr>
            <a:r>
              <a:rPr lang="en-GB" sz="800" dirty="0">
                <a:solidFill>
                  <a:prstClr val="black"/>
                </a:solidFill>
              </a:rPr>
              <a:t>Legacy Systems</a:t>
            </a:r>
          </a:p>
          <a:p>
            <a:pPr marL="228594" indent="-228594" defTabSz="609585">
              <a:buFont typeface="Wingdings" panose="05000000000000000000" pitchFamily="2" charset="2"/>
              <a:buChar char="ü"/>
              <a:defRPr/>
            </a:pPr>
            <a:r>
              <a:rPr lang="en-GB" sz="800" dirty="0">
                <a:solidFill>
                  <a:prstClr val="black"/>
                </a:solidFill>
              </a:rPr>
              <a:t>Mobile Applications</a:t>
            </a:r>
          </a:p>
        </p:txBody>
      </p:sp>
      <p:sp>
        <p:nvSpPr>
          <p:cNvPr id="468" name="Rectangle 467"/>
          <p:cNvSpPr/>
          <p:nvPr/>
        </p:nvSpPr>
        <p:spPr>
          <a:xfrm>
            <a:off x="2084287" y="5511688"/>
            <a:ext cx="1238153" cy="461665"/>
          </a:xfrm>
          <a:prstGeom prst="rect">
            <a:avLst/>
          </a:prstGeom>
          <a:ln w="12700">
            <a:noFill/>
          </a:ln>
        </p:spPr>
        <p:txBody>
          <a:bodyPr wrap="square">
            <a:spAutoFit/>
          </a:bodyPr>
          <a:lstStyle/>
          <a:p>
            <a:pPr marL="228594" indent="-228594" defTabSz="609585">
              <a:buFont typeface="Wingdings" panose="05000000000000000000" pitchFamily="2" charset="2"/>
              <a:buChar char="ü"/>
              <a:defRPr/>
            </a:pPr>
            <a:r>
              <a:rPr lang="en-GB" sz="800" dirty="0">
                <a:solidFill>
                  <a:prstClr val="black"/>
                </a:solidFill>
              </a:rPr>
              <a:t>Web Applications</a:t>
            </a:r>
          </a:p>
          <a:p>
            <a:pPr marL="228594" indent="-228594" defTabSz="609585">
              <a:buFont typeface="Wingdings" panose="05000000000000000000" pitchFamily="2" charset="2"/>
              <a:buChar char="ü"/>
              <a:defRPr/>
            </a:pPr>
            <a:r>
              <a:rPr lang="en-GB" sz="800" dirty="0">
                <a:solidFill>
                  <a:prstClr val="black"/>
                </a:solidFill>
              </a:rPr>
              <a:t>ESB Integration</a:t>
            </a:r>
          </a:p>
          <a:p>
            <a:pPr marL="228594" indent="-228594" defTabSz="609585">
              <a:buFont typeface="Wingdings" panose="05000000000000000000" pitchFamily="2" charset="2"/>
              <a:buChar char="ü"/>
              <a:defRPr/>
            </a:pPr>
            <a:r>
              <a:rPr lang="en-GB" sz="800" dirty="0">
                <a:solidFill>
                  <a:prstClr val="black"/>
                </a:solidFill>
              </a:rPr>
              <a:t>BPM Integration</a:t>
            </a:r>
          </a:p>
        </p:txBody>
      </p:sp>
      <p:sp>
        <p:nvSpPr>
          <p:cNvPr id="469" name="Rectangle 468"/>
          <p:cNvSpPr/>
          <p:nvPr/>
        </p:nvSpPr>
        <p:spPr>
          <a:xfrm flipH="1">
            <a:off x="465879" y="2722172"/>
            <a:ext cx="2999501" cy="2461725"/>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70" name="TextBox 469"/>
          <p:cNvSpPr txBox="1"/>
          <p:nvPr/>
        </p:nvSpPr>
        <p:spPr>
          <a:xfrm>
            <a:off x="1389994" y="1045297"/>
            <a:ext cx="1338135" cy="316814"/>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600" b="1" kern="0">
                <a:solidFill>
                  <a:srgbClr val="1A1918"/>
                </a:solidFill>
              </a:rPr>
              <a:t>Examples</a:t>
            </a:r>
            <a:endParaRPr lang="en-US" sz="1200" b="1" kern="0" dirty="0">
              <a:solidFill>
                <a:srgbClr val="1A1918"/>
              </a:solidFill>
            </a:endParaRPr>
          </a:p>
        </p:txBody>
      </p:sp>
      <p:sp>
        <p:nvSpPr>
          <p:cNvPr id="471" name="Rectangle 470"/>
          <p:cNvSpPr/>
          <p:nvPr/>
        </p:nvSpPr>
        <p:spPr>
          <a:xfrm flipH="1">
            <a:off x="461810" y="1033484"/>
            <a:ext cx="3003570" cy="1611268"/>
          </a:xfrm>
          <a:prstGeom prst="rect">
            <a:avLst/>
          </a:prstGeom>
          <a:noFill/>
          <a:ln w="12700" cap="flat" cmpd="sng" algn="ctr">
            <a:solidFill>
              <a:srgbClr val="2829D1">
                <a:lumMod val="75000"/>
              </a:srgbClr>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74" name="TextBox 473"/>
          <p:cNvSpPr txBox="1"/>
          <p:nvPr/>
        </p:nvSpPr>
        <p:spPr>
          <a:xfrm>
            <a:off x="465879" y="1688386"/>
            <a:ext cx="2965607" cy="924605"/>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100" kern="0" dirty="0">
                <a:solidFill>
                  <a:srgbClr val="1A1918"/>
                </a:solidFill>
              </a:rPr>
              <a:t>Front end options vary by member of the business network and depend on current access methodologies, integration capabilities, and/or capacity to pay for a new method of viewing records.</a:t>
            </a:r>
          </a:p>
        </p:txBody>
      </p:sp>
      <p:sp>
        <p:nvSpPr>
          <p:cNvPr id="475" name="TextBox 474"/>
          <p:cNvSpPr txBox="1"/>
          <p:nvPr/>
        </p:nvSpPr>
        <p:spPr>
          <a:xfrm>
            <a:off x="1907855" y="1257182"/>
            <a:ext cx="375424" cy="584775"/>
          </a:xfrm>
          <a:prstGeom prst="rect">
            <a:avLst/>
          </a:prstGeom>
          <a:noFill/>
          <a:ln w="12700">
            <a:noFill/>
          </a:ln>
        </p:spPr>
        <p:txBody>
          <a:bodyPr wrap="none" rtlCol="0">
            <a:spAutoFit/>
          </a:bodyPr>
          <a:lstStyle/>
          <a:p>
            <a:r>
              <a:rPr lang="en-US" sz="3200" b="1" dirty="0">
                <a:solidFill>
                  <a:prstClr val="black"/>
                </a:solidFill>
              </a:rPr>
              <a:t>?</a:t>
            </a:r>
          </a:p>
        </p:txBody>
      </p:sp>
      <p:cxnSp>
        <p:nvCxnSpPr>
          <p:cNvPr id="476" name="Elbow Connector 475"/>
          <p:cNvCxnSpPr>
            <a:stCxn id="492" idx="3"/>
            <a:endCxn id="313" idx="1"/>
          </p:cNvCxnSpPr>
          <p:nvPr/>
        </p:nvCxnSpPr>
        <p:spPr>
          <a:xfrm flipV="1">
            <a:off x="2380436" y="630996"/>
            <a:ext cx="2416771" cy="2419595"/>
          </a:xfrm>
          <a:prstGeom prst="bentConnector3">
            <a:avLst>
              <a:gd name="adj1" fmla="val 70678"/>
            </a:avLst>
          </a:prstGeom>
          <a:ln w="12700">
            <a:solidFill>
              <a:srgbClr val="19B5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8" name="TextBox 487"/>
          <p:cNvSpPr txBox="1"/>
          <p:nvPr/>
        </p:nvSpPr>
        <p:spPr>
          <a:xfrm>
            <a:off x="998901" y="4105135"/>
            <a:ext cx="1397871" cy="295815"/>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OPM HR Analyst</a:t>
            </a:r>
          </a:p>
        </p:txBody>
      </p:sp>
      <p:sp>
        <p:nvSpPr>
          <p:cNvPr id="492" name="TextBox 491"/>
          <p:cNvSpPr txBox="1"/>
          <p:nvPr/>
        </p:nvSpPr>
        <p:spPr>
          <a:xfrm>
            <a:off x="949434" y="2836986"/>
            <a:ext cx="1431002" cy="427209"/>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Government Employee</a:t>
            </a:r>
          </a:p>
        </p:txBody>
      </p:sp>
      <p:cxnSp>
        <p:nvCxnSpPr>
          <p:cNvPr id="328" name="Elbow Connector 327"/>
          <p:cNvCxnSpPr>
            <a:stCxn id="483" idx="0"/>
            <a:endCxn id="433" idx="0"/>
          </p:cNvCxnSpPr>
          <p:nvPr/>
        </p:nvCxnSpPr>
        <p:spPr>
          <a:xfrm rot="16200000" flipH="1">
            <a:off x="7039239" y="-2681703"/>
            <a:ext cx="194293" cy="6607358"/>
          </a:xfrm>
          <a:prstGeom prst="bentConnector3">
            <a:avLst>
              <a:gd name="adj1" fmla="val -117657"/>
            </a:avLst>
          </a:prstGeom>
          <a:noFill/>
          <a:ln w="12700" cap="flat" cmpd="sng" algn="ctr">
            <a:solidFill>
              <a:srgbClr val="000000"/>
            </a:solidFill>
            <a:prstDash val="solid"/>
            <a:tailEnd type="triangle"/>
          </a:ln>
          <a:effectLst/>
        </p:spPr>
      </p:cxnSp>
      <p:cxnSp>
        <p:nvCxnSpPr>
          <p:cNvPr id="530" name="Elbow Connector 529"/>
          <p:cNvCxnSpPr>
            <a:stCxn id="111" idx="3"/>
            <a:endCxn id="302" idx="1"/>
          </p:cNvCxnSpPr>
          <p:nvPr/>
        </p:nvCxnSpPr>
        <p:spPr>
          <a:xfrm flipV="1">
            <a:off x="2709190" y="2489364"/>
            <a:ext cx="2089188" cy="2305701"/>
          </a:xfrm>
          <a:prstGeom prst="bentConnector3">
            <a:avLst>
              <a:gd name="adj1" fmla="val 87625"/>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1" name="Elbow Connector 530"/>
          <p:cNvCxnSpPr>
            <a:stCxn id="111" idx="3"/>
            <a:endCxn id="308" idx="1"/>
          </p:cNvCxnSpPr>
          <p:nvPr/>
        </p:nvCxnSpPr>
        <p:spPr>
          <a:xfrm flipV="1">
            <a:off x="2709190" y="1066031"/>
            <a:ext cx="2088017" cy="3729034"/>
          </a:xfrm>
          <a:prstGeom prst="bentConnector3">
            <a:avLst>
              <a:gd name="adj1" fmla="val 87646"/>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3" name="Elbow Connector 532"/>
          <p:cNvCxnSpPr>
            <a:stCxn id="465" idx="3"/>
            <a:endCxn id="296" idx="1"/>
          </p:cNvCxnSpPr>
          <p:nvPr/>
        </p:nvCxnSpPr>
        <p:spPr>
          <a:xfrm flipV="1">
            <a:off x="2444300" y="1964848"/>
            <a:ext cx="2361374" cy="1653104"/>
          </a:xfrm>
          <a:prstGeom prst="bentConnector3">
            <a:avLst>
              <a:gd name="adj1" fmla="val 72992"/>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5" name="Elbow Connector 534"/>
          <p:cNvCxnSpPr>
            <a:stCxn id="465" idx="3"/>
            <a:endCxn id="309" idx="1"/>
          </p:cNvCxnSpPr>
          <p:nvPr/>
        </p:nvCxnSpPr>
        <p:spPr>
          <a:xfrm flipV="1">
            <a:off x="2444300" y="776008"/>
            <a:ext cx="2352907" cy="2841944"/>
          </a:xfrm>
          <a:prstGeom prst="bentConnector3">
            <a:avLst>
              <a:gd name="adj1" fmla="val 73498"/>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6" name="Elbow Connector 535"/>
          <p:cNvCxnSpPr>
            <a:stCxn id="488" idx="3"/>
            <a:endCxn id="310" idx="1"/>
          </p:cNvCxnSpPr>
          <p:nvPr/>
        </p:nvCxnSpPr>
        <p:spPr>
          <a:xfrm flipV="1">
            <a:off x="2396772" y="921020"/>
            <a:ext cx="2400435" cy="3332023"/>
          </a:xfrm>
          <a:prstGeom prst="bentConnector3">
            <a:avLst>
              <a:gd name="adj1" fmla="val 84550"/>
            </a:avLst>
          </a:prstGeom>
          <a:ln w="12700">
            <a:solidFill>
              <a:srgbClr val="FF391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8" name="Elbow Connector 537"/>
          <p:cNvCxnSpPr>
            <a:stCxn id="488" idx="3"/>
            <a:endCxn id="298" idx="1"/>
          </p:cNvCxnSpPr>
          <p:nvPr/>
        </p:nvCxnSpPr>
        <p:spPr>
          <a:xfrm flipV="1">
            <a:off x="2396772" y="2227106"/>
            <a:ext cx="2408902" cy="2025937"/>
          </a:xfrm>
          <a:prstGeom prst="bentConnector3">
            <a:avLst>
              <a:gd name="adj1" fmla="val 84401"/>
            </a:avLst>
          </a:prstGeom>
          <a:ln w="12700">
            <a:solidFill>
              <a:srgbClr val="FF391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0" name="Elbow Connector 539"/>
          <p:cNvCxnSpPr>
            <a:stCxn id="488" idx="3"/>
            <a:endCxn id="514" idx="1"/>
          </p:cNvCxnSpPr>
          <p:nvPr/>
        </p:nvCxnSpPr>
        <p:spPr>
          <a:xfrm flipV="1">
            <a:off x="2396772" y="3558895"/>
            <a:ext cx="2410124" cy="694148"/>
          </a:xfrm>
          <a:prstGeom prst="bentConnector3">
            <a:avLst>
              <a:gd name="adj1" fmla="val 84383"/>
            </a:avLst>
          </a:prstGeom>
          <a:ln w="12700">
            <a:solidFill>
              <a:srgbClr val="FF391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1" name="Elbow Connector 540"/>
          <p:cNvCxnSpPr>
            <a:stCxn id="465" idx="3"/>
            <a:endCxn id="2" idx="1"/>
          </p:cNvCxnSpPr>
          <p:nvPr/>
        </p:nvCxnSpPr>
        <p:spPr>
          <a:xfrm>
            <a:off x="2444300" y="3617952"/>
            <a:ext cx="2491156" cy="1503388"/>
          </a:xfrm>
          <a:prstGeom prst="bentConnector3">
            <a:avLst>
              <a:gd name="adj1" fmla="val 69633"/>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2" name="Elbow Connector 541"/>
          <p:cNvCxnSpPr>
            <a:stCxn id="465" idx="3"/>
            <a:endCxn id="295" idx="1"/>
          </p:cNvCxnSpPr>
          <p:nvPr/>
        </p:nvCxnSpPr>
        <p:spPr>
          <a:xfrm>
            <a:off x="2444300" y="3617952"/>
            <a:ext cx="2491156" cy="2264624"/>
          </a:xfrm>
          <a:prstGeom prst="bentConnector3">
            <a:avLst>
              <a:gd name="adj1" fmla="val 69633"/>
            </a:avLst>
          </a:prstGeom>
          <a:ln w="12700">
            <a:solidFill>
              <a:srgbClr val="A169F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3" name="Elbow Connector 542"/>
          <p:cNvCxnSpPr>
            <a:stCxn id="111" idx="3"/>
            <a:endCxn id="294" idx="1"/>
          </p:cNvCxnSpPr>
          <p:nvPr/>
        </p:nvCxnSpPr>
        <p:spPr>
          <a:xfrm>
            <a:off x="2709190" y="4795065"/>
            <a:ext cx="2226266" cy="850605"/>
          </a:xfrm>
          <a:prstGeom prst="bentConnector3">
            <a:avLst>
              <a:gd name="adj1" fmla="val 81706"/>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4" name="Elbow Connector 543"/>
          <p:cNvCxnSpPr>
            <a:stCxn id="111" idx="3"/>
            <a:endCxn id="458" idx="1"/>
          </p:cNvCxnSpPr>
          <p:nvPr/>
        </p:nvCxnSpPr>
        <p:spPr>
          <a:xfrm>
            <a:off x="2709190" y="4795065"/>
            <a:ext cx="2226266" cy="1590919"/>
          </a:xfrm>
          <a:prstGeom prst="bentConnector3">
            <a:avLst>
              <a:gd name="adj1" fmla="val 81706"/>
            </a:avLst>
          </a:prstGeom>
          <a:ln w="12700">
            <a:solidFill>
              <a:srgbClr val="04D09E"/>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9" name="Group 478"/>
          <p:cNvGrpSpPr/>
          <p:nvPr/>
        </p:nvGrpSpPr>
        <p:grpSpPr>
          <a:xfrm>
            <a:off x="4028831" y="524830"/>
            <a:ext cx="584426" cy="6196810"/>
            <a:chOff x="4588363" y="557974"/>
            <a:chExt cx="447669" cy="6163666"/>
          </a:xfrm>
          <a:solidFill>
            <a:srgbClr val="FFFFFF">
              <a:alpha val="50196"/>
            </a:srgbClr>
          </a:solidFill>
        </p:grpSpPr>
        <p:sp>
          <p:nvSpPr>
            <p:cNvPr id="480" name="Rectangle 479"/>
            <p:cNvSpPr/>
            <p:nvPr/>
          </p:nvSpPr>
          <p:spPr>
            <a:xfrm flipH="1">
              <a:off x="4588363" y="557974"/>
              <a:ext cx="447669" cy="6163666"/>
            </a:xfrm>
            <a:prstGeom prst="rect">
              <a:avLst/>
            </a:prstGeom>
            <a:solidFill>
              <a:srgbClr val="DCDDDC">
                <a:alpha val="65098"/>
              </a:srgbClr>
            </a:solidFill>
            <a:ln w="12700" cap="flat" cmpd="sng" algn="ctr">
              <a:no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1" name="Rectangle 480"/>
            <p:cNvSpPr/>
            <p:nvPr/>
          </p:nvSpPr>
          <p:spPr>
            <a:xfrm rot="16200000">
              <a:off x="3215262" y="3555433"/>
              <a:ext cx="3188692" cy="235898"/>
            </a:xfrm>
            <a:prstGeom prst="rect">
              <a:avLst/>
            </a:prstGeom>
            <a:noFill/>
            <a:ln w="12700">
              <a:noFill/>
            </a:ln>
          </p:spPr>
          <p:txBody>
            <a:bodyPr wrap="none">
              <a:spAutoFit/>
            </a:bodyPr>
            <a:lstStyle/>
            <a:p>
              <a:pPr defTabSz="914377" fontAlgn="base">
                <a:spcBef>
                  <a:spcPct val="0"/>
                </a:spcBef>
                <a:spcAft>
                  <a:spcPct val="0"/>
                </a:spcAft>
              </a:pPr>
              <a:r>
                <a:rPr lang="en-US" sz="933" b="1" dirty="0">
                  <a:solidFill>
                    <a:prstClr val="black"/>
                  </a:solidFill>
                  <a:ea typeface="ＭＳ Ｐゴシック" charset="0"/>
                  <a:cs typeface="ＭＳ Ｐゴシック" charset="0"/>
                </a:rPr>
                <a:t> API Gateway / ESB (e.g. </a:t>
              </a:r>
              <a:r>
                <a:rPr lang="en-US" sz="933" b="1" dirty="0" err="1">
                  <a:solidFill>
                    <a:prstClr val="black"/>
                  </a:solidFill>
                  <a:ea typeface="ＭＳ Ｐゴシック" charset="0"/>
                  <a:cs typeface="ＭＳ Ｐゴシック" charset="0"/>
                </a:rPr>
                <a:t>opmedr.com</a:t>
              </a:r>
              <a:r>
                <a:rPr lang="en-US" sz="933" b="1" dirty="0">
                  <a:solidFill>
                    <a:prstClr val="black"/>
                  </a:solidFill>
                  <a:ea typeface="ＭＳ Ｐゴシック" charset="0"/>
                  <a:cs typeface="ＭＳ Ｐゴシック" charset="0"/>
                </a:rPr>
                <a:t>/&lt;insert API call here&gt;)</a:t>
              </a:r>
            </a:p>
          </p:txBody>
        </p:sp>
      </p:grpSp>
      <p:grpSp>
        <p:nvGrpSpPr>
          <p:cNvPr id="482" name="Group 481"/>
          <p:cNvGrpSpPr/>
          <p:nvPr/>
        </p:nvGrpSpPr>
        <p:grpSpPr>
          <a:xfrm>
            <a:off x="3715667" y="524830"/>
            <a:ext cx="235898" cy="6196810"/>
            <a:chOff x="4557201" y="532574"/>
            <a:chExt cx="466343" cy="5801242"/>
          </a:xfrm>
          <a:solidFill>
            <a:srgbClr val="FFFFFF">
              <a:alpha val="50196"/>
            </a:srgbClr>
          </a:solidFill>
        </p:grpSpPr>
        <p:sp>
          <p:nvSpPr>
            <p:cNvPr id="483" name="Rectangle 482"/>
            <p:cNvSpPr/>
            <p:nvPr/>
          </p:nvSpPr>
          <p:spPr>
            <a:xfrm flipH="1">
              <a:off x="4588363" y="532574"/>
              <a:ext cx="400425" cy="5801242"/>
            </a:xfrm>
            <a:prstGeom prst="rect">
              <a:avLst/>
            </a:prstGeom>
            <a:solidFill>
              <a:srgbClr val="000000">
                <a:alpha val="39608"/>
              </a:srgbClr>
            </a:solidFill>
            <a:ln w="12700" cap="flat" cmpd="sng" algn="ctr">
              <a:solidFill>
                <a:srgbClr val="000000"/>
              </a:solidFill>
              <a:prstDash val="solid"/>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84" name="Rectangle 483"/>
            <p:cNvSpPr/>
            <p:nvPr/>
          </p:nvSpPr>
          <p:spPr>
            <a:xfrm rot="16200000">
              <a:off x="2589481" y="3212226"/>
              <a:ext cx="4401784" cy="466343"/>
            </a:xfrm>
            <a:prstGeom prst="rect">
              <a:avLst/>
            </a:prstGeom>
            <a:noFill/>
            <a:ln w="12700">
              <a:noFill/>
            </a:ln>
          </p:spPr>
          <p:txBody>
            <a:bodyPr wrap="none">
              <a:spAutoFit/>
            </a:bodyPr>
            <a:lstStyle/>
            <a:p>
              <a:pPr defTabSz="914377" fontAlgn="base">
                <a:spcBef>
                  <a:spcPct val="0"/>
                </a:spcBef>
                <a:spcAft>
                  <a:spcPct val="0"/>
                </a:spcAft>
              </a:pPr>
              <a:r>
                <a:rPr lang="en-US" sz="933" dirty="0">
                  <a:solidFill>
                    <a:srgbClr val="000000"/>
                  </a:solidFill>
                  <a:ea typeface="ＭＳ Ｐゴシック" charset="0"/>
                  <a:cs typeface="ＭＳ Ｐゴシック" charset="0"/>
                </a:rPr>
                <a:t>Security Layer (oauth2/</a:t>
              </a:r>
              <a:r>
                <a:rPr lang="en-US" sz="933" dirty="0" err="1">
                  <a:solidFill>
                    <a:srgbClr val="000000"/>
                  </a:solidFill>
                  <a:ea typeface="ＭＳ Ｐゴシック" charset="0"/>
                  <a:cs typeface="ＭＳ Ｐゴシック" charset="0"/>
                </a:rPr>
                <a:t>jwt</a:t>
              </a:r>
              <a:r>
                <a:rPr lang="en-US" sz="933" dirty="0">
                  <a:solidFill>
                    <a:srgbClr val="000000"/>
                  </a:solidFill>
                  <a:ea typeface="ＭＳ Ｐゴシック" charset="0"/>
                  <a:cs typeface="ＭＳ Ｐゴシック" charset="0"/>
                </a:rPr>
                <a:t>) </a:t>
              </a:r>
              <a:r>
                <a:rPr lang="mr-IN" sz="933" dirty="0">
                  <a:solidFill>
                    <a:srgbClr val="000000"/>
                  </a:solidFill>
                  <a:ea typeface="ＭＳ Ｐゴシック" charset="0"/>
                  <a:cs typeface="ＭＳ Ｐゴシック" charset="0"/>
                </a:rPr>
                <a:t>–</a:t>
              </a:r>
              <a:r>
                <a:rPr lang="en-US" sz="933" dirty="0">
                  <a:solidFill>
                    <a:srgbClr val="000000"/>
                  </a:solidFill>
                  <a:ea typeface="ＭＳ Ｐゴシック" charset="0"/>
                  <a:cs typeface="ＭＳ Ｐゴシック" charset="0"/>
                </a:rPr>
                <a:t> This is also where the Blockchain is queried for ID credentials</a:t>
              </a:r>
            </a:p>
          </p:txBody>
        </p:sp>
      </p:grpSp>
      <p:cxnSp>
        <p:nvCxnSpPr>
          <p:cNvPr id="598" name="Elbow Connector 597"/>
          <p:cNvCxnSpPr>
            <a:stCxn id="329" idx="3"/>
            <a:endCxn id="23" idx="1"/>
          </p:cNvCxnSpPr>
          <p:nvPr/>
        </p:nvCxnSpPr>
        <p:spPr>
          <a:xfrm>
            <a:off x="7573884" y="844313"/>
            <a:ext cx="1427321" cy="2002177"/>
          </a:xfrm>
          <a:prstGeom prst="bentConnector3">
            <a:avLst>
              <a:gd name="adj1" fmla="val 86036"/>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2" name="Elbow Connector 601"/>
          <p:cNvCxnSpPr>
            <a:stCxn id="329" idx="3"/>
            <a:endCxn id="143" idx="1"/>
          </p:cNvCxnSpPr>
          <p:nvPr/>
        </p:nvCxnSpPr>
        <p:spPr>
          <a:xfrm>
            <a:off x="7573884" y="844313"/>
            <a:ext cx="1411045" cy="4005856"/>
          </a:xfrm>
          <a:prstGeom prst="bentConnector3">
            <a:avLst>
              <a:gd name="adj1" fmla="val 86931"/>
            </a:avLst>
          </a:prstGeom>
          <a:ln w="12700">
            <a:solidFill>
              <a:srgbClr val="9899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6" name="Elbow Connector 605"/>
          <p:cNvCxnSpPr>
            <a:stCxn id="335" idx="3"/>
            <a:endCxn id="134" idx="1"/>
          </p:cNvCxnSpPr>
          <p:nvPr/>
        </p:nvCxnSpPr>
        <p:spPr>
          <a:xfrm>
            <a:off x="7573885" y="2201785"/>
            <a:ext cx="1427320" cy="926872"/>
          </a:xfrm>
          <a:prstGeom prst="bentConnector3">
            <a:avLst>
              <a:gd name="adj1" fmla="val 77387"/>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7" name="Elbow Connector 606"/>
          <p:cNvCxnSpPr>
            <a:stCxn id="335" idx="3"/>
            <a:endCxn id="148" idx="1"/>
          </p:cNvCxnSpPr>
          <p:nvPr/>
        </p:nvCxnSpPr>
        <p:spPr>
          <a:xfrm>
            <a:off x="7573885" y="2201785"/>
            <a:ext cx="1411044" cy="3015527"/>
          </a:xfrm>
          <a:prstGeom prst="bentConnector3">
            <a:avLst>
              <a:gd name="adj1" fmla="val 78351"/>
            </a:avLst>
          </a:prstGeom>
          <a:ln w="12700">
            <a:solidFill>
              <a:srgbClr val="10AF6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3"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3444744"/>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sp>
        <p:nvSpPr>
          <p:cNvPr id="624"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4004663"/>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sp>
        <p:nvSpPr>
          <p:cNvPr id="625"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875597" y="4620999"/>
            <a:ext cx="595647" cy="174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533" dirty="0">
                <a:solidFill>
                  <a:srgbClr val="C5D1D7">
                    <a:lumMod val="50000"/>
                  </a:srgbClr>
                </a:solidFill>
              </a:rPr>
              <a:t>HTTPS</a:t>
            </a:r>
          </a:p>
        </p:txBody>
      </p:sp>
      <p:cxnSp>
        <p:nvCxnSpPr>
          <p:cNvPr id="626" name="Elbow Connector 625"/>
          <p:cNvCxnSpPr>
            <a:stCxn id="514" idx="3"/>
            <a:endCxn id="135" idx="1"/>
          </p:cNvCxnSpPr>
          <p:nvPr/>
        </p:nvCxnSpPr>
        <p:spPr>
          <a:xfrm flipV="1">
            <a:off x="7576938" y="3410824"/>
            <a:ext cx="1424267" cy="148071"/>
          </a:xfrm>
          <a:prstGeom prst="bentConnector3">
            <a:avLst>
              <a:gd name="adj1" fmla="val 46349"/>
            </a:avLst>
          </a:prstGeom>
          <a:ln w="12700">
            <a:solidFill>
              <a:srgbClr val="19B5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2" name="Elbow Connector 631"/>
          <p:cNvCxnSpPr>
            <a:stCxn id="514" idx="3"/>
            <a:endCxn id="149" idx="1"/>
          </p:cNvCxnSpPr>
          <p:nvPr/>
        </p:nvCxnSpPr>
        <p:spPr>
          <a:xfrm>
            <a:off x="7576938" y="3558895"/>
            <a:ext cx="1407991" cy="2025560"/>
          </a:xfrm>
          <a:prstGeom prst="bentConnector3">
            <a:avLst>
              <a:gd name="adj1" fmla="val 46956"/>
            </a:avLst>
          </a:prstGeom>
          <a:ln w="12700">
            <a:solidFill>
              <a:srgbClr val="19B5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6" name="TextBox 335"/>
          <p:cNvSpPr txBox="1"/>
          <p:nvPr/>
        </p:nvSpPr>
        <p:spPr>
          <a:xfrm>
            <a:off x="-7241" y="-34935"/>
            <a:ext cx="4923079" cy="338554"/>
          </a:xfrm>
          <a:prstGeom prst="rect">
            <a:avLst/>
          </a:prstGeom>
          <a:noFill/>
        </p:spPr>
        <p:txBody>
          <a:bodyPr wrap="none" rtlCol="0">
            <a:spAutoFit/>
          </a:bodyPr>
          <a:lstStyle/>
          <a:p>
            <a:r>
              <a:rPr lang="en-US" sz="1600" dirty="0">
                <a:solidFill>
                  <a:prstClr val="black"/>
                </a:solidFill>
              </a:rPr>
              <a:t>OPM edrV1 Application Architecture Diagram </a:t>
            </a:r>
            <a:r>
              <a:rPr lang="mr-IN" sz="1600" dirty="0">
                <a:solidFill>
                  <a:prstClr val="black"/>
                </a:solidFill>
              </a:rPr>
              <a:t>–</a:t>
            </a:r>
            <a:r>
              <a:rPr lang="en-US" sz="1600" dirty="0">
                <a:solidFill>
                  <a:prstClr val="black"/>
                </a:solidFill>
              </a:rPr>
              <a:t>Overview</a:t>
            </a:r>
          </a:p>
        </p:txBody>
      </p:sp>
      <p:grpSp>
        <p:nvGrpSpPr>
          <p:cNvPr id="528" name="Group 527"/>
          <p:cNvGrpSpPr/>
          <p:nvPr/>
        </p:nvGrpSpPr>
        <p:grpSpPr>
          <a:xfrm>
            <a:off x="4806896" y="3194949"/>
            <a:ext cx="3424708" cy="727892"/>
            <a:chOff x="4806896" y="3603438"/>
            <a:chExt cx="3424708" cy="727892"/>
          </a:xfrm>
        </p:grpSpPr>
        <p:sp>
          <p:nvSpPr>
            <p:cNvPr id="514" name="Rectangle 513"/>
            <p:cNvSpPr/>
            <p:nvPr/>
          </p:nvSpPr>
          <p:spPr>
            <a:xfrm>
              <a:off x="4806896" y="3603438"/>
              <a:ext cx="2770042" cy="727892"/>
            </a:xfrm>
            <a:prstGeom prst="rect">
              <a:avLst/>
            </a:prstGeom>
            <a:noFill/>
            <a:ln w="12700" cap="flat" cmpd="sng" algn="ctr">
              <a:solidFill>
                <a:srgbClr val="19B5FF"/>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515" name="TextBox 11"/>
            <p:cNvSpPr txBox="1">
              <a:spLocks noChangeArrowheads="1"/>
            </p:cNvSpPr>
            <p:nvPr/>
          </p:nvSpPr>
          <p:spPr bwMode="auto">
            <a:xfrm>
              <a:off x="5125388" y="3790310"/>
              <a:ext cx="2131843" cy="415498"/>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Load records from multiple agencies</a:t>
              </a:r>
            </a:p>
            <a:p>
              <a:pPr marL="171450" indent="-171450" defTabSz="609585">
                <a:buFont typeface="Wingdings" charset="2"/>
                <a:buChar char="v"/>
                <a:defRPr/>
              </a:pPr>
              <a:r>
                <a:rPr lang="en-US" altLang="en-US" sz="700" dirty="0">
                  <a:solidFill>
                    <a:prstClr val="black"/>
                  </a:solidFill>
                </a:rPr>
                <a:t>Get </a:t>
              </a:r>
              <a:r>
                <a:rPr lang="en-US" altLang="en-US" sz="700" dirty="0" err="1">
                  <a:solidFill>
                    <a:prstClr val="black"/>
                  </a:solidFill>
                </a:rPr>
                <a:t>edrs</a:t>
              </a:r>
              <a:r>
                <a:rPr lang="en-US" altLang="en-US" sz="700" dirty="0">
                  <a:solidFill>
                    <a:prstClr val="black"/>
                  </a:solidFill>
                </a:rPr>
                <a:t> (multi-agency)</a:t>
              </a:r>
            </a:p>
            <a:p>
              <a:pPr marL="171450" indent="-171450" defTabSz="609585">
                <a:buFont typeface="Wingdings" charset="2"/>
                <a:buChar char="v"/>
                <a:defRPr/>
              </a:pPr>
              <a:r>
                <a:rPr lang="en-US" altLang="en-US" sz="700" dirty="0">
                  <a:solidFill>
                    <a:prstClr val="black"/>
                  </a:solidFill>
                </a:rPr>
                <a:t>Run multi-agency report</a:t>
              </a:r>
            </a:p>
          </p:txBody>
        </p:sp>
        <p:sp>
          <p:nvSpPr>
            <p:cNvPr id="517" name="TextBox 516"/>
            <p:cNvSpPr txBox="1"/>
            <p:nvPr/>
          </p:nvSpPr>
          <p:spPr bwMode="auto">
            <a:xfrm>
              <a:off x="5402360" y="3613131"/>
              <a:ext cx="1641297"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OPM Aggregate Access Calls</a:t>
              </a:r>
            </a:p>
          </p:txBody>
        </p:sp>
        <p:sp>
          <p:nvSpPr>
            <p:cNvPr id="444" name="TextBox 443"/>
            <p:cNvSpPr txBox="1"/>
            <p:nvPr/>
          </p:nvSpPr>
          <p:spPr bwMode="auto">
            <a:xfrm>
              <a:off x="7523553" y="3784679"/>
              <a:ext cx="708051"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grpSp>
      <p:sp>
        <p:nvSpPr>
          <p:cNvPr id="111" name="TextBox 110"/>
          <p:cNvSpPr txBox="1"/>
          <p:nvPr/>
        </p:nvSpPr>
        <p:spPr>
          <a:xfrm>
            <a:off x="939115" y="4468779"/>
            <a:ext cx="1770075" cy="652571"/>
          </a:xfrm>
          <a:prstGeom prst="rect">
            <a:avLst/>
          </a:prstGeom>
          <a:noFill/>
          <a:ln w="12700" cap="flat">
            <a:noFill/>
            <a:miter lim="400000"/>
          </a:ln>
          <a:effectLst/>
          <a:sp3d/>
        </p:spPr>
        <p:txBody>
          <a:bodyPr rot="0" spcFirstLastPara="1" vertOverflow="overflow" horzOverflow="overflow" vert="horz" wrap="square" lIns="121920" tIns="60960" rIns="121920" bIns="60960" numCol="1" spcCol="38100" rtlCol="0" anchor="t">
            <a:noAutofit/>
          </a:bodyPr>
          <a:lstStyle/>
          <a:p>
            <a:pPr defTabSz="1219170"/>
            <a:r>
              <a:rPr lang="en-US" sz="1200" kern="0" dirty="0">
                <a:solidFill>
                  <a:srgbClr val="1A1918"/>
                </a:solidFill>
              </a:rPr>
              <a:t>Government &amp; Commercial SSP</a:t>
            </a:r>
          </a:p>
          <a:p>
            <a:pPr defTabSz="1219170"/>
            <a:r>
              <a:rPr lang="en-US" sz="1200" kern="0" dirty="0">
                <a:solidFill>
                  <a:srgbClr val="1A1918"/>
                </a:solidFill>
              </a:rPr>
              <a:t>HR Specialist (Payroll)</a:t>
            </a:r>
          </a:p>
        </p:txBody>
      </p:sp>
      <p:cxnSp>
        <p:nvCxnSpPr>
          <p:cNvPr id="115" name="Elbow Connector 114"/>
          <p:cNvCxnSpPr>
            <a:stCxn id="189" idx="3"/>
            <a:endCxn id="212" idx="1"/>
          </p:cNvCxnSpPr>
          <p:nvPr/>
        </p:nvCxnSpPr>
        <p:spPr>
          <a:xfrm flipV="1">
            <a:off x="7429711" y="4257327"/>
            <a:ext cx="1571494" cy="2128656"/>
          </a:xfrm>
          <a:prstGeom prst="bentConnector3">
            <a:avLst>
              <a:gd name="adj1" fmla="val 73638"/>
            </a:avLst>
          </a:prstGeom>
          <a:noFill/>
          <a:ln w="12700" cap="flat" cmpd="sng" algn="ctr">
            <a:solidFill>
              <a:srgbClr val="FF951F"/>
            </a:solidFill>
            <a:prstDash val="solid"/>
            <a:tailEnd type="triangle"/>
          </a:ln>
          <a:effectLst/>
        </p:spPr>
      </p:cxnSp>
      <p:cxnSp>
        <p:nvCxnSpPr>
          <p:cNvPr id="116" name="Elbow Connector 115"/>
          <p:cNvCxnSpPr>
            <a:stCxn id="455" idx="3"/>
            <a:endCxn id="144" idx="1"/>
          </p:cNvCxnSpPr>
          <p:nvPr/>
        </p:nvCxnSpPr>
        <p:spPr>
          <a:xfrm>
            <a:off x="7422167" y="5774101"/>
            <a:ext cx="1563180" cy="177498"/>
          </a:xfrm>
          <a:prstGeom prst="bentConnector3">
            <a:avLst>
              <a:gd name="adj1" fmla="val 67590"/>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455" idx="3"/>
            <a:endCxn id="131" idx="1"/>
          </p:cNvCxnSpPr>
          <p:nvPr/>
        </p:nvCxnSpPr>
        <p:spPr>
          <a:xfrm flipV="1">
            <a:off x="7422167" y="3975158"/>
            <a:ext cx="1579038" cy="1798943"/>
          </a:xfrm>
          <a:prstGeom prst="bentConnector3">
            <a:avLst>
              <a:gd name="adj1" fmla="val 66834"/>
            </a:avLst>
          </a:prstGeom>
          <a:ln w="12700">
            <a:solidFill>
              <a:srgbClr val="FF951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82" idx="3"/>
            <a:endCxn id="132" idx="1"/>
          </p:cNvCxnSpPr>
          <p:nvPr/>
        </p:nvCxnSpPr>
        <p:spPr>
          <a:xfrm flipV="1">
            <a:off x="7429165" y="3692991"/>
            <a:ext cx="1572040" cy="1428349"/>
          </a:xfrm>
          <a:prstGeom prst="bentConnector3">
            <a:avLst>
              <a:gd name="adj1" fmla="val 59998"/>
            </a:avLst>
          </a:prstGeom>
          <a:noFill/>
          <a:ln w="12700" cap="flat" cmpd="sng" algn="ctr">
            <a:solidFill>
              <a:srgbClr val="FF951F"/>
            </a:solidFill>
            <a:prstDash val="solid"/>
            <a:tailEnd type="triangle"/>
          </a:ln>
          <a:effectLst/>
        </p:spPr>
      </p:cxnSp>
      <p:pic>
        <p:nvPicPr>
          <p:cNvPr id="141" name="Picture 1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925" y="3408401"/>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24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7286" y="2860090"/>
            <a:ext cx="419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6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8437" y="4043492"/>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6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6967" y="4599459"/>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Elbow Connector 4"/>
          <p:cNvCxnSpPr>
            <a:stCxn id="10" idx="3"/>
            <a:endCxn id="150" idx="3"/>
          </p:cNvCxnSpPr>
          <p:nvPr/>
        </p:nvCxnSpPr>
        <p:spPr>
          <a:xfrm flipH="1">
            <a:off x="10210519" y="3450853"/>
            <a:ext cx="383200" cy="1683547"/>
          </a:xfrm>
          <a:prstGeom prst="bentConnector3">
            <a:avLst>
              <a:gd name="adj1" fmla="val -59656"/>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Elbow Connector 156"/>
          <p:cNvCxnSpPr>
            <a:stCxn id="113" idx="2"/>
            <a:endCxn id="127" idx="3"/>
          </p:cNvCxnSpPr>
          <p:nvPr/>
        </p:nvCxnSpPr>
        <p:spPr>
          <a:xfrm rot="16200000" flipH="1">
            <a:off x="8999718" y="4467550"/>
            <a:ext cx="374829" cy="113383"/>
          </a:xfrm>
          <a:prstGeom prst="bentConnector3">
            <a:avLst>
              <a:gd name="adj1"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001205" y="2770692"/>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Rectangle 130"/>
          <p:cNvSpPr/>
          <p:nvPr/>
        </p:nvSpPr>
        <p:spPr>
          <a:xfrm>
            <a:off x="9001205" y="3899360"/>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Rectangle 131"/>
          <p:cNvSpPr/>
          <p:nvPr/>
        </p:nvSpPr>
        <p:spPr>
          <a:xfrm>
            <a:off x="9001205" y="3617193"/>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Rectangle 133"/>
          <p:cNvSpPr/>
          <p:nvPr/>
        </p:nvSpPr>
        <p:spPr>
          <a:xfrm>
            <a:off x="9001205" y="305285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5" name="Rectangle 134"/>
          <p:cNvSpPr/>
          <p:nvPr/>
        </p:nvSpPr>
        <p:spPr>
          <a:xfrm>
            <a:off x="9001205" y="3335026"/>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Rectangle 142"/>
          <p:cNvSpPr/>
          <p:nvPr/>
        </p:nvSpPr>
        <p:spPr>
          <a:xfrm>
            <a:off x="8984929" y="477902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8985347" y="5880450"/>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ectangle 147"/>
          <p:cNvSpPr/>
          <p:nvPr/>
        </p:nvSpPr>
        <p:spPr>
          <a:xfrm>
            <a:off x="8984929" y="5146163"/>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9" name="Rectangle 148"/>
          <p:cNvSpPr/>
          <p:nvPr/>
        </p:nvSpPr>
        <p:spPr>
          <a:xfrm>
            <a:off x="8984929" y="551330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2" name="Rectangle 211"/>
          <p:cNvSpPr/>
          <p:nvPr/>
        </p:nvSpPr>
        <p:spPr>
          <a:xfrm>
            <a:off x="9001205" y="4181529"/>
            <a:ext cx="120699" cy="151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29" name="Group 528"/>
          <p:cNvGrpSpPr/>
          <p:nvPr/>
        </p:nvGrpSpPr>
        <p:grpSpPr>
          <a:xfrm>
            <a:off x="4795317" y="4573897"/>
            <a:ext cx="3584704" cy="2147743"/>
            <a:chOff x="4795317" y="4573897"/>
            <a:chExt cx="3584704" cy="2147743"/>
          </a:xfrm>
        </p:grpSpPr>
        <p:sp>
          <p:nvSpPr>
            <p:cNvPr id="436" name="Rectangle 435"/>
            <p:cNvSpPr/>
            <p:nvPr/>
          </p:nvSpPr>
          <p:spPr>
            <a:xfrm>
              <a:off x="4795317" y="4573897"/>
              <a:ext cx="2766989" cy="2147743"/>
            </a:xfrm>
            <a:prstGeom prst="rect">
              <a:avLst/>
            </a:prstGeom>
            <a:noFill/>
            <a:ln w="12700" cap="flat" cmpd="sng" algn="ctr">
              <a:solidFill>
                <a:srgbClr val="FF951F"/>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441" name="TextBox 440"/>
            <p:cNvSpPr txBox="1"/>
            <p:nvPr/>
          </p:nvSpPr>
          <p:spPr bwMode="auto">
            <a:xfrm>
              <a:off x="5589545" y="4575507"/>
              <a:ext cx="1368548"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Process Calls (Payroll)</a:t>
              </a:r>
            </a:p>
          </p:txBody>
        </p:sp>
        <p:sp>
          <p:nvSpPr>
            <p:cNvPr id="2" name="Rectangle 1"/>
            <p:cNvSpPr/>
            <p:nvPr/>
          </p:nvSpPr>
          <p:spPr>
            <a:xfrm>
              <a:off x="4935456" y="4853817"/>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5" name="Rectangle 454"/>
            <p:cNvSpPr/>
            <p:nvPr/>
          </p:nvSpPr>
          <p:spPr>
            <a:xfrm>
              <a:off x="4935456" y="5506578"/>
              <a:ext cx="2486711" cy="535046"/>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8" name="Rectangle 457"/>
            <p:cNvSpPr/>
            <p:nvPr/>
          </p:nvSpPr>
          <p:spPr>
            <a:xfrm>
              <a:off x="4935456" y="6154030"/>
              <a:ext cx="2486711" cy="463907"/>
            </a:xfrm>
            <a:prstGeom prst="rect">
              <a:avLst/>
            </a:prstGeom>
            <a:noFill/>
            <a:ln w="12700">
              <a:solidFill>
                <a:srgbClr val="FF951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0" name="TextBox 11"/>
            <p:cNvSpPr txBox="1">
              <a:spLocks noChangeArrowheads="1"/>
            </p:cNvSpPr>
            <p:nvPr/>
          </p:nvSpPr>
          <p:spPr bwMode="auto">
            <a:xfrm>
              <a:off x="5113809" y="4967452"/>
              <a:ext cx="1791344"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Initiate Payroll Process</a:t>
              </a:r>
            </a:p>
            <a:p>
              <a:pPr marL="171450" indent="-171450" defTabSz="609585">
                <a:buFont typeface="Wingdings" charset="2"/>
                <a:buChar char="v"/>
                <a:defRPr/>
              </a:pPr>
              <a:r>
                <a:rPr lang="en-US" altLang="en-US" sz="700" dirty="0">
                  <a:solidFill>
                    <a:prstClr val="black"/>
                  </a:solidFill>
                </a:rPr>
                <a:t>Confirm Payment Processed</a:t>
              </a:r>
            </a:p>
          </p:txBody>
        </p:sp>
        <p:sp>
          <p:nvSpPr>
            <p:cNvPr id="460" name="TextBox 11"/>
            <p:cNvSpPr txBox="1">
              <a:spLocks noChangeArrowheads="1"/>
            </p:cNvSpPr>
            <p:nvPr/>
          </p:nvSpPr>
          <p:spPr bwMode="auto">
            <a:xfrm>
              <a:off x="5113808" y="5620213"/>
              <a:ext cx="2234943" cy="307777"/>
            </a:xfrm>
            <a:prstGeom prst="rect">
              <a:avLst/>
            </a:prstGeom>
            <a:no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Single Record Payroll Data</a:t>
              </a:r>
            </a:p>
            <a:p>
              <a:pPr marL="171450" indent="-171450" defTabSz="609585">
                <a:buFont typeface="Wingdings" charset="2"/>
                <a:buChar char="v"/>
                <a:defRPr/>
              </a:pPr>
              <a:r>
                <a:rPr lang="en-US" altLang="en-US" sz="700" dirty="0">
                  <a:solidFill>
                    <a:prstClr val="black"/>
                  </a:solidFill>
                </a:rPr>
                <a:t>Request Update to Payroll Data (single record)</a:t>
              </a:r>
            </a:p>
          </p:txBody>
        </p:sp>
        <p:sp>
          <p:nvSpPr>
            <p:cNvPr id="477" name="TextBox 11"/>
            <p:cNvSpPr txBox="1">
              <a:spLocks noChangeArrowheads="1"/>
            </p:cNvSpPr>
            <p:nvPr/>
          </p:nvSpPr>
          <p:spPr bwMode="auto">
            <a:xfrm>
              <a:off x="5113809" y="6285956"/>
              <a:ext cx="1512850" cy="200055"/>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algn="ctr" defTabSz="609585">
                <a:buFont typeface="Wingdings" charset="2"/>
                <a:buChar char="v"/>
                <a:defRPr/>
              </a:pPr>
              <a:r>
                <a:rPr lang="en-US" altLang="en-US" sz="700" dirty="0">
                  <a:solidFill>
                    <a:prstClr val="black"/>
                  </a:solidFill>
                </a:rPr>
                <a:t>Send Updates for Approval</a:t>
              </a:r>
            </a:p>
          </p:txBody>
        </p:sp>
        <p:sp>
          <p:nvSpPr>
            <p:cNvPr id="446" name="TextBox 445"/>
            <p:cNvSpPr txBox="1"/>
            <p:nvPr/>
          </p:nvSpPr>
          <p:spPr bwMode="auto">
            <a:xfrm>
              <a:off x="7511974" y="6199507"/>
              <a:ext cx="868047"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19" name="TextBox 118"/>
            <p:cNvSpPr txBox="1"/>
            <p:nvPr/>
          </p:nvSpPr>
          <p:spPr bwMode="auto">
            <a:xfrm>
              <a:off x="7511974" y="5591006"/>
              <a:ext cx="868047"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20" name="TextBox 119"/>
            <p:cNvSpPr txBox="1"/>
            <p:nvPr/>
          </p:nvSpPr>
          <p:spPr bwMode="auto">
            <a:xfrm>
              <a:off x="7511974" y="4927131"/>
              <a:ext cx="868047"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API / JSON</a:t>
              </a:r>
            </a:p>
          </p:txBody>
        </p:sp>
        <p:sp>
          <p:nvSpPr>
            <p:cNvPr id="182" name="Rectangle 181"/>
            <p:cNvSpPr/>
            <p:nvPr/>
          </p:nvSpPr>
          <p:spPr>
            <a:xfrm>
              <a:off x="7143214"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6" name="Rectangle 185"/>
            <p:cNvSpPr/>
            <p:nvPr/>
          </p:nvSpPr>
          <p:spPr>
            <a:xfrm>
              <a:off x="7145063" y="570295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9" name="Rectangle 188"/>
            <p:cNvSpPr/>
            <p:nvPr/>
          </p:nvSpPr>
          <p:spPr>
            <a:xfrm>
              <a:off x="7143760" y="631483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3" name="Rectangle 292"/>
            <p:cNvSpPr/>
            <p:nvPr/>
          </p:nvSpPr>
          <p:spPr>
            <a:xfrm>
              <a:off x="4935456" y="505019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4" name="Rectangle 293"/>
            <p:cNvSpPr/>
            <p:nvPr/>
          </p:nvSpPr>
          <p:spPr>
            <a:xfrm>
              <a:off x="4935456" y="557452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5" name="Rectangle 294"/>
            <p:cNvSpPr/>
            <p:nvPr/>
          </p:nvSpPr>
          <p:spPr>
            <a:xfrm>
              <a:off x="4935456" y="581142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7" name="Group 526"/>
          <p:cNvGrpSpPr/>
          <p:nvPr/>
        </p:nvGrpSpPr>
        <p:grpSpPr>
          <a:xfrm>
            <a:off x="4798378" y="1716797"/>
            <a:ext cx="3641646" cy="969975"/>
            <a:chOff x="4798378" y="2198576"/>
            <a:chExt cx="3641646" cy="969975"/>
          </a:xfrm>
        </p:grpSpPr>
        <p:sp>
          <p:nvSpPr>
            <p:cNvPr id="335" name="Rectangle 334"/>
            <p:cNvSpPr/>
            <p:nvPr/>
          </p:nvSpPr>
          <p:spPr>
            <a:xfrm>
              <a:off x="4806896" y="2198576"/>
              <a:ext cx="2766989" cy="969975"/>
            </a:xfrm>
            <a:prstGeom prst="rect">
              <a:avLst/>
            </a:prstGeom>
            <a:noFill/>
            <a:ln w="12700" cap="flat" cmpd="sng" algn="ctr">
              <a:solidFill>
                <a:srgbClr val="10AF66"/>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7" name="TextBox 336"/>
            <p:cNvSpPr txBox="1"/>
            <p:nvPr/>
          </p:nvSpPr>
          <p:spPr bwMode="auto">
            <a:xfrm>
              <a:off x="5346043" y="2222813"/>
              <a:ext cx="1608940"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HR </a:t>
              </a:r>
              <a:r>
                <a:rPr lang="en-US" sz="800" b="1">
                  <a:solidFill>
                    <a:prstClr val="black"/>
                  </a:solidFill>
                  <a:ea typeface="ＭＳ Ｐゴシック" charset="0"/>
                  <a:cs typeface="ＭＳ Ｐゴシック" charset="0"/>
                </a:rPr>
                <a:t>Application Access Calls</a:t>
              </a:r>
              <a:endParaRPr lang="en-US" sz="800" b="1" dirty="0">
                <a:solidFill>
                  <a:prstClr val="black"/>
                </a:solidFill>
                <a:ea typeface="ＭＳ Ｐゴシック" charset="0"/>
                <a:cs typeface="ＭＳ Ｐゴシック" charset="0"/>
              </a:endParaRPr>
            </a:p>
          </p:txBody>
        </p:sp>
        <p:sp>
          <p:nvSpPr>
            <p:cNvPr id="522" name="TextBox 11"/>
            <p:cNvSpPr txBox="1">
              <a:spLocks noChangeArrowheads="1"/>
            </p:cNvSpPr>
            <p:nvPr/>
          </p:nvSpPr>
          <p:spPr bwMode="auto">
            <a:xfrm>
              <a:off x="5125388" y="2452702"/>
              <a:ext cx="1511103" cy="523220"/>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agency </a:t>
              </a:r>
              <a:r>
                <a:rPr lang="en-US" altLang="en-US" sz="700" dirty="0" err="1">
                  <a:solidFill>
                    <a:prstClr val="black"/>
                  </a:solidFill>
                </a:rPr>
                <a:t>edrs</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Create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Run Single Record Report</a:t>
              </a:r>
            </a:p>
            <a:p>
              <a:pPr marL="171450" indent="-171450" defTabSz="609585">
                <a:buFont typeface="Wingdings" charset="2"/>
                <a:buChar char="v"/>
                <a:defRPr/>
              </a:pPr>
              <a:r>
                <a:rPr lang="en-US" altLang="en-US" sz="700" dirty="0">
                  <a:solidFill>
                    <a:prstClr val="black"/>
                  </a:solidFill>
                </a:rPr>
                <a:t>Run agency Report</a:t>
              </a:r>
            </a:p>
          </p:txBody>
        </p:sp>
        <p:sp>
          <p:nvSpPr>
            <p:cNvPr id="443" name="TextBox 442"/>
            <p:cNvSpPr txBox="1"/>
            <p:nvPr/>
          </p:nvSpPr>
          <p:spPr bwMode="auto">
            <a:xfrm>
              <a:off x="7581042" y="2509793"/>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296" name="Rectangle 295"/>
            <p:cNvSpPr/>
            <p:nvPr/>
          </p:nvSpPr>
          <p:spPr>
            <a:xfrm>
              <a:off x="4805674" y="2375478"/>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8" name="Rectangle 297"/>
            <p:cNvSpPr/>
            <p:nvPr/>
          </p:nvSpPr>
          <p:spPr>
            <a:xfrm>
              <a:off x="4805674" y="2637736"/>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2" name="Rectangle 301"/>
            <p:cNvSpPr/>
            <p:nvPr/>
          </p:nvSpPr>
          <p:spPr>
            <a:xfrm>
              <a:off x="4798378" y="2899994"/>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26" name="Group 525"/>
          <p:cNvGrpSpPr/>
          <p:nvPr/>
        </p:nvGrpSpPr>
        <p:grpSpPr>
          <a:xfrm>
            <a:off x="4797207" y="559847"/>
            <a:ext cx="3585328" cy="577333"/>
            <a:chOff x="4797207" y="559847"/>
            <a:chExt cx="3585328" cy="577333"/>
          </a:xfrm>
        </p:grpSpPr>
        <p:sp>
          <p:nvSpPr>
            <p:cNvPr id="329" name="Rectangle 328"/>
            <p:cNvSpPr/>
            <p:nvPr/>
          </p:nvSpPr>
          <p:spPr>
            <a:xfrm>
              <a:off x="4806896" y="563787"/>
              <a:ext cx="2766988" cy="561051"/>
            </a:xfrm>
            <a:prstGeom prst="rect">
              <a:avLst/>
            </a:prstGeom>
            <a:noFill/>
            <a:ln w="12700" cap="flat" cmpd="sng" algn="ctr">
              <a:solidFill>
                <a:srgbClr val="989998"/>
              </a:solidFill>
              <a:prstDash val="dash"/>
            </a:ln>
            <a:effectLst/>
          </p:spPr>
          <p:txBody>
            <a:bodyPr rtlCol="0" anchor="ctr"/>
            <a:lstStyle/>
            <a:p>
              <a:pPr algn="ctr" defTabSz="914377" fontAlgn="base">
                <a:spcBef>
                  <a:spcPct val="0"/>
                </a:spcBef>
                <a:spcAft>
                  <a:spcPct val="0"/>
                </a:spcAft>
              </a:pPr>
              <a:endParaRPr lang="en-US" sz="1467" dirty="0">
                <a:solidFill>
                  <a:srgbClr val="1F497D"/>
                </a:solidFill>
                <a:cs typeface="Calibri"/>
              </a:endParaRPr>
            </a:p>
          </p:txBody>
        </p:sp>
        <p:sp>
          <p:nvSpPr>
            <p:cNvPr id="331" name="TextBox 330"/>
            <p:cNvSpPr txBox="1"/>
            <p:nvPr/>
          </p:nvSpPr>
          <p:spPr bwMode="auto">
            <a:xfrm>
              <a:off x="5616558" y="565398"/>
              <a:ext cx="1437094" cy="215444"/>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800" b="1" dirty="0">
                  <a:solidFill>
                    <a:prstClr val="black"/>
                  </a:solidFill>
                  <a:ea typeface="ＭＳ Ｐゴシック" charset="0"/>
                  <a:cs typeface="ＭＳ Ｐゴシック" charset="0"/>
                </a:rPr>
                <a:t>Employee Access Calls</a:t>
              </a:r>
            </a:p>
          </p:txBody>
        </p:sp>
        <p:sp>
          <p:nvSpPr>
            <p:cNvPr id="333" name="TextBox 11"/>
            <p:cNvSpPr txBox="1">
              <a:spLocks noChangeArrowheads="1"/>
            </p:cNvSpPr>
            <p:nvPr/>
          </p:nvSpPr>
          <p:spPr bwMode="auto">
            <a:xfrm>
              <a:off x="5125388" y="743301"/>
              <a:ext cx="1343859" cy="307777"/>
            </a:xfrm>
            <a:prstGeom prst="rect">
              <a:avLst/>
            </a:prstGeom>
            <a:solidFill>
              <a:srgbClr val="FFFFFF"/>
            </a:solidFill>
            <a:ln w="12700">
              <a:noFill/>
              <a:miter lim="800000"/>
              <a:headEnd/>
              <a:tailEnd/>
            </a:ln>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defTabSz="609585">
                <a:buFont typeface="Wingdings" charset="2"/>
                <a:buChar char="v"/>
                <a:defRPr/>
              </a:pPr>
              <a:r>
                <a:rPr lang="en-US" altLang="en-US" sz="700" dirty="0">
                  <a:solidFill>
                    <a:prstClr val="black"/>
                  </a:solidFill>
                </a:rPr>
                <a:t>Get </a:t>
              </a:r>
              <a:r>
                <a:rPr lang="en-US" altLang="en-US" sz="700" dirty="0" err="1">
                  <a:solidFill>
                    <a:prstClr val="black"/>
                  </a:solidFill>
                </a:rPr>
                <a:t>edr</a:t>
              </a:r>
              <a:endParaRPr lang="en-US" altLang="en-US" sz="700" dirty="0">
                <a:solidFill>
                  <a:prstClr val="black"/>
                </a:solidFill>
              </a:endParaRPr>
            </a:p>
            <a:p>
              <a:pPr marL="171450" indent="-171450" defTabSz="609585">
                <a:buFont typeface="Wingdings" charset="2"/>
                <a:buChar char="v"/>
                <a:defRPr/>
              </a:pPr>
              <a:r>
                <a:rPr lang="en-US" altLang="en-US" sz="700" dirty="0">
                  <a:solidFill>
                    <a:prstClr val="black"/>
                  </a:solidFill>
                </a:rPr>
                <a:t>Request </a:t>
              </a:r>
              <a:r>
                <a:rPr lang="en-US" altLang="en-US" sz="700" dirty="0" err="1">
                  <a:solidFill>
                    <a:prstClr val="black"/>
                  </a:solidFill>
                </a:rPr>
                <a:t>edr</a:t>
              </a:r>
              <a:r>
                <a:rPr lang="en-US" altLang="en-US" sz="700" dirty="0">
                  <a:solidFill>
                    <a:prstClr val="black"/>
                  </a:solidFill>
                </a:rPr>
                <a:t> update</a:t>
              </a:r>
            </a:p>
          </p:txBody>
        </p:sp>
        <p:sp>
          <p:nvSpPr>
            <p:cNvPr id="437" name="TextBox 436"/>
            <p:cNvSpPr txBox="1"/>
            <p:nvPr/>
          </p:nvSpPr>
          <p:spPr bwMode="auto">
            <a:xfrm>
              <a:off x="7523553" y="649615"/>
              <a:ext cx="858982" cy="184666"/>
            </a:xfrm>
            <a:prstGeom prst="rect">
              <a:avLst/>
            </a:prstGeom>
            <a:noFill/>
            <a:ln w="12700">
              <a:noFill/>
              <a:miter lim="800000"/>
              <a:headEnd/>
              <a:tailEnd/>
            </a:ln>
          </p:spPr>
          <p:txBody>
            <a:bodyPr wrap="square" rtlCol="0">
              <a:prstTxWarp prst="textNoShape">
                <a:avLst/>
              </a:prstTxWarp>
              <a:spAutoFit/>
            </a:bodyPr>
            <a:lstStyle/>
            <a:p>
              <a:pPr defTabSz="914377" fontAlgn="base">
                <a:spcBef>
                  <a:spcPct val="0"/>
                </a:spcBef>
                <a:spcAft>
                  <a:spcPct val="0"/>
                </a:spcAft>
              </a:pPr>
              <a:r>
                <a:rPr lang="en-US" sz="600" b="1" dirty="0">
                  <a:solidFill>
                    <a:prstClr val="black"/>
                  </a:solidFill>
                  <a:ea typeface="Calibri" charset="0"/>
                  <a:cs typeface="Calibri" charset="0"/>
                </a:rPr>
                <a:t>REST </a:t>
              </a:r>
              <a:r>
                <a:rPr lang="en-US" sz="600" b="1">
                  <a:solidFill>
                    <a:prstClr val="black"/>
                  </a:solidFill>
                  <a:ea typeface="Calibri" charset="0"/>
                  <a:cs typeface="Calibri" charset="0"/>
                </a:rPr>
                <a:t>API / JSON</a:t>
              </a:r>
              <a:endParaRPr lang="en-US" sz="600" b="1" dirty="0">
                <a:solidFill>
                  <a:prstClr val="black"/>
                </a:solidFill>
                <a:ea typeface="Calibri" charset="0"/>
                <a:cs typeface="Calibri" charset="0"/>
              </a:endParaRPr>
            </a:p>
          </p:txBody>
        </p:sp>
        <p:sp>
          <p:nvSpPr>
            <p:cNvPr id="308" name="Rectangle 307"/>
            <p:cNvSpPr/>
            <p:nvPr/>
          </p:nvSpPr>
          <p:spPr>
            <a:xfrm>
              <a:off x="4797207" y="994882"/>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9" name="Rectangle 308"/>
            <p:cNvSpPr/>
            <p:nvPr/>
          </p:nvSpPr>
          <p:spPr>
            <a:xfrm>
              <a:off x="4797207" y="704859"/>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0" name="Rectangle 309"/>
            <p:cNvSpPr/>
            <p:nvPr/>
          </p:nvSpPr>
          <p:spPr>
            <a:xfrm>
              <a:off x="4797207" y="849871"/>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3" name="Rectangle 312"/>
            <p:cNvSpPr/>
            <p:nvPr/>
          </p:nvSpPr>
          <p:spPr>
            <a:xfrm>
              <a:off x="4797207" y="559847"/>
              <a:ext cx="285951" cy="142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4" name="Group 223"/>
          <p:cNvGrpSpPr/>
          <p:nvPr/>
        </p:nvGrpSpPr>
        <p:grpSpPr>
          <a:xfrm>
            <a:off x="11029157" y="3064243"/>
            <a:ext cx="766155" cy="899981"/>
            <a:chOff x="2661739" y="501318"/>
            <a:chExt cx="3820247" cy="4487542"/>
          </a:xfrm>
        </p:grpSpPr>
        <p:sp>
          <p:nvSpPr>
            <p:cNvPr id="225" name="Oval 224"/>
            <p:cNvSpPr/>
            <p:nvPr/>
          </p:nvSpPr>
          <p:spPr>
            <a:xfrm>
              <a:off x="2838755" y="1473800"/>
              <a:ext cx="3207434" cy="3207434"/>
            </a:xfrm>
            <a:prstGeom prst="ellipse">
              <a:avLst/>
            </a:prstGeom>
            <a:solidFill>
              <a:srgbClr val="2CAD6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258442" y="1893487"/>
              <a:ext cx="2368060" cy="23680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p:cNvSpPr txBox="1"/>
            <p:nvPr/>
          </p:nvSpPr>
          <p:spPr>
            <a:xfrm>
              <a:off x="2882755" y="501318"/>
              <a:ext cx="3599231" cy="1074260"/>
            </a:xfrm>
            <a:prstGeom prst="rect">
              <a:avLst/>
            </a:prstGeom>
            <a:noFill/>
          </p:spPr>
          <p:txBody>
            <a:bodyPr wrap="square" rtlCol="0">
              <a:spAutoFit/>
            </a:bodyPr>
            <a:lstStyle/>
            <a:p>
              <a:r>
                <a:rPr lang="en-US" sz="800" dirty="0">
                  <a:solidFill>
                    <a:schemeClr val="bg1"/>
                  </a:solidFill>
                </a:rPr>
                <a:t>Blockchain</a:t>
              </a:r>
            </a:p>
          </p:txBody>
        </p:sp>
        <p:sp>
          <p:nvSpPr>
            <p:cNvPr id="228" name="Oval 227"/>
            <p:cNvSpPr/>
            <p:nvPr/>
          </p:nvSpPr>
          <p:spPr>
            <a:xfrm>
              <a:off x="2950424" y="1585860"/>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p:cNvSpPr/>
            <p:nvPr/>
          </p:nvSpPr>
          <p:spPr>
            <a:xfrm>
              <a:off x="2661739" y="3144331"/>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p:cNvSpPr/>
            <p:nvPr/>
          </p:nvSpPr>
          <p:spPr>
            <a:xfrm>
              <a:off x="4044077" y="3994743"/>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p:cNvSpPr/>
            <p:nvPr/>
          </p:nvSpPr>
          <p:spPr>
            <a:xfrm>
              <a:off x="5339287" y="3077517"/>
              <a:ext cx="994118" cy="994118"/>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p:cNvSpPr/>
            <p:nvPr/>
          </p:nvSpPr>
          <p:spPr>
            <a:xfrm>
              <a:off x="4873020" y="1575582"/>
              <a:ext cx="994116" cy="994117"/>
            </a:xfrm>
            <a:prstGeom prst="ellipse">
              <a:avLst/>
            </a:prstGeom>
            <a:solidFill>
              <a:srgbClr val="32CE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855654" y="3366644"/>
            <a:ext cx="738065" cy="1851965"/>
            <a:chOff x="9849908" y="3211579"/>
            <a:chExt cx="738065" cy="1851965"/>
          </a:xfrm>
          <a:noFill/>
        </p:grpSpPr>
        <p:sp>
          <p:nvSpPr>
            <p:cNvPr id="10" name="Rectangle 9"/>
            <p:cNvSpPr/>
            <p:nvPr/>
          </p:nvSpPr>
          <p:spPr>
            <a:xfrm>
              <a:off x="10233108" y="3211579"/>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849908" y="4895126"/>
              <a:ext cx="354865" cy="168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152489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edr</a:t>
            </a:r>
            <a:r>
              <a:rPr lang="en-US" dirty="0"/>
              <a:t> Logical Architecture </a:t>
            </a:r>
          </a:p>
        </p:txBody>
      </p:sp>
      <p:sp>
        <p:nvSpPr>
          <p:cNvPr id="3" name="Slide Number Placeholder 2"/>
          <p:cNvSpPr>
            <a:spLocks noGrp="1"/>
          </p:cNvSpPr>
          <p:nvPr>
            <p:ph type="sldNum" sz="quarter" idx="4"/>
          </p:nvPr>
        </p:nvSpPr>
        <p:spPr/>
        <p:txBody>
          <a:bodyPr/>
          <a:lstStyle/>
          <a:p>
            <a:fld id="{5714FB1E-E660-F74D-BC29-F339B17ACE97}" type="slidenum">
              <a:rPr>
                <a:solidFill>
                  <a:srgbClr val="FFFFFF"/>
                </a:solidFill>
              </a:rPr>
              <a:pPr/>
              <a:t>19</a:t>
            </a:fld>
            <a:endParaRPr dirty="0">
              <a:solidFill>
                <a:srgbClr val="FFFFFF"/>
              </a:solidFill>
            </a:endParaRPr>
          </a:p>
        </p:txBody>
      </p:sp>
      <p:sp>
        <p:nvSpPr>
          <p:cNvPr id="4" name="Footer Placeholder 3"/>
          <p:cNvSpPr>
            <a:spLocks noGrp="1"/>
          </p:cNvSpPr>
          <p:nvPr>
            <p:ph type="ftr" sz="quarter" idx="3"/>
          </p:nvPr>
        </p:nvSpPr>
        <p:spPr/>
        <p:txBody>
          <a:bodyPr/>
          <a:lstStyle/>
          <a:p>
            <a:r>
              <a:rPr lang="en-US" dirty="0">
                <a:solidFill>
                  <a:srgbClr val="FFFFFF"/>
                </a:solidFill>
              </a:rPr>
              <a:t>EDR Confidential</a:t>
            </a:r>
          </a:p>
        </p:txBody>
      </p:sp>
    </p:spTree>
    <p:extLst>
      <p:ext uri="{BB962C8B-B14F-4D97-AF65-F5344CB8AC3E}">
        <p14:creationId xmlns:p14="http://schemas.microsoft.com/office/powerpoint/2010/main" val="153614142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edr Business Architecture</a:t>
            </a:r>
            <a:br>
              <a:rPr lang="en-US" dirty="0"/>
            </a:br>
            <a:r>
              <a:rPr lang="en-US" sz="4267" dirty="0"/>
              <a:t>DRAFT for discussion </a:t>
            </a:r>
          </a:p>
        </p:txBody>
      </p:sp>
      <p:sp>
        <p:nvSpPr>
          <p:cNvPr id="3" name="Slide Number Placeholder 2"/>
          <p:cNvSpPr>
            <a:spLocks noGrp="1"/>
          </p:cNvSpPr>
          <p:nvPr>
            <p:ph type="sldNum" sz="quarter" idx="4"/>
          </p:nvPr>
        </p:nvSpPr>
        <p:spPr/>
        <p:txBody>
          <a:bodyPr/>
          <a:lstStyle/>
          <a:p>
            <a:fld id="{5714FB1E-E660-F74D-BC29-F339B17ACE97}" type="slidenum">
              <a:rPr>
                <a:solidFill>
                  <a:srgbClr val="FFFFFF"/>
                </a:solidFill>
              </a:rPr>
              <a:pPr/>
              <a:t>2</a:t>
            </a:fld>
            <a:endParaRPr dirty="0">
              <a:solidFill>
                <a:srgbClr val="FFFFFF"/>
              </a:solidFill>
            </a:endParaRPr>
          </a:p>
        </p:txBody>
      </p:sp>
      <p:sp>
        <p:nvSpPr>
          <p:cNvPr id="4" name="Footer Placeholder 3"/>
          <p:cNvSpPr>
            <a:spLocks noGrp="1"/>
          </p:cNvSpPr>
          <p:nvPr>
            <p:ph type="ftr" sz="quarter" idx="3"/>
          </p:nvPr>
        </p:nvSpPr>
        <p:spPr/>
        <p:txBody>
          <a:bodyPr/>
          <a:lstStyle/>
          <a:p>
            <a:r>
              <a:rPr lang="en-US" dirty="0">
                <a:solidFill>
                  <a:srgbClr val="FFFFFF"/>
                </a:solidFill>
              </a:rPr>
              <a:t>EDR Confidential</a:t>
            </a:r>
          </a:p>
        </p:txBody>
      </p:sp>
    </p:spTree>
    <p:extLst>
      <p:ext uri="{BB962C8B-B14F-4D97-AF65-F5344CB8AC3E}">
        <p14:creationId xmlns:p14="http://schemas.microsoft.com/office/powerpoint/2010/main" val="151367432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106">
            <a:extLst>
              <a:ext uri="{FF2B5EF4-FFF2-40B4-BE49-F238E27FC236}">
                <a16:creationId xmlns:a16="http://schemas.microsoft.com/office/drawing/2014/main" xmlns="" id="{93861DDB-6CC9-684B-B599-16F2DDD60E84}"/>
              </a:ext>
            </a:extLst>
          </p:cNvPr>
          <p:cNvSpPr/>
          <p:nvPr/>
        </p:nvSpPr>
        <p:spPr>
          <a:xfrm>
            <a:off x="644435" y="372004"/>
            <a:ext cx="11303725" cy="6419323"/>
          </a:xfrm>
          <a:prstGeom prst="roundRect">
            <a:avLst/>
          </a:prstGeom>
          <a:noFill/>
          <a:ln w="12700" cap="flat">
            <a:solidFill>
              <a:schemeClr val="accent1"/>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13" name="Rectangle 112"/>
          <p:cNvSpPr/>
          <p:nvPr/>
        </p:nvSpPr>
        <p:spPr>
          <a:xfrm>
            <a:off x="3578849" y="4511429"/>
            <a:ext cx="5782969" cy="215779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dirty="0">
              <a:solidFill>
                <a:prstClr val="white"/>
              </a:solidFill>
              <a:sym typeface="Arial"/>
            </a:endParaRPr>
          </a:p>
        </p:txBody>
      </p:sp>
      <p:sp>
        <p:nvSpPr>
          <p:cNvPr id="70" name="Oval 69"/>
          <p:cNvSpPr/>
          <p:nvPr/>
        </p:nvSpPr>
        <p:spPr>
          <a:xfrm>
            <a:off x="5414767" y="5617748"/>
            <a:ext cx="2830072" cy="700907"/>
          </a:xfrm>
          <a:prstGeom prst="ellipse">
            <a:avLst/>
          </a:prstGeom>
          <a:ln w="101600">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609585">
              <a:defRPr/>
            </a:pPr>
            <a:endParaRPr lang="en-GB">
              <a:solidFill>
                <a:prstClr val="black"/>
              </a:solidFill>
              <a:sym typeface="Arial"/>
            </a:endParaRPr>
          </a:p>
        </p:txBody>
      </p:sp>
      <p:cxnSp>
        <p:nvCxnSpPr>
          <p:cNvPr id="210" name="Straight Arrow Connector 209"/>
          <p:cNvCxnSpPr/>
          <p:nvPr/>
        </p:nvCxnSpPr>
        <p:spPr>
          <a:xfrm>
            <a:off x="3016884" y="1879932"/>
            <a:ext cx="0" cy="1061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V="1">
            <a:off x="3167079" y="1879932"/>
            <a:ext cx="0" cy="10548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92610" y="4611546"/>
            <a:ext cx="2551829" cy="1243013"/>
          </a:xfrm>
          <a:prstGeom prst="rect">
            <a:avLst/>
          </a:prstGeom>
          <a:solidFill>
            <a:schemeClr val="bg1">
              <a:lumMod val="85000"/>
            </a:schemeClr>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sp>
        <p:nvSpPr>
          <p:cNvPr id="2" name="TextBox 43"/>
          <p:cNvSpPr txBox="1">
            <a:spLocks noChangeArrowheads="1"/>
          </p:cNvSpPr>
          <p:nvPr/>
        </p:nvSpPr>
        <p:spPr bwMode="auto">
          <a:xfrm>
            <a:off x="3692610" y="4611545"/>
            <a:ext cx="2551829" cy="246221"/>
          </a:xfrm>
          <a:prstGeom prst="rect">
            <a:avLst/>
          </a:prstGeom>
          <a:solidFill>
            <a:schemeClr val="accent2"/>
          </a:solidFill>
          <a:ln w="9525">
            <a:solidFill>
              <a:schemeClr val="tx1"/>
            </a:solidFill>
            <a:prstDash val="dash"/>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err="1">
                <a:solidFill>
                  <a:prstClr val="black"/>
                </a:solidFill>
                <a:sym typeface="Arial"/>
              </a:rPr>
              <a:t>BlockChain</a:t>
            </a:r>
            <a:r>
              <a:rPr lang="en-US" altLang="en-US" sz="1000" b="1" dirty="0">
                <a:solidFill>
                  <a:prstClr val="black"/>
                </a:solidFill>
                <a:sym typeface="Arial"/>
              </a:rPr>
              <a:t> </a:t>
            </a:r>
            <a:r>
              <a:rPr lang="en-US" altLang="en-US" sz="1000" b="1" dirty="0" err="1">
                <a:solidFill>
                  <a:prstClr val="black"/>
                </a:solidFill>
                <a:sym typeface="Arial"/>
              </a:rPr>
              <a:t>Hyperledger</a:t>
            </a:r>
            <a:r>
              <a:rPr lang="en-US" altLang="en-US" sz="1000" b="1" dirty="0">
                <a:solidFill>
                  <a:prstClr val="black"/>
                </a:solidFill>
                <a:sym typeface="Arial"/>
              </a:rPr>
              <a:t> Fabric Peer</a:t>
            </a:r>
          </a:p>
        </p:txBody>
      </p:sp>
      <p:sp>
        <p:nvSpPr>
          <p:cNvPr id="6" name="Rectangle 5"/>
          <p:cNvSpPr/>
          <p:nvPr/>
        </p:nvSpPr>
        <p:spPr>
          <a:xfrm>
            <a:off x="1741799" y="2940502"/>
            <a:ext cx="5884551" cy="97472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sp>
        <p:nvSpPr>
          <p:cNvPr id="7" name="TextBox 11"/>
          <p:cNvSpPr txBox="1">
            <a:spLocks noChangeArrowheads="1"/>
          </p:cNvSpPr>
          <p:nvPr/>
        </p:nvSpPr>
        <p:spPr bwMode="auto">
          <a:xfrm>
            <a:off x="2221823" y="3347725"/>
            <a:ext cx="1587500" cy="55399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Application Micro Services </a:t>
            </a:r>
          </a:p>
          <a:p>
            <a:pPr algn="ctr" defTabSz="609585">
              <a:defRPr/>
            </a:pPr>
            <a:r>
              <a:rPr lang="en-US" altLang="en-US" sz="1000" dirty="0">
                <a:solidFill>
                  <a:prstClr val="black"/>
                </a:solidFill>
                <a:sym typeface="Arial"/>
              </a:rPr>
              <a:t>(e.g. </a:t>
            </a:r>
            <a:r>
              <a:rPr lang="en-US" altLang="en-US" sz="1000" dirty="0" err="1">
                <a:solidFill>
                  <a:prstClr val="black"/>
                </a:solidFill>
                <a:sym typeface="Arial"/>
              </a:rPr>
              <a:t>startTransfer</a:t>
            </a:r>
            <a:r>
              <a:rPr lang="en-US" altLang="en-US" sz="1000" dirty="0">
                <a:solidFill>
                  <a:prstClr val="black"/>
                </a:solidFill>
                <a:sym typeface="Arial"/>
              </a:rPr>
              <a:t>)</a:t>
            </a:r>
          </a:p>
        </p:txBody>
      </p:sp>
      <p:sp>
        <p:nvSpPr>
          <p:cNvPr id="10" name="TextBox 22"/>
          <p:cNvSpPr txBox="1">
            <a:spLocks noChangeArrowheads="1"/>
          </p:cNvSpPr>
          <p:nvPr/>
        </p:nvSpPr>
        <p:spPr bwMode="auto">
          <a:xfrm>
            <a:off x="3808909" y="5039822"/>
            <a:ext cx="1142587" cy="24622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a:solidFill>
                  <a:prstClr val="black"/>
                </a:solidFill>
                <a:sym typeface="Arial"/>
              </a:rPr>
              <a:t>Chain Code </a:t>
            </a:r>
          </a:p>
        </p:txBody>
      </p:sp>
      <p:sp>
        <p:nvSpPr>
          <p:cNvPr id="11" name="Rectangle 10"/>
          <p:cNvSpPr/>
          <p:nvPr/>
        </p:nvSpPr>
        <p:spPr>
          <a:xfrm>
            <a:off x="1344013" y="4621071"/>
            <a:ext cx="1719263" cy="18312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sp>
        <p:nvSpPr>
          <p:cNvPr id="12" name="TextBox 29"/>
          <p:cNvSpPr txBox="1">
            <a:spLocks noChangeArrowheads="1"/>
          </p:cNvSpPr>
          <p:nvPr/>
        </p:nvSpPr>
        <p:spPr bwMode="auto">
          <a:xfrm>
            <a:off x="3803733" y="5431741"/>
            <a:ext cx="1147763" cy="24622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a:solidFill>
                  <a:prstClr val="black"/>
                </a:solidFill>
                <a:sym typeface="Arial"/>
              </a:rPr>
              <a:t>Ledger</a:t>
            </a:r>
          </a:p>
        </p:txBody>
      </p:sp>
      <p:sp>
        <p:nvSpPr>
          <p:cNvPr id="14" name="TextBox 31"/>
          <p:cNvSpPr txBox="1">
            <a:spLocks noChangeArrowheads="1"/>
          </p:cNvSpPr>
          <p:nvPr/>
        </p:nvSpPr>
        <p:spPr bwMode="auto">
          <a:xfrm>
            <a:off x="5057256" y="5423955"/>
            <a:ext cx="1085851" cy="24622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Membership</a:t>
            </a:r>
          </a:p>
        </p:txBody>
      </p:sp>
      <p:sp>
        <p:nvSpPr>
          <p:cNvPr id="16" name="TextBox 36"/>
          <p:cNvSpPr txBox="1">
            <a:spLocks noChangeArrowheads="1"/>
          </p:cNvSpPr>
          <p:nvPr/>
        </p:nvSpPr>
        <p:spPr bwMode="auto">
          <a:xfrm>
            <a:off x="1464664" y="5107705"/>
            <a:ext cx="1470025" cy="40011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NoSQL JSON Document Store</a:t>
            </a:r>
          </a:p>
        </p:txBody>
      </p:sp>
      <p:cxnSp>
        <p:nvCxnSpPr>
          <p:cNvPr id="18" name="Elbow Connector 40"/>
          <p:cNvCxnSpPr>
            <a:cxnSpLocks/>
            <a:endCxn id="170" idx="1"/>
          </p:cNvCxnSpPr>
          <p:nvPr/>
        </p:nvCxnSpPr>
        <p:spPr>
          <a:xfrm>
            <a:off x="7218138" y="3943139"/>
            <a:ext cx="2" cy="681525"/>
          </a:xfrm>
          <a:prstGeom prst="straightConnector1">
            <a:avLst/>
          </a:prstGeom>
          <a:ln w="3175">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9" name="TextBox 49"/>
          <p:cNvSpPr txBox="1">
            <a:spLocks noChangeArrowheads="1"/>
          </p:cNvSpPr>
          <p:nvPr/>
        </p:nvSpPr>
        <p:spPr bwMode="auto">
          <a:xfrm>
            <a:off x="4937160" y="3954176"/>
            <a:ext cx="12725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REST API / JSON</a:t>
            </a:r>
          </a:p>
        </p:txBody>
      </p:sp>
      <p:sp>
        <p:nvSpPr>
          <p:cNvPr id="29" name="Rectangle 28"/>
          <p:cNvSpPr/>
          <p:nvPr/>
        </p:nvSpPr>
        <p:spPr>
          <a:xfrm>
            <a:off x="1727512" y="547097"/>
            <a:ext cx="5898837" cy="131380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dirty="0">
              <a:solidFill>
                <a:prstClr val="white"/>
              </a:solidFill>
              <a:sym typeface="Arial"/>
            </a:endParaRPr>
          </a:p>
        </p:txBody>
      </p:sp>
      <p:sp>
        <p:nvSpPr>
          <p:cNvPr id="35" name="TextBox 43"/>
          <p:cNvSpPr txBox="1">
            <a:spLocks noChangeArrowheads="1"/>
          </p:cNvSpPr>
          <p:nvPr/>
        </p:nvSpPr>
        <p:spPr bwMode="auto">
          <a:xfrm>
            <a:off x="1747802" y="450578"/>
            <a:ext cx="5872383" cy="246221"/>
          </a:xfrm>
          <a:prstGeom prst="rect">
            <a:avLst/>
          </a:prstGeom>
          <a:solidFill>
            <a:schemeClr val="accent2"/>
          </a:solidFill>
          <a:ln w="9525">
            <a:solidFill>
              <a:schemeClr val="tx1"/>
            </a:solidFill>
            <a:prstDash val="dash"/>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a:solidFill>
                  <a:prstClr val="black"/>
                </a:solidFill>
                <a:sym typeface="Arial"/>
              </a:rPr>
              <a:t>Business Application Landscape</a:t>
            </a:r>
          </a:p>
        </p:txBody>
      </p:sp>
      <p:sp>
        <p:nvSpPr>
          <p:cNvPr id="36" name="TextBox 43"/>
          <p:cNvSpPr txBox="1">
            <a:spLocks noChangeArrowheads="1"/>
          </p:cNvSpPr>
          <p:nvPr/>
        </p:nvSpPr>
        <p:spPr bwMode="auto">
          <a:xfrm>
            <a:off x="1741799" y="2959553"/>
            <a:ext cx="5884551" cy="246221"/>
          </a:xfrm>
          <a:prstGeom prst="rect">
            <a:avLst/>
          </a:prstGeom>
          <a:solidFill>
            <a:schemeClr val="accent2"/>
          </a:solidFill>
          <a:ln w="9525">
            <a:solidFill>
              <a:schemeClr val="tx1"/>
            </a:solidFill>
            <a:prstDash val="dash"/>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a:solidFill>
                  <a:prstClr val="black"/>
                </a:solidFill>
                <a:sym typeface="Arial"/>
              </a:rPr>
              <a:t>Blockchain Application Services</a:t>
            </a:r>
          </a:p>
        </p:txBody>
      </p:sp>
      <p:sp>
        <p:nvSpPr>
          <p:cNvPr id="39" name="TextBox 43"/>
          <p:cNvSpPr txBox="1">
            <a:spLocks noChangeArrowheads="1"/>
          </p:cNvSpPr>
          <p:nvPr/>
        </p:nvSpPr>
        <p:spPr bwMode="auto">
          <a:xfrm>
            <a:off x="1337663" y="4611546"/>
            <a:ext cx="1744663" cy="246221"/>
          </a:xfrm>
          <a:prstGeom prst="rect">
            <a:avLst/>
          </a:prstGeom>
          <a:solidFill>
            <a:schemeClr val="accent2"/>
          </a:solidFill>
          <a:ln w="9525">
            <a:solidFill>
              <a:schemeClr val="tx1"/>
            </a:solidFill>
            <a:prstDash val="dash"/>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a:solidFill>
                  <a:prstClr val="black"/>
                </a:solidFill>
                <a:sym typeface="Arial"/>
              </a:rPr>
              <a:t>Off Chain Services</a:t>
            </a:r>
          </a:p>
        </p:txBody>
      </p:sp>
      <p:sp>
        <p:nvSpPr>
          <p:cNvPr id="43" name="TextBox 210"/>
          <p:cNvSpPr txBox="1">
            <a:spLocks noChangeArrowheads="1"/>
          </p:cNvSpPr>
          <p:nvPr/>
        </p:nvSpPr>
        <p:spPr bwMode="auto">
          <a:xfrm>
            <a:off x="5057256" y="5034244"/>
            <a:ext cx="1085851" cy="24622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Event Adapter</a:t>
            </a:r>
          </a:p>
        </p:txBody>
      </p:sp>
      <p:cxnSp>
        <p:nvCxnSpPr>
          <p:cNvPr id="51" name="Elbow Connector 40"/>
          <p:cNvCxnSpPr>
            <a:stCxn id="6" idx="2"/>
            <a:endCxn id="39" idx="0"/>
          </p:cNvCxnSpPr>
          <p:nvPr/>
        </p:nvCxnSpPr>
        <p:spPr>
          <a:xfrm rot="5400000">
            <a:off x="3098876" y="3026346"/>
            <a:ext cx="696319" cy="2474080"/>
          </a:xfrm>
          <a:prstGeom prst="bentConnector3">
            <a:avLst>
              <a:gd name="adj1" fmla="val 47774"/>
            </a:avLst>
          </a:prstGeom>
          <a:ln w="3175">
            <a:solidFill>
              <a:schemeClr val="bg1">
                <a:lumMod val="6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54" name="TextBox 49"/>
          <p:cNvSpPr txBox="1">
            <a:spLocks noChangeArrowheads="1"/>
          </p:cNvSpPr>
          <p:nvPr/>
        </p:nvSpPr>
        <p:spPr bwMode="auto">
          <a:xfrm>
            <a:off x="2175959" y="4362459"/>
            <a:ext cx="5056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SDK</a:t>
            </a:r>
          </a:p>
        </p:txBody>
      </p:sp>
      <p:sp>
        <p:nvSpPr>
          <p:cNvPr id="104" name="TextBox 210"/>
          <p:cNvSpPr txBox="1">
            <a:spLocks noChangeArrowheads="1"/>
          </p:cNvSpPr>
          <p:nvPr/>
        </p:nvSpPr>
        <p:spPr bwMode="auto">
          <a:xfrm>
            <a:off x="3727077" y="5838744"/>
            <a:ext cx="1470025" cy="38158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Blockchain World State Store(s)</a:t>
            </a:r>
          </a:p>
        </p:txBody>
      </p:sp>
      <p:cxnSp>
        <p:nvCxnSpPr>
          <p:cNvPr id="116" name="Elbow Connector 40"/>
          <p:cNvCxnSpPr>
            <a:stCxn id="12" idx="2"/>
            <a:endCxn id="104" idx="3"/>
          </p:cNvCxnSpPr>
          <p:nvPr/>
        </p:nvCxnSpPr>
        <p:spPr>
          <a:xfrm rot="16200000" flipH="1">
            <a:off x="4611572" y="5444004"/>
            <a:ext cx="351573" cy="819487"/>
          </a:xfrm>
          <a:prstGeom prst="bentConnector4">
            <a:avLst>
              <a:gd name="adj1" fmla="val 22866"/>
              <a:gd name="adj2" fmla="val 127896"/>
            </a:avLst>
          </a:prstGeom>
          <a:ln w="3175">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20" name="TextBox 49"/>
          <p:cNvSpPr txBox="1">
            <a:spLocks noChangeArrowheads="1"/>
          </p:cNvSpPr>
          <p:nvPr/>
        </p:nvSpPr>
        <p:spPr bwMode="auto">
          <a:xfrm>
            <a:off x="3687797" y="6151817"/>
            <a:ext cx="1249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External </a:t>
            </a:r>
            <a:r>
              <a:rPr lang="en-US" altLang="en-US" sz="800" dirty="0" err="1">
                <a:solidFill>
                  <a:srgbClr val="C5D1D7">
                    <a:lumMod val="50000"/>
                  </a:srgbClr>
                </a:solidFill>
                <a:sym typeface="Arial"/>
              </a:rPr>
              <a:t>CouchDB</a:t>
            </a:r>
            <a:r>
              <a:rPr lang="en-US" altLang="en-US" sz="800" dirty="0">
                <a:solidFill>
                  <a:srgbClr val="C5D1D7">
                    <a:lumMod val="50000"/>
                  </a:srgbClr>
                </a:solidFill>
                <a:sym typeface="Arial"/>
              </a:rPr>
              <a:t> World State</a:t>
            </a:r>
          </a:p>
        </p:txBody>
      </p:sp>
      <p:sp>
        <p:nvSpPr>
          <p:cNvPr id="161" name="TextBox 29"/>
          <p:cNvSpPr txBox="1">
            <a:spLocks noChangeArrowheads="1"/>
          </p:cNvSpPr>
          <p:nvPr/>
        </p:nvSpPr>
        <p:spPr bwMode="auto">
          <a:xfrm>
            <a:off x="7804987" y="5201080"/>
            <a:ext cx="1014280" cy="582613"/>
          </a:xfrm>
          <a:prstGeom prst="rect">
            <a:avLst/>
          </a:prstGeom>
          <a:solidFill>
            <a:srgbClr val="FFC000"/>
          </a:solidFill>
          <a:ln w="63500">
            <a:solidFill>
              <a:schemeClr val="bg1">
                <a:lumMod val="95000"/>
              </a:schemeClr>
            </a:solidFill>
            <a:miter lim="800000"/>
            <a:headEnd/>
            <a:tailEnd/>
          </a:ln>
        </p:spPr>
        <p:txBody>
          <a:bodyPr wrap="square" anchor="ct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Blockchain </a:t>
            </a:r>
            <a:r>
              <a:rPr lang="en-US" altLang="en-US" sz="1000" dirty="0" err="1">
                <a:solidFill>
                  <a:prstClr val="black"/>
                </a:solidFill>
                <a:sym typeface="Arial"/>
              </a:rPr>
              <a:t>Hyperledger</a:t>
            </a:r>
            <a:endParaRPr lang="en-US" altLang="en-US" sz="1000" dirty="0">
              <a:solidFill>
                <a:prstClr val="black"/>
              </a:solidFill>
              <a:sym typeface="Arial"/>
            </a:endParaRPr>
          </a:p>
          <a:p>
            <a:pPr algn="ctr" defTabSz="609585">
              <a:defRPr/>
            </a:pPr>
            <a:r>
              <a:rPr lang="en-US" altLang="en-US" sz="1000" dirty="0">
                <a:solidFill>
                  <a:prstClr val="black"/>
                </a:solidFill>
                <a:sym typeface="Arial"/>
              </a:rPr>
              <a:t>Fabric Peer</a:t>
            </a:r>
          </a:p>
        </p:txBody>
      </p:sp>
      <p:sp>
        <p:nvSpPr>
          <p:cNvPr id="162" name="TextBox 49"/>
          <p:cNvSpPr txBox="1">
            <a:spLocks noChangeArrowheads="1"/>
          </p:cNvSpPr>
          <p:nvPr/>
        </p:nvSpPr>
        <p:spPr bwMode="auto">
          <a:xfrm>
            <a:off x="6530660" y="5760362"/>
            <a:ext cx="862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Ledger Connectivity</a:t>
            </a:r>
          </a:p>
          <a:p>
            <a:pPr defTabSz="609585">
              <a:defRPr/>
            </a:pPr>
            <a:r>
              <a:rPr lang="en-US" altLang="en-US" sz="800" dirty="0">
                <a:solidFill>
                  <a:srgbClr val="C5D1D7">
                    <a:lumMod val="50000"/>
                  </a:srgbClr>
                </a:solidFill>
                <a:sym typeface="Arial"/>
              </a:rPr>
              <a:t>(GRPC)</a:t>
            </a:r>
          </a:p>
        </p:txBody>
      </p:sp>
      <p:sp>
        <p:nvSpPr>
          <p:cNvPr id="170" name="TextBox 169"/>
          <p:cNvSpPr txBox="1"/>
          <p:nvPr/>
        </p:nvSpPr>
        <p:spPr>
          <a:xfrm rot="5400000">
            <a:off x="6894975" y="4446489"/>
            <a:ext cx="646331" cy="100268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vert="vert270" wrap="square">
            <a:spAutoFit/>
          </a:bodyPr>
          <a:lstStyle/>
          <a:p>
            <a:pPr algn="ctr" defTabSz="609585">
              <a:defRPr/>
            </a:pPr>
            <a:r>
              <a:rPr lang="en-US" sz="1000" dirty="0" err="1">
                <a:solidFill>
                  <a:prstClr val="black"/>
                </a:solidFill>
                <a:sym typeface="Arial"/>
              </a:rPr>
              <a:t>Hyperledger</a:t>
            </a:r>
            <a:r>
              <a:rPr lang="en-US" sz="1000" dirty="0">
                <a:solidFill>
                  <a:prstClr val="black"/>
                </a:solidFill>
                <a:sym typeface="Arial"/>
              </a:rPr>
              <a:t> Composer Rest Server</a:t>
            </a:r>
          </a:p>
        </p:txBody>
      </p:sp>
      <p:sp>
        <p:nvSpPr>
          <p:cNvPr id="187" name="TextBox 43"/>
          <p:cNvSpPr txBox="1">
            <a:spLocks noChangeArrowheads="1"/>
          </p:cNvSpPr>
          <p:nvPr/>
        </p:nvSpPr>
        <p:spPr bwMode="auto">
          <a:xfrm>
            <a:off x="10007203" y="789658"/>
            <a:ext cx="1141652" cy="553999"/>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ctr">
              <a:defRPr sz="10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defTabSz="609585">
              <a:defRPr/>
            </a:pPr>
            <a:r>
              <a:rPr lang="en-US" altLang="en-US" dirty="0">
                <a:solidFill>
                  <a:prstClr val="black"/>
                </a:solidFill>
                <a:sym typeface="Arial"/>
              </a:rPr>
              <a:t>Network Configuration Management</a:t>
            </a:r>
          </a:p>
        </p:txBody>
      </p:sp>
      <p:sp>
        <p:nvSpPr>
          <p:cNvPr id="188" name="TextBox 43"/>
          <p:cNvSpPr txBox="1">
            <a:spLocks noChangeArrowheads="1"/>
          </p:cNvSpPr>
          <p:nvPr/>
        </p:nvSpPr>
        <p:spPr bwMode="auto">
          <a:xfrm>
            <a:off x="8817302" y="790669"/>
            <a:ext cx="1141652" cy="553999"/>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ctr">
              <a:defRPr sz="10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defTabSz="609585">
              <a:defRPr/>
            </a:pPr>
            <a:r>
              <a:rPr lang="en-US" altLang="en-US" dirty="0">
                <a:solidFill>
                  <a:prstClr val="black"/>
                </a:solidFill>
                <a:sym typeface="Arial"/>
              </a:rPr>
              <a:t>Blockchain Service</a:t>
            </a:r>
          </a:p>
          <a:p>
            <a:pPr defTabSz="609585">
              <a:defRPr/>
            </a:pPr>
            <a:r>
              <a:rPr lang="en-US" altLang="en-US" dirty="0">
                <a:solidFill>
                  <a:prstClr val="black"/>
                </a:solidFill>
                <a:sym typeface="Arial"/>
              </a:rPr>
              <a:t>Management</a:t>
            </a:r>
          </a:p>
        </p:txBody>
      </p:sp>
      <p:sp>
        <p:nvSpPr>
          <p:cNvPr id="193" name="TextBox 43"/>
          <p:cNvSpPr txBox="1">
            <a:spLocks noChangeArrowheads="1"/>
          </p:cNvSpPr>
          <p:nvPr/>
        </p:nvSpPr>
        <p:spPr bwMode="auto">
          <a:xfrm>
            <a:off x="10007203" y="1404314"/>
            <a:ext cx="1141652" cy="40011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ctr">
              <a:defRPr sz="10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defTabSz="609585">
              <a:defRPr/>
            </a:pPr>
            <a:r>
              <a:rPr lang="en-US" altLang="en-US" dirty="0">
                <a:solidFill>
                  <a:prstClr val="black"/>
                </a:solidFill>
                <a:sym typeface="Arial"/>
              </a:rPr>
              <a:t>Blockchain Deployment</a:t>
            </a:r>
          </a:p>
        </p:txBody>
      </p:sp>
      <p:sp>
        <p:nvSpPr>
          <p:cNvPr id="73" name="TextBox 11"/>
          <p:cNvSpPr txBox="1">
            <a:spLocks noChangeArrowheads="1"/>
          </p:cNvSpPr>
          <p:nvPr/>
        </p:nvSpPr>
        <p:spPr bwMode="auto">
          <a:xfrm>
            <a:off x="3940107" y="3348012"/>
            <a:ext cx="1587500" cy="553998"/>
          </a:xfrm>
          <a:prstGeom prst="rect">
            <a:avLst/>
          </a:prstGeom>
          <a:noFill/>
          <a:ln w="9525">
            <a:solidFill>
              <a:schemeClr val="accent4">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Application Micro Services</a:t>
            </a:r>
          </a:p>
          <a:p>
            <a:pPr algn="ctr" defTabSz="609585">
              <a:defRPr/>
            </a:pPr>
            <a:r>
              <a:rPr lang="en-US" altLang="en-US" sz="1000" dirty="0">
                <a:solidFill>
                  <a:prstClr val="black"/>
                </a:solidFill>
                <a:sym typeface="Arial"/>
              </a:rPr>
              <a:t>(e.g. </a:t>
            </a:r>
            <a:r>
              <a:rPr lang="en-US" altLang="en-US" sz="1000" dirty="0" err="1">
                <a:solidFill>
                  <a:prstClr val="black"/>
                </a:solidFill>
                <a:sym typeface="Arial"/>
              </a:rPr>
              <a:t>getEDR</a:t>
            </a:r>
            <a:r>
              <a:rPr lang="en-US" altLang="en-US" sz="1000" dirty="0">
                <a:solidFill>
                  <a:prstClr val="black"/>
                </a:solidFill>
                <a:sym typeface="Arial"/>
              </a:rPr>
              <a:t>)</a:t>
            </a:r>
          </a:p>
        </p:txBody>
      </p:sp>
      <p:sp>
        <p:nvSpPr>
          <p:cNvPr id="83" name="TextBox 11"/>
          <p:cNvSpPr txBox="1">
            <a:spLocks noChangeArrowheads="1"/>
          </p:cNvSpPr>
          <p:nvPr/>
        </p:nvSpPr>
        <p:spPr bwMode="auto">
          <a:xfrm>
            <a:off x="5659078" y="3348012"/>
            <a:ext cx="1587500" cy="553998"/>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Application Micro Services</a:t>
            </a:r>
          </a:p>
          <a:p>
            <a:pPr algn="ctr" defTabSz="609585">
              <a:defRPr/>
            </a:pPr>
            <a:r>
              <a:rPr lang="en-US" altLang="en-US" sz="1000" dirty="0">
                <a:solidFill>
                  <a:prstClr val="black"/>
                </a:solidFill>
                <a:sym typeface="Arial"/>
              </a:rPr>
              <a:t>(e.g. </a:t>
            </a:r>
            <a:r>
              <a:rPr lang="en-US" altLang="en-US" sz="1000" dirty="0" err="1">
                <a:solidFill>
                  <a:prstClr val="black"/>
                </a:solidFill>
                <a:sym typeface="Arial"/>
              </a:rPr>
              <a:t>acceptTransfer</a:t>
            </a:r>
            <a:r>
              <a:rPr lang="en-US" altLang="en-US" sz="1000" dirty="0">
                <a:solidFill>
                  <a:prstClr val="black"/>
                </a:solidFill>
                <a:sym typeface="Arial"/>
              </a:rPr>
              <a:t>)</a:t>
            </a:r>
          </a:p>
        </p:txBody>
      </p:sp>
      <p:cxnSp>
        <p:nvCxnSpPr>
          <p:cNvPr id="84" name="Straight Arrow Connector 83"/>
          <p:cNvCxnSpPr/>
          <p:nvPr/>
        </p:nvCxnSpPr>
        <p:spPr>
          <a:xfrm>
            <a:off x="4636135" y="1879932"/>
            <a:ext cx="0" cy="106171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786328" y="1879932"/>
            <a:ext cx="0" cy="105483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474459" y="1879932"/>
            <a:ext cx="0" cy="106171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6624653" y="1879932"/>
            <a:ext cx="0" cy="105483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732083" y="3243614"/>
            <a:ext cx="86113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800">
                <a:solidFill>
                  <a:schemeClr val="bg2">
                    <a:lumMod val="50000"/>
                  </a:schemeClr>
                </a:solidFill>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defTabSz="609585">
              <a:defRPr/>
            </a:pPr>
            <a:r>
              <a:rPr lang="en-GB" dirty="0">
                <a:solidFill>
                  <a:srgbClr val="C5D1D7">
                    <a:lumMod val="50000"/>
                  </a:srgbClr>
                </a:solidFill>
                <a:sym typeface="Arial"/>
              </a:rPr>
              <a:t>Event listeners</a:t>
            </a:r>
          </a:p>
        </p:txBody>
      </p:sp>
      <p:sp>
        <p:nvSpPr>
          <p:cNvPr id="27" name="TextBox 26"/>
          <p:cNvSpPr txBox="1"/>
          <p:nvPr/>
        </p:nvSpPr>
        <p:spPr>
          <a:xfrm>
            <a:off x="1727512" y="2274630"/>
            <a:ext cx="5913968" cy="24622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defTabSz="609585">
              <a:defRPr/>
            </a:pPr>
            <a:r>
              <a:rPr lang="en-US" sz="1000" dirty="0">
                <a:solidFill>
                  <a:prstClr val="black"/>
                </a:solidFill>
                <a:sym typeface="Arial"/>
              </a:rPr>
              <a:t>HTTP API Calls</a:t>
            </a:r>
          </a:p>
        </p:txBody>
      </p:sp>
      <p:sp>
        <p:nvSpPr>
          <p:cNvPr id="46" name="Rectangle 45"/>
          <p:cNvSpPr/>
          <p:nvPr/>
        </p:nvSpPr>
        <p:spPr>
          <a:xfrm>
            <a:off x="1760311" y="719447"/>
            <a:ext cx="1745547" cy="400110"/>
          </a:xfrm>
          <a:prstGeom prst="rect">
            <a:avLst/>
          </a:prstGeom>
        </p:spPr>
        <p:txBody>
          <a:bodyPr wrap="square">
            <a:spAutoFit/>
          </a:bodyPr>
          <a:lstStyle/>
          <a:p>
            <a:pPr defTabSz="609585">
              <a:defRPr/>
            </a:pPr>
            <a:r>
              <a:rPr lang="en-GB" sz="1000" dirty="0">
                <a:solidFill>
                  <a:prstClr val="black"/>
                </a:solidFill>
                <a:sym typeface="Arial"/>
              </a:rPr>
              <a:t>Web Applications</a:t>
            </a:r>
          </a:p>
          <a:p>
            <a:pPr defTabSz="609585">
              <a:defRPr/>
            </a:pPr>
            <a:r>
              <a:rPr lang="en-GB" sz="1000" dirty="0" err="1">
                <a:solidFill>
                  <a:prstClr val="black"/>
                </a:solidFill>
                <a:sym typeface="Arial"/>
              </a:rPr>
              <a:t>ReactJS</a:t>
            </a:r>
            <a:r>
              <a:rPr lang="en-GB" sz="1000" dirty="0">
                <a:solidFill>
                  <a:prstClr val="black"/>
                </a:solidFill>
                <a:sym typeface="Arial"/>
              </a:rPr>
              <a:t>/</a:t>
            </a:r>
            <a:r>
              <a:rPr lang="en-GB" sz="1000" dirty="0" err="1">
                <a:solidFill>
                  <a:prstClr val="black"/>
                </a:solidFill>
                <a:sym typeface="Arial"/>
              </a:rPr>
              <a:t>NodeJS</a:t>
            </a:r>
            <a:endParaRPr lang="en-GB" sz="1000" dirty="0">
              <a:solidFill>
                <a:prstClr val="black"/>
              </a:solidFill>
              <a:sym typeface="Arial"/>
            </a:endParaRPr>
          </a:p>
        </p:txBody>
      </p:sp>
      <p:sp>
        <p:nvSpPr>
          <p:cNvPr id="94" name="Rectangle 93"/>
          <p:cNvSpPr/>
          <p:nvPr/>
        </p:nvSpPr>
        <p:spPr>
          <a:xfrm>
            <a:off x="8622780" y="547097"/>
            <a:ext cx="2702233" cy="131380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sp>
        <p:nvSpPr>
          <p:cNvPr id="95" name="TextBox 43"/>
          <p:cNvSpPr txBox="1">
            <a:spLocks noChangeArrowheads="1"/>
          </p:cNvSpPr>
          <p:nvPr/>
        </p:nvSpPr>
        <p:spPr bwMode="auto">
          <a:xfrm>
            <a:off x="8628731" y="450578"/>
            <a:ext cx="2690115" cy="246221"/>
          </a:xfrm>
          <a:prstGeom prst="rect">
            <a:avLst/>
          </a:prstGeom>
          <a:solidFill>
            <a:schemeClr val="accent2"/>
          </a:solidFill>
          <a:ln w="9525">
            <a:solidFill>
              <a:schemeClr val="tx1"/>
            </a:solidFill>
            <a:prstDash val="dash"/>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a:solidFill>
                  <a:prstClr val="black"/>
                </a:solidFill>
                <a:sym typeface="Arial"/>
              </a:rPr>
              <a:t>DevOps</a:t>
            </a:r>
          </a:p>
        </p:txBody>
      </p:sp>
      <p:sp>
        <p:nvSpPr>
          <p:cNvPr id="114" name="TextBox 29"/>
          <p:cNvSpPr txBox="1">
            <a:spLocks noChangeArrowheads="1"/>
          </p:cNvSpPr>
          <p:nvPr/>
        </p:nvSpPr>
        <p:spPr bwMode="auto">
          <a:xfrm>
            <a:off x="7804987" y="6013598"/>
            <a:ext cx="1014280" cy="582613"/>
          </a:xfrm>
          <a:prstGeom prst="rect">
            <a:avLst/>
          </a:prstGeom>
          <a:solidFill>
            <a:schemeClr val="accent3">
              <a:lumMod val="40000"/>
              <a:lumOff val="60000"/>
            </a:schemeClr>
          </a:solidFill>
          <a:ln w="63500">
            <a:solidFill>
              <a:schemeClr val="bg1">
                <a:lumMod val="95000"/>
              </a:schemeClr>
            </a:solidFill>
            <a:miter lim="800000"/>
            <a:headEnd/>
            <a:tailEnd/>
          </a:ln>
        </p:spPr>
        <p:txBody>
          <a:bodyPr wrap="square" anchor="ct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Blockchain </a:t>
            </a:r>
            <a:r>
              <a:rPr lang="en-US" altLang="en-US" sz="1000" dirty="0" err="1">
                <a:solidFill>
                  <a:prstClr val="black"/>
                </a:solidFill>
                <a:sym typeface="Arial"/>
              </a:rPr>
              <a:t>Hyperledger</a:t>
            </a:r>
            <a:endParaRPr lang="en-US" altLang="en-US" sz="1000" dirty="0">
              <a:solidFill>
                <a:prstClr val="black"/>
              </a:solidFill>
              <a:sym typeface="Arial"/>
            </a:endParaRPr>
          </a:p>
          <a:p>
            <a:pPr algn="ctr" defTabSz="609585">
              <a:defRPr/>
            </a:pPr>
            <a:r>
              <a:rPr lang="en-US" altLang="en-US" sz="1000" dirty="0">
                <a:solidFill>
                  <a:prstClr val="black"/>
                </a:solidFill>
                <a:sym typeface="Arial"/>
              </a:rPr>
              <a:t>Fabric Peer</a:t>
            </a:r>
          </a:p>
        </p:txBody>
      </p:sp>
      <p:sp>
        <p:nvSpPr>
          <p:cNvPr id="71" name="Rectangle 70"/>
          <p:cNvSpPr/>
          <p:nvPr/>
        </p:nvSpPr>
        <p:spPr>
          <a:xfrm>
            <a:off x="7781445" y="4535107"/>
            <a:ext cx="1571057" cy="507831"/>
          </a:xfrm>
          <a:prstGeom prst="rect">
            <a:avLst/>
          </a:prstGeom>
        </p:spPr>
        <p:txBody>
          <a:bodyPr wrap="square">
            <a:spAutoFit/>
          </a:bodyPr>
          <a:lstStyle/>
          <a:p>
            <a:pPr algn="ctr" defTabSz="609585">
              <a:defRPr/>
            </a:pPr>
            <a:r>
              <a:rPr lang="en-US" altLang="en-US" sz="900" dirty="0">
                <a:solidFill>
                  <a:srgbClr val="C5D1D7">
                    <a:lumMod val="50000"/>
                  </a:srgbClr>
                </a:solidFill>
                <a:sym typeface="Arial"/>
              </a:rPr>
              <a:t>Blockchain </a:t>
            </a:r>
            <a:r>
              <a:rPr lang="en-US" altLang="en-US" sz="900" dirty="0" err="1">
                <a:solidFill>
                  <a:srgbClr val="C5D1D7">
                    <a:lumMod val="50000"/>
                  </a:srgbClr>
                </a:solidFill>
                <a:sym typeface="Arial"/>
              </a:rPr>
              <a:t>Hyperledger</a:t>
            </a:r>
            <a:r>
              <a:rPr lang="en-US" altLang="en-US" sz="900" dirty="0">
                <a:solidFill>
                  <a:srgbClr val="C5D1D7">
                    <a:lumMod val="50000"/>
                  </a:srgbClr>
                </a:solidFill>
                <a:sym typeface="Arial"/>
              </a:rPr>
              <a:t> Fabric Network</a:t>
            </a:r>
          </a:p>
          <a:p>
            <a:pPr algn="ctr" defTabSz="609585">
              <a:defRPr/>
            </a:pPr>
            <a:r>
              <a:rPr lang="en-US" altLang="en-US" sz="900" dirty="0">
                <a:solidFill>
                  <a:srgbClr val="C5D1D7">
                    <a:lumMod val="50000"/>
                  </a:srgbClr>
                </a:solidFill>
                <a:sym typeface="Arial"/>
              </a:rPr>
              <a:t>Kubernetes Cluster</a:t>
            </a:r>
            <a:endParaRPr lang="en-US" altLang="en-US" sz="2000" dirty="0">
              <a:solidFill>
                <a:prstClr val="black"/>
              </a:solidFill>
              <a:sym typeface="Arial"/>
            </a:endParaRPr>
          </a:p>
        </p:txBody>
      </p:sp>
      <p:sp>
        <p:nvSpPr>
          <p:cNvPr id="60" name="Title 1"/>
          <p:cNvSpPr txBox="1">
            <a:spLocks/>
          </p:cNvSpPr>
          <p:nvPr/>
        </p:nvSpPr>
        <p:spPr>
          <a:xfrm>
            <a:off x="79025" y="64809"/>
            <a:ext cx="1648488" cy="307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sz="1400" b="1" dirty="0">
                <a:solidFill>
                  <a:prstClr val="black"/>
                </a:solidFill>
                <a:sym typeface="Arial"/>
              </a:rPr>
              <a:t>Enterprise Blueprint For </a:t>
            </a:r>
            <a:r>
              <a:rPr lang="en-GB" sz="1400" b="1" dirty="0" err="1">
                <a:solidFill>
                  <a:prstClr val="black"/>
                </a:solidFill>
                <a:sym typeface="Arial"/>
              </a:rPr>
              <a:t>edr</a:t>
            </a:r>
            <a:r>
              <a:rPr lang="en-GB" sz="1400" b="1" dirty="0">
                <a:solidFill>
                  <a:prstClr val="black"/>
                </a:solidFill>
                <a:sym typeface="Arial"/>
              </a:rPr>
              <a:t> </a:t>
            </a:r>
            <a:r>
              <a:rPr lang="en-GB" sz="1400" b="1" dirty="0">
                <a:solidFill>
                  <a:srgbClr val="FF0000"/>
                </a:solidFill>
                <a:sym typeface="Arial"/>
              </a:rPr>
              <a:t>prototype</a:t>
            </a:r>
            <a:r>
              <a:rPr lang="en-GB" sz="1400" b="1" dirty="0">
                <a:solidFill>
                  <a:prstClr val="black"/>
                </a:solidFill>
                <a:sym typeface="Arial"/>
              </a:rPr>
              <a:t>  </a:t>
            </a:r>
          </a:p>
        </p:txBody>
      </p:sp>
      <p:sp>
        <p:nvSpPr>
          <p:cNvPr id="61" name="Rectangle 60"/>
          <p:cNvSpPr/>
          <p:nvPr/>
        </p:nvSpPr>
        <p:spPr>
          <a:xfrm>
            <a:off x="79021" y="64811"/>
            <a:ext cx="12011379" cy="67265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cxnSp>
        <p:nvCxnSpPr>
          <p:cNvPr id="13" name="Straight Arrow Connector 12">
            <a:extLst>
              <a:ext uri="{FF2B5EF4-FFF2-40B4-BE49-F238E27FC236}">
                <a16:creationId xmlns:a16="http://schemas.microsoft.com/office/drawing/2014/main" xmlns="" id="{84162272-6A29-584B-A98E-B5169FF9011F}"/>
              </a:ext>
            </a:extLst>
          </p:cNvPr>
          <p:cNvCxnSpPr>
            <a:cxnSpLocks/>
          </p:cNvCxnSpPr>
          <p:nvPr/>
        </p:nvCxnSpPr>
        <p:spPr>
          <a:xfrm flipV="1">
            <a:off x="2559557" y="4238928"/>
            <a:ext cx="0" cy="354957"/>
          </a:xfrm>
          <a:prstGeom prst="straightConnector1">
            <a:avLst/>
          </a:prstGeom>
          <a:ln w="3175">
            <a:solidFill>
              <a:srgbClr val="A6A6A6"/>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xmlns="" id="{64AC05DC-55BA-EB47-BB19-08B8253BD686}"/>
              </a:ext>
            </a:extLst>
          </p:cNvPr>
          <p:cNvSpPr txBox="1"/>
          <p:nvPr/>
        </p:nvSpPr>
        <p:spPr>
          <a:xfrm>
            <a:off x="2532820" y="1233593"/>
            <a:ext cx="1171491" cy="235898"/>
          </a:xfrm>
          <a:prstGeom prst="rect">
            <a:avLst/>
          </a:prstGeom>
          <a:noFill/>
        </p:spPr>
        <p:txBody>
          <a:bodyPr wrap="square" rtlCol="0">
            <a:spAutoFit/>
          </a:bodyPr>
          <a:lstStyle/>
          <a:p>
            <a:pPr algn="ctr" defTabSz="623360" hangingPunct="0"/>
            <a:r>
              <a:rPr lang="en-US" sz="933" kern="0" dirty="0">
                <a:solidFill>
                  <a:srgbClr val="000000"/>
                </a:solidFill>
                <a:ea typeface="Arial"/>
                <a:cs typeface="Arial"/>
                <a:sym typeface="Arial"/>
              </a:rPr>
              <a:t>HR Specialist</a:t>
            </a:r>
          </a:p>
        </p:txBody>
      </p:sp>
      <p:sp>
        <p:nvSpPr>
          <p:cNvPr id="90" name="TextBox 89">
            <a:extLst>
              <a:ext uri="{FF2B5EF4-FFF2-40B4-BE49-F238E27FC236}">
                <a16:creationId xmlns:a16="http://schemas.microsoft.com/office/drawing/2014/main" xmlns="" id="{0ECE4760-199F-1542-A2E9-3D047A8369B6}"/>
              </a:ext>
            </a:extLst>
          </p:cNvPr>
          <p:cNvSpPr txBox="1"/>
          <p:nvPr/>
        </p:nvSpPr>
        <p:spPr>
          <a:xfrm>
            <a:off x="4166724" y="1233593"/>
            <a:ext cx="1197931" cy="235898"/>
          </a:xfrm>
          <a:prstGeom prst="rect">
            <a:avLst/>
          </a:prstGeom>
          <a:noFill/>
        </p:spPr>
        <p:txBody>
          <a:bodyPr wrap="square" rtlCol="0">
            <a:spAutoFit/>
          </a:bodyPr>
          <a:lstStyle/>
          <a:p>
            <a:pPr algn="ctr" defTabSz="623360" hangingPunct="0"/>
            <a:r>
              <a:rPr lang="en-US" sz="933" kern="0" dirty="0">
                <a:solidFill>
                  <a:srgbClr val="000000"/>
                </a:solidFill>
                <a:ea typeface="Arial"/>
                <a:cs typeface="Arial"/>
                <a:sym typeface="Arial"/>
              </a:rPr>
              <a:t>HR Specialist</a:t>
            </a:r>
          </a:p>
        </p:txBody>
      </p:sp>
      <p:sp>
        <p:nvSpPr>
          <p:cNvPr id="96" name="TextBox 95">
            <a:extLst>
              <a:ext uri="{FF2B5EF4-FFF2-40B4-BE49-F238E27FC236}">
                <a16:creationId xmlns:a16="http://schemas.microsoft.com/office/drawing/2014/main" xmlns="" id="{33C9D258-DEBF-584F-9ABB-43B684EA6225}"/>
              </a:ext>
            </a:extLst>
          </p:cNvPr>
          <p:cNvSpPr txBox="1"/>
          <p:nvPr/>
        </p:nvSpPr>
        <p:spPr>
          <a:xfrm>
            <a:off x="8999273" y="2642236"/>
            <a:ext cx="2144415" cy="379463"/>
          </a:xfrm>
          <a:prstGeom prst="rect">
            <a:avLst/>
          </a:prstGeom>
          <a:noFill/>
        </p:spPr>
        <p:txBody>
          <a:bodyPr wrap="square" rtlCol="0">
            <a:spAutoFit/>
          </a:bodyPr>
          <a:lstStyle/>
          <a:p>
            <a:pPr algn="ctr" defTabSz="623360" hangingPunct="0"/>
            <a:r>
              <a:rPr lang="en-US" sz="933" kern="0" dirty="0">
                <a:solidFill>
                  <a:srgbClr val="000000"/>
                </a:solidFill>
                <a:ea typeface="Arial"/>
                <a:cs typeface="Arial"/>
                <a:sym typeface="Arial"/>
              </a:rPr>
              <a:t>Smart Contract &amp; </a:t>
            </a:r>
            <a:r>
              <a:rPr lang="en-US" sz="933" kern="0" dirty="0" err="1">
                <a:solidFill>
                  <a:srgbClr val="000000"/>
                </a:solidFill>
                <a:ea typeface="Arial"/>
                <a:cs typeface="Arial"/>
                <a:sym typeface="Arial"/>
              </a:rPr>
              <a:t>Microservices</a:t>
            </a:r>
            <a:endParaRPr lang="en-US" sz="933" kern="0" dirty="0">
              <a:solidFill>
                <a:srgbClr val="000000"/>
              </a:solidFill>
              <a:ea typeface="Arial"/>
              <a:cs typeface="Arial"/>
              <a:sym typeface="Arial"/>
            </a:endParaRPr>
          </a:p>
          <a:p>
            <a:pPr algn="ctr" defTabSz="623360" hangingPunct="0"/>
            <a:r>
              <a:rPr lang="en-US" sz="933" kern="0" dirty="0">
                <a:solidFill>
                  <a:srgbClr val="000000"/>
                </a:solidFill>
                <a:ea typeface="Arial"/>
                <a:cs typeface="Arial"/>
                <a:sym typeface="Arial"/>
              </a:rPr>
              <a:t>Developers</a:t>
            </a:r>
          </a:p>
        </p:txBody>
      </p:sp>
      <p:cxnSp>
        <p:nvCxnSpPr>
          <p:cNvPr id="97" name="Straight Arrow Connector 96">
            <a:extLst>
              <a:ext uri="{FF2B5EF4-FFF2-40B4-BE49-F238E27FC236}">
                <a16:creationId xmlns:a16="http://schemas.microsoft.com/office/drawing/2014/main" xmlns="" id="{49537213-5A66-594F-A450-AC218F146330}"/>
              </a:ext>
            </a:extLst>
          </p:cNvPr>
          <p:cNvCxnSpPr>
            <a:cxnSpLocks/>
          </p:cNvCxnSpPr>
          <p:nvPr/>
        </p:nvCxnSpPr>
        <p:spPr>
          <a:xfrm flipV="1">
            <a:off x="10071480" y="1870142"/>
            <a:ext cx="0" cy="354957"/>
          </a:xfrm>
          <a:prstGeom prst="straightConnector1">
            <a:avLst/>
          </a:prstGeom>
          <a:ln w="3175">
            <a:solidFill>
              <a:srgbClr val="A6A6A6"/>
            </a:solidFill>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xmlns="" id="{244C43E6-7118-E843-B361-B0C77B520BC4}"/>
              </a:ext>
            </a:extLst>
          </p:cNvPr>
          <p:cNvSpPr txBox="1"/>
          <p:nvPr/>
        </p:nvSpPr>
        <p:spPr>
          <a:xfrm>
            <a:off x="6185871" y="1233593"/>
            <a:ext cx="878400" cy="235898"/>
          </a:xfrm>
          <a:prstGeom prst="rect">
            <a:avLst/>
          </a:prstGeom>
          <a:noFill/>
        </p:spPr>
        <p:txBody>
          <a:bodyPr wrap="square" rtlCol="0">
            <a:spAutoFit/>
          </a:bodyPr>
          <a:lstStyle/>
          <a:p>
            <a:pPr algn="ctr" defTabSz="623360" hangingPunct="0"/>
            <a:r>
              <a:rPr lang="en-US" sz="933" kern="0" dirty="0">
                <a:solidFill>
                  <a:srgbClr val="000000"/>
                </a:solidFill>
                <a:ea typeface="Arial"/>
                <a:cs typeface="Arial"/>
                <a:sym typeface="Arial"/>
              </a:rPr>
              <a:t>Employee</a:t>
            </a:r>
          </a:p>
        </p:txBody>
      </p:sp>
      <p:sp>
        <p:nvSpPr>
          <p:cNvPr id="41" name="Rectangle 40">
            <a:extLst>
              <a:ext uri="{FF2B5EF4-FFF2-40B4-BE49-F238E27FC236}">
                <a16:creationId xmlns:a16="http://schemas.microsoft.com/office/drawing/2014/main" xmlns="" id="{F0F1CAD7-5000-274D-B0E6-B819D35599A7}"/>
              </a:ext>
            </a:extLst>
          </p:cNvPr>
          <p:cNvSpPr/>
          <p:nvPr/>
        </p:nvSpPr>
        <p:spPr>
          <a:xfrm>
            <a:off x="2559558" y="1954115"/>
            <a:ext cx="498855" cy="235898"/>
          </a:xfrm>
          <a:prstGeom prst="rect">
            <a:avLst/>
          </a:prstGeom>
        </p:spPr>
        <p:txBody>
          <a:bodyPr wrap="none">
            <a:spAutoFit/>
          </a:bodyPr>
          <a:lstStyle/>
          <a:p>
            <a:pPr defTabSz="609585">
              <a:defRPr/>
            </a:pPr>
            <a:r>
              <a:rPr lang="en-US" altLang="en-US" sz="933" dirty="0">
                <a:solidFill>
                  <a:srgbClr val="C5D1D7">
                    <a:lumMod val="50000"/>
                  </a:srgbClr>
                </a:solidFill>
                <a:ea typeface="Arial"/>
                <a:cs typeface="Arial"/>
                <a:sym typeface="Arial"/>
              </a:rPr>
              <a:t>HTTP</a:t>
            </a:r>
          </a:p>
        </p:txBody>
      </p:sp>
      <p:sp>
        <p:nvSpPr>
          <p:cNvPr id="100" name="Rectangle 99">
            <a:extLst>
              <a:ext uri="{FF2B5EF4-FFF2-40B4-BE49-F238E27FC236}">
                <a16:creationId xmlns:a16="http://schemas.microsoft.com/office/drawing/2014/main" xmlns="" id="{7A2613BD-56E1-3743-B377-AFC21DFD2ADF}"/>
              </a:ext>
            </a:extLst>
          </p:cNvPr>
          <p:cNvSpPr/>
          <p:nvPr/>
        </p:nvSpPr>
        <p:spPr>
          <a:xfrm>
            <a:off x="4194911" y="1946023"/>
            <a:ext cx="498855" cy="235898"/>
          </a:xfrm>
          <a:prstGeom prst="rect">
            <a:avLst/>
          </a:prstGeom>
        </p:spPr>
        <p:txBody>
          <a:bodyPr wrap="none">
            <a:spAutoFit/>
          </a:bodyPr>
          <a:lstStyle/>
          <a:p>
            <a:pPr defTabSz="609585">
              <a:defRPr/>
            </a:pPr>
            <a:r>
              <a:rPr lang="en-US" altLang="en-US" sz="933" dirty="0">
                <a:solidFill>
                  <a:srgbClr val="C5D1D7">
                    <a:lumMod val="50000"/>
                  </a:srgbClr>
                </a:solidFill>
                <a:ea typeface="Arial"/>
                <a:cs typeface="Arial"/>
                <a:sym typeface="Arial"/>
              </a:rPr>
              <a:t>HTTP</a:t>
            </a:r>
          </a:p>
        </p:txBody>
      </p:sp>
      <p:sp>
        <p:nvSpPr>
          <p:cNvPr id="101" name="Rectangle 100">
            <a:extLst>
              <a:ext uri="{FF2B5EF4-FFF2-40B4-BE49-F238E27FC236}">
                <a16:creationId xmlns:a16="http://schemas.microsoft.com/office/drawing/2014/main" xmlns="" id="{10CDA594-957B-C844-B7CA-74E63552E52D}"/>
              </a:ext>
            </a:extLst>
          </p:cNvPr>
          <p:cNvSpPr/>
          <p:nvPr/>
        </p:nvSpPr>
        <p:spPr>
          <a:xfrm>
            <a:off x="5991898" y="1935887"/>
            <a:ext cx="498855" cy="235898"/>
          </a:xfrm>
          <a:prstGeom prst="rect">
            <a:avLst/>
          </a:prstGeom>
        </p:spPr>
        <p:txBody>
          <a:bodyPr wrap="none">
            <a:spAutoFit/>
          </a:bodyPr>
          <a:lstStyle/>
          <a:p>
            <a:pPr defTabSz="609585">
              <a:defRPr/>
            </a:pPr>
            <a:r>
              <a:rPr lang="en-US" altLang="en-US" sz="933" dirty="0">
                <a:solidFill>
                  <a:srgbClr val="C5D1D7">
                    <a:lumMod val="50000"/>
                  </a:srgbClr>
                </a:solidFill>
                <a:ea typeface="Arial"/>
                <a:cs typeface="Arial"/>
                <a:sym typeface="Arial"/>
              </a:rPr>
              <a:t>HTTP</a:t>
            </a:r>
          </a:p>
        </p:txBody>
      </p:sp>
      <p:sp>
        <p:nvSpPr>
          <p:cNvPr id="105" name="Rectangle 104">
            <a:extLst>
              <a:ext uri="{FF2B5EF4-FFF2-40B4-BE49-F238E27FC236}">
                <a16:creationId xmlns:a16="http://schemas.microsoft.com/office/drawing/2014/main" xmlns="" id="{17EC4786-C422-EE4D-B000-FD1A2CF25D10}"/>
              </a:ext>
            </a:extLst>
          </p:cNvPr>
          <p:cNvSpPr/>
          <p:nvPr/>
        </p:nvSpPr>
        <p:spPr>
          <a:xfrm>
            <a:off x="6213454" y="3972188"/>
            <a:ext cx="498855" cy="235898"/>
          </a:xfrm>
          <a:prstGeom prst="rect">
            <a:avLst/>
          </a:prstGeom>
        </p:spPr>
        <p:txBody>
          <a:bodyPr wrap="none">
            <a:spAutoFit/>
          </a:bodyPr>
          <a:lstStyle/>
          <a:p>
            <a:pPr defTabSz="609585">
              <a:defRPr/>
            </a:pPr>
            <a:r>
              <a:rPr lang="en-US" altLang="en-US" sz="933" dirty="0">
                <a:solidFill>
                  <a:srgbClr val="C5D1D7">
                    <a:lumMod val="50000"/>
                  </a:srgbClr>
                </a:solidFill>
                <a:ea typeface="Arial"/>
                <a:cs typeface="Arial"/>
                <a:sym typeface="Arial"/>
              </a:rPr>
              <a:t>HTTP</a:t>
            </a:r>
          </a:p>
        </p:txBody>
      </p:sp>
      <p:cxnSp>
        <p:nvCxnSpPr>
          <p:cNvPr id="106" name="Straight Arrow Connector 105">
            <a:extLst>
              <a:ext uri="{FF2B5EF4-FFF2-40B4-BE49-F238E27FC236}">
                <a16:creationId xmlns:a16="http://schemas.microsoft.com/office/drawing/2014/main" xmlns="" id="{D4DEC4AC-6673-8440-947F-E6B17AFADB6E}"/>
              </a:ext>
            </a:extLst>
          </p:cNvPr>
          <p:cNvCxnSpPr>
            <a:cxnSpLocks/>
            <a:stCxn id="73" idx="2"/>
          </p:cNvCxnSpPr>
          <p:nvPr/>
        </p:nvCxnSpPr>
        <p:spPr>
          <a:xfrm rot="16200000" flipH="1">
            <a:off x="5805439" y="2830427"/>
            <a:ext cx="341116" cy="2484281"/>
          </a:xfrm>
          <a:prstGeom prst="bentConnector2">
            <a:avLst/>
          </a:prstGeom>
          <a:ln w="3175">
            <a:solidFill>
              <a:srgbClr val="A6A6A6"/>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xmlns="" id="{B9299AD0-353A-0541-97E5-4E082EDD798C}"/>
              </a:ext>
            </a:extLst>
          </p:cNvPr>
          <p:cNvCxnSpPr>
            <a:cxnSpLocks/>
            <a:stCxn id="170" idx="2"/>
          </p:cNvCxnSpPr>
          <p:nvPr/>
        </p:nvCxnSpPr>
        <p:spPr>
          <a:xfrm flipH="1">
            <a:off x="6209735" y="4947830"/>
            <a:ext cx="507065" cy="125887"/>
          </a:xfrm>
          <a:prstGeom prst="straightConnector1">
            <a:avLst/>
          </a:prstGeom>
          <a:ln w="3175">
            <a:solidFill>
              <a:srgbClr val="A6A6A6"/>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xmlns="" id="{29B58E96-999D-D443-A752-4BBEBFFA8C9C}"/>
              </a:ext>
            </a:extLst>
          </p:cNvPr>
          <p:cNvCxnSpPr>
            <a:cxnSpLocks/>
            <a:stCxn id="170" idx="2"/>
          </p:cNvCxnSpPr>
          <p:nvPr/>
        </p:nvCxnSpPr>
        <p:spPr>
          <a:xfrm flipH="1" flipV="1">
            <a:off x="6227698" y="4947829"/>
            <a:ext cx="489102" cy="1"/>
          </a:xfrm>
          <a:prstGeom prst="straightConnector1">
            <a:avLst/>
          </a:prstGeom>
          <a:ln w="3175">
            <a:solidFill>
              <a:srgbClr val="A6A6A6"/>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22" name="Rectangle 121">
            <a:extLst>
              <a:ext uri="{FF2B5EF4-FFF2-40B4-BE49-F238E27FC236}">
                <a16:creationId xmlns:a16="http://schemas.microsoft.com/office/drawing/2014/main" xmlns="" id="{26A2475F-B166-AF48-B489-A7221A2D6663}"/>
              </a:ext>
            </a:extLst>
          </p:cNvPr>
          <p:cNvSpPr/>
          <p:nvPr/>
        </p:nvSpPr>
        <p:spPr>
          <a:xfrm>
            <a:off x="6237751" y="4717927"/>
            <a:ext cx="434734" cy="194990"/>
          </a:xfrm>
          <a:prstGeom prst="rect">
            <a:avLst/>
          </a:prstGeom>
        </p:spPr>
        <p:txBody>
          <a:bodyPr wrap="none">
            <a:spAutoFit/>
          </a:bodyPr>
          <a:lstStyle/>
          <a:p>
            <a:pPr defTabSz="609585">
              <a:defRPr/>
            </a:pPr>
            <a:r>
              <a:rPr lang="en-US" altLang="en-US" sz="667" dirty="0">
                <a:solidFill>
                  <a:srgbClr val="C5D1D7">
                    <a:lumMod val="50000"/>
                  </a:srgbClr>
                </a:solidFill>
                <a:ea typeface="Arial"/>
                <a:cs typeface="Arial"/>
                <a:sym typeface="Arial"/>
              </a:rPr>
              <a:t>GRPC</a:t>
            </a:r>
          </a:p>
        </p:txBody>
      </p:sp>
      <p:sp>
        <p:nvSpPr>
          <p:cNvPr id="125" name="Rectangle 124">
            <a:extLst>
              <a:ext uri="{FF2B5EF4-FFF2-40B4-BE49-F238E27FC236}">
                <a16:creationId xmlns:a16="http://schemas.microsoft.com/office/drawing/2014/main" xmlns="" id="{9F156BD2-03B2-234D-96FC-882FA752F34E}"/>
              </a:ext>
            </a:extLst>
          </p:cNvPr>
          <p:cNvSpPr/>
          <p:nvPr/>
        </p:nvSpPr>
        <p:spPr>
          <a:xfrm>
            <a:off x="3918453" y="4001969"/>
            <a:ext cx="498855" cy="235898"/>
          </a:xfrm>
          <a:prstGeom prst="rect">
            <a:avLst/>
          </a:prstGeom>
        </p:spPr>
        <p:txBody>
          <a:bodyPr wrap="none">
            <a:spAutoFit/>
          </a:bodyPr>
          <a:lstStyle/>
          <a:p>
            <a:pPr defTabSz="609585">
              <a:defRPr/>
            </a:pPr>
            <a:r>
              <a:rPr lang="en-US" altLang="en-US" sz="933" dirty="0">
                <a:solidFill>
                  <a:srgbClr val="C5D1D7">
                    <a:lumMod val="50000"/>
                  </a:srgbClr>
                </a:solidFill>
                <a:ea typeface="Arial"/>
                <a:cs typeface="Arial"/>
                <a:sym typeface="Arial"/>
              </a:rPr>
              <a:t>HTTP</a:t>
            </a:r>
          </a:p>
        </p:txBody>
      </p:sp>
      <p:sp>
        <p:nvSpPr>
          <p:cNvPr id="110" name="Rounded Rectangle 109">
            <a:extLst>
              <a:ext uri="{FF2B5EF4-FFF2-40B4-BE49-F238E27FC236}">
                <a16:creationId xmlns:a16="http://schemas.microsoft.com/office/drawing/2014/main" xmlns="" id="{C268307C-5E7C-4D43-921F-9D192A2EF74C}"/>
              </a:ext>
            </a:extLst>
          </p:cNvPr>
          <p:cNvSpPr/>
          <p:nvPr/>
        </p:nvSpPr>
        <p:spPr>
          <a:xfrm>
            <a:off x="280647" y="1216245"/>
            <a:ext cx="743811" cy="4951020"/>
          </a:xfrm>
          <a:prstGeom prst="round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60959" tIns="60959" rIns="60959" bIns="60959" numCol="1" spcCol="38100" rtlCol="0" fromWordArt="0" anchor="ctr" anchorCtr="0" forceAA="0" compatLnSpc="1">
            <a:prstTxWarp prst="textNoShape">
              <a:avLst/>
            </a:prstTxWarp>
            <a:noAutofit/>
          </a:bodyPr>
          <a:lstStyle/>
          <a:p>
            <a:pPr algn="ctr" defTabSz="623360" hangingPunct="0"/>
            <a:r>
              <a:rPr lang="en-US" sz="2400" kern="0" dirty="0">
                <a:solidFill>
                  <a:srgbClr val="FFFFFF"/>
                </a:solidFill>
                <a:ea typeface="Arial"/>
                <a:cs typeface="Arial"/>
                <a:sym typeface="Arial"/>
              </a:rPr>
              <a:t> Cloud</a:t>
            </a:r>
          </a:p>
        </p:txBody>
      </p:sp>
      <p:cxnSp>
        <p:nvCxnSpPr>
          <p:cNvPr id="102" name="Elbow Connector 40">
            <a:extLst>
              <a:ext uri="{FF2B5EF4-FFF2-40B4-BE49-F238E27FC236}">
                <a16:creationId xmlns:a16="http://schemas.microsoft.com/office/drawing/2014/main" xmlns="" id="{962652B4-FF9E-E948-8662-33AE6AA5C6EB}"/>
              </a:ext>
            </a:extLst>
          </p:cNvPr>
          <p:cNvCxnSpPr>
            <a:cxnSpLocks/>
          </p:cNvCxnSpPr>
          <p:nvPr/>
        </p:nvCxnSpPr>
        <p:spPr>
          <a:xfrm>
            <a:off x="6971368" y="3933743"/>
            <a:ext cx="0" cy="660143"/>
          </a:xfrm>
          <a:prstGeom prst="straightConnector1">
            <a:avLst/>
          </a:prstGeom>
          <a:ln w="3175">
            <a:solidFill>
              <a:schemeClr val="bg1">
                <a:lumMod val="65000"/>
              </a:schemeClr>
            </a:solidFill>
            <a:headEnd type="triangle"/>
            <a:tailEnd type="none"/>
          </a:ln>
        </p:spPr>
        <p:style>
          <a:lnRef idx="1">
            <a:schemeClr val="dk1"/>
          </a:lnRef>
          <a:fillRef idx="0">
            <a:schemeClr val="dk1"/>
          </a:fillRef>
          <a:effectRef idx="0">
            <a:schemeClr val="dk1"/>
          </a:effectRef>
          <a:fontRef idx="minor">
            <a:schemeClr val="tx1"/>
          </a:fontRef>
        </p:style>
      </p:cxnSp>
      <p:cxnSp>
        <p:nvCxnSpPr>
          <p:cNvPr id="25" name="Elbow Connector 53260"/>
          <p:cNvCxnSpPr>
            <a:cxnSpLocks/>
            <a:stCxn id="43" idx="3"/>
            <a:endCxn id="44" idx="1"/>
          </p:cNvCxnSpPr>
          <p:nvPr/>
        </p:nvCxnSpPr>
        <p:spPr>
          <a:xfrm flipV="1">
            <a:off x="6143107" y="3351336"/>
            <a:ext cx="1588976" cy="1806019"/>
          </a:xfrm>
          <a:prstGeom prst="bentConnector3">
            <a:avLst>
              <a:gd name="adj1" fmla="val 247999"/>
            </a:avLst>
          </a:prstGeom>
          <a:ln w="3175">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23" name="Rectangle 122">
            <a:extLst>
              <a:ext uri="{FF2B5EF4-FFF2-40B4-BE49-F238E27FC236}">
                <a16:creationId xmlns:a16="http://schemas.microsoft.com/office/drawing/2014/main" xmlns="" id="{0ACEB8C0-EA92-F547-926B-B4715A8A0829}"/>
              </a:ext>
            </a:extLst>
          </p:cNvPr>
          <p:cNvSpPr/>
          <p:nvPr/>
        </p:nvSpPr>
        <p:spPr>
          <a:xfrm>
            <a:off x="8889381" y="3409626"/>
            <a:ext cx="857927" cy="235898"/>
          </a:xfrm>
          <a:prstGeom prst="rect">
            <a:avLst/>
          </a:prstGeom>
        </p:spPr>
        <p:txBody>
          <a:bodyPr wrap="none">
            <a:spAutoFit/>
          </a:bodyPr>
          <a:lstStyle/>
          <a:p>
            <a:pPr defTabSz="609585">
              <a:defRPr/>
            </a:pPr>
            <a:r>
              <a:rPr lang="en-US" altLang="en-US" sz="933" dirty="0" err="1">
                <a:solidFill>
                  <a:srgbClr val="C5D1D7">
                    <a:lumMod val="50000"/>
                  </a:srgbClr>
                </a:solidFill>
                <a:ea typeface="Arial"/>
                <a:cs typeface="Arial"/>
                <a:sym typeface="Arial"/>
              </a:rPr>
              <a:t>WebSockets</a:t>
            </a:r>
            <a:endParaRPr lang="en-US" altLang="en-US" sz="933" dirty="0">
              <a:solidFill>
                <a:srgbClr val="C5D1D7">
                  <a:lumMod val="50000"/>
                </a:srgbClr>
              </a:solidFill>
              <a:ea typeface="Arial"/>
              <a:cs typeface="Arial"/>
              <a:sym typeface="Arial"/>
            </a:endParaRPr>
          </a:p>
        </p:txBody>
      </p:sp>
      <p:sp>
        <p:nvSpPr>
          <p:cNvPr id="75" name="TextBox 36">
            <a:extLst>
              <a:ext uri="{FF2B5EF4-FFF2-40B4-BE49-F238E27FC236}">
                <a16:creationId xmlns:a16="http://schemas.microsoft.com/office/drawing/2014/main" xmlns="" id="{10AAC4BE-2E7C-9E4E-8877-2F3861FAC1CE}"/>
              </a:ext>
            </a:extLst>
          </p:cNvPr>
          <p:cNvSpPr txBox="1">
            <a:spLocks noChangeArrowheads="1"/>
          </p:cNvSpPr>
          <p:nvPr/>
        </p:nvSpPr>
        <p:spPr bwMode="auto">
          <a:xfrm>
            <a:off x="1455115" y="5594665"/>
            <a:ext cx="1470025" cy="40011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Authentication</a:t>
            </a:r>
          </a:p>
        </p:txBody>
      </p:sp>
      <p:pic>
        <p:nvPicPr>
          <p:cNvPr id="4" name="Picture 3">
            <a:extLst>
              <a:ext uri="{FF2B5EF4-FFF2-40B4-BE49-F238E27FC236}">
                <a16:creationId xmlns:a16="http://schemas.microsoft.com/office/drawing/2014/main" xmlns="" id="{4F33BDC2-F858-9441-BC0D-1A473A531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815" y="1467223"/>
            <a:ext cx="406400" cy="406400"/>
          </a:xfrm>
          <a:prstGeom prst="rect">
            <a:avLst/>
          </a:prstGeom>
        </p:spPr>
      </p:pic>
      <p:pic>
        <p:nvPicPr>
          <p:cNvPr id="8" name="Picture 7">
            <a:extLst>
              <a:ext uri="{FF2B5EF4-FFF2-40B4-BE49-F238E27FC236}">
                <a16:creationId xmlns:a16="http://schemas.microsoft.com/office/drawing/2014/main" xmlns="" id="{35846BA6-D6F7-5747-808B-7EBE2C93D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331" y="1450993"/>
            <a:ext cx="406400" cy="406400"/>
          </a:xfrm>
          <a:prstGeom prst="rect">
            <a:avLst/>
          </a:prstGeom>
        </p:spPr>
      </p:pic>
      <p:pic>
        <p:nvPicPr>
          <p:cNvPr id="17" name="Picture 16">
            <a:extLst>
              <a:ext uri="{FF2B5EF4-FFF2-40B4-BE49-F238E27FC236}">
                <a16:creationId xmlns:a16="http://schemas.microsoft.com/office/drawing/2014/main" xmlns="" id="{5F64B2E7-5D1B-6F4E-AABC-A89C1676F5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7592" y="1431864"/>
            <a:ext cx="406400" cy="406400"/>
          </a:xfrm>
          <a:prstGeom prst="rect">
            <a:avLst/>
          </a:prstGeom>
        </p:spPr>
      </p:pic>
      <p:pic>
        <p:nvPicPr>
          <p:cNvPr id="80" name="Picture 1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41860" y="843087"/>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4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10289" y="881187"/>
            <a:ext cx="419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6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861930" y="2274630"/>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23">
            <a:extLst>
              <a:ext uri="{FF2B5EF4-FFF2-40B4-BE49-F238E27FC236}">
                <a16:creationId xmlns:a16="http://schemas.microsoft.com/office/drawing/2014/main" xmlns="" id="{DAB322C1-F61D-DC4C-9C4A-C46350323E0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35605" y="809511"/>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55376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1451289" y="4611547"/>
            <a:ext cx="1744663" cy="18411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cxnSp>
        <p:nvCxnSpPr>
          <p:cNvPr id="210" name="Straight Arrow Connector 209"/>
          <p:cNvCxnSpPr/>
          <p:nvPr/>
        </p:nvCxnSpPr>
        <p:spPr>
          <a:xfrm>
            <a:off x="3016884" y="1879932"/>
            <a:ext cx="0" cy="1061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V="1">
            <a:off x="3167079" y="1879932"/>
            <a:ext cx="0" cy="10548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741799" y="2940502"/>
            <a:ext cx="5884551" cy="97472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sp>
        <p:nvSpPr>
          <p:cNvPr id="7" name="TextBox 11"/>
          <p:cNvSpPr txBox="1">
            <a:spLocks noChangeArrowheads="1"/>
          </p:cNvSpPr>
          <p:nvPr/>
        </p:nvSpPr>
        <p:spPr bwMode="auto">
          <a:xfrm>
            <a:off x="2221823" y="3347725"/>
            <a:ext cx="1587500" cy="24622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err="1">
                <a:solidFill>
                  <a:prstClr val="black"/>
                </a:solidFill>
                <a:sym typeface="Arial"/>
              </a:rPr>
              <a:t>requestAccessToEDR</a:t>
            </a:r>
            <a:endParaRPr lang="en-US" altLang="en-US" sz="1000" dirty="0">
              <a:solidFill>
                <a:prstClr val="black"/>
              </a:solidFill>
              <a:sym typeface="Arial"/>
            </a:endParaRPr>
          </a:p>
        </p:txBody>
      </p:sp>
      <p:sp>
        <p:nvSpPr>
          <p:cNvPr id="11" name="Rectangle 10"/>
          <p:cNvSpPr/>
          <p:nvPr/>
        </p:nvSpPr>
        <p:spPr>
          <a:xfrm>
            <a:off x="3458323" y="4621071"/>
            <a:ext cx="1719263" cy="18312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dirty="0">
              <a:solidFill>
                <a:prstClr val="white"/>
              </a:solidFill>
              <a:sym typeface="Arial"/>
            </a:endParaRPr>
          </a:p>
        </p:txBody>
      </p:sp>
      <p:sp>
        <p:nvSpPr>
          <p:cNvPr id="15" name="TextBox 35"/>
          <p:cNvSpPr txBox="1">
            <a:spLocks noChangeArrowheads="1"/>
          </p:cNvSpPr>
          <p:nvPr/>
        </p:nvSpPr>
        <p:spPr bwMode="auto">
          <a:xfrm>
            <a:off x="3580561" y="5044934"/>
            <a:ext cx="1468439" cy="246063"/>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MDM</a:t>
            </a:r>
          </a:p>
        </p:txBody>
      </p:sp>
      <p:sp>
        <p:nvSpPr>
          <p:cNvPr id="16" name="TextBox 36"/>
          <p:cNvSpPr txBox="1">
            <a:spLocks noChangeArrowheads="1"/>
          </p:cNvSpPr>
          <p:nvPr/>
        </p:nvSpPr>
        <p:spPr bwMode="auto">
          <a:xfrm>
            <a:off x="3578974" y="5438634"/>
            <a:ext cx="1470025" cy="40011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Operational Data Store </a:t>
            </a:r>
          </a:p>
        </p:txBody>
      </p:sp>
      <p:cxnSp>
        <p:nvCxnSpPr>
          <p:cNvPr id="25" name="Elbow Connector 53260"/>
          <p:cNvCxnSpPr>
            <a:cxnSpLocks/>
            <a:endCxn id="6" idx="3"/>
          </p:cNvCxnSpPr>
          <p:nvPr/>
        </p:nvCxnSpPr>
        <p:spPr>
          <a:xfrm flipH="1" flipV="1">
            <a:off x="7626350" y="3427864"/>
            <a:ext cx="631068" cy="1744880"/>
          </a:xfrm>
          <a:prstGeom prst="bentConnector3">
            <a:avLst>
              <a:gd name="adj1" fmla="val -545926"/>
            </a:avLst>
          </a:prstGeom>
          <a:ln w="3175">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1727512" y="547097"/>
            <a:ext cx="6719109" cy="131380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sp>
        <p:nvSpPr>
          <p:cNvPr id="35" name="TextBox 43"/>
          <p:cNvSpPr txBox="1">
            <a:spLocks noChangeArrowheads="1"/>
          </p:cNvSpPr>
          <p:nvPr/>
        </p:nvSpPr>
        <p:spPr bwMode="auto">
          <a:xfrm>
            <a:off x="1747802" y="450578"/>
            <a:ext cx="5872383" cy="246221"/>
          </a:xfrm>
          <a:prstGeom prst="rect">
            <a:avLst/>
          </a:prstGeom>
          <a:solidFill>
            <a:schemeClr val="accent2"/>
          </a:solidFill>
          <a:ln w="9525">
            <a:solidFill>
              <a:schemeClr val="tx1"/>
            </a:solidFill>
            <a:prstDash val="dash"/>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a:solidFill>
                  <a:prstClr val="black"/>
                </a:solidFill>
                <a:sym typeface="Arial"/>
              </a:rPr>
              <a:t>Agency/SSP Business Application Landscape (Access Channel)</a:t>
            </a:r>
          </a:p>
        </p:txBody>
      </p:sp>
      <p:sp>
        <p:nvSpPr>
          <p:cNvPr id="36" name="TextBox 43"/>
          <p:cNvSpPr txBox="1">
            <a:spLocks noChangeArrowheads="1"/>
          </p:cNvSpPr>
          <p:nvPr/>
        </p:nvSpPr>
        <p:spPr bwMode="auto">
          <a:xfrm>
            <a:off x="1741799" y="2959553"/>
            <a:ext cx="5884551" cy="246221"/>
          </a:xfrm>
          <a:prstGeom prst="rect">
            <a:avLst/>
          </a:prstGeom>
          <a:solidFill>
            <a:schemeClr val="accent2"/>
          </a:solidFill>
          <a:ln w="9525">
            <a:solidFill>
              <a:schemeClr val="tx1"/>
            </a:solidFill>
            <a:prstDash val="dash"/>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a:solidFill>
                  <a:prstClr val="black"/>
                </a:solidFill>
                <a:sym typeface="Arial"/>
              </a:rPr>
              <a:t>Integration Tier/</a:t>
            </a:r>
            <a:r>
              <a:rPr lang="en-US" altLang="en-US" sz="1000" b="1" dirty="0" err="1">
                <a:solidFill>
                  <a:prstClr val="black"/>
                </a:solidFill>
                <a:sym typeface="Arial"/>
              </a:rPr>
              <a:t>Microservices</a:t>
            </a:r>
            <a:endParaRPr lang="en-US" altLang="en-US" sz="1000" b="1" dirty="0">
              <a:solidFill>
                <a:prstClr val="black"/>
              </a:solidFill>
              <a:sym typeface="Arial"/>
            </a:endParaRPr>
          </a:p>
        </p:txBody>
      </p:sp>
      <p:sp>
        <p:nvSpPr>
          <p:cNvPr id="39" name="TextBox 43"/>
          <p:cNvSpPr txBox="1">
            <a:spLocks noChangeArrowheads="1"/>
          </p:cNvSpPr>
          <p:nvPr/>
        </p:nvSpPr>
        <p:spPr bwMode="auto">
          <a:xfrm>
            <a:off x="3451974" y="4611546"/>
            <a:ext cx="1744663" cy="246221"/>
          </a:xfrm>
          <a:prstGeom prst="rect">
            <a:avLst/>
          </a:prstGeom>
          <a:solidFill>
            <a:schemeClr val="accent2"/>
          </a:solidFill>
          <a:ln w="9525">
            <a:solidFill>
              <a:schemeClr val="tx1"/>
            </a:solidFill>
            <a:prstDash val="dash"/>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a:solidFill>
                  <a:prstClr val="black"/>
                </a:solidFill>
                <a:sym typeface="Arial"/>
              </a:rPr>
              <a:t>Data Lake</a:t>
            </a:r>
          </a:p>
        </p:txBody>
      </p:sp>
      <p:cxnSp>
        <p:nvCxnSpPr>
          <p:cNvPr id="51" name="Elbow Connector 40"/>
          <p:cNvCxnSpPr>
            <a:stCxn id="6" idx="2"/>
            <a:endCxn id="39" idx="0"/>
          </p:cNvCxnSpPr>
          <p:nvPr/>
        </p:nvCxnSpPr>
        <p:spPr>
          <a:xfrm rot="5400000">
            <a:off x="4156032" y="4083502"/>
            <a:ext cx="696319" cy="359769"/>
          </a:xfrm>
          <a:prstGeom prst="bentConnector3">
            <a:avLst>
              <a:gd name="adj1" fmla="val 50000"/>
            </a:avLst>
          </a:prstGeom>
          <a:ln w="3175">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54" name="TextBox 49"/>
          <p:cNvSpPr txBox="1">
            <a:spLocks noChangeArrowheads="1"/>
          </p:cNvSpPr>
          <p:nvPr/>
        </p:nvSpPr>
        <p:spPr bwMode="auto">
          <a:xfrm>
            <a:off x="3941154" y="4252360"/>
            <a:ext cx="5056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SDK</a:t>
            </a:r>
          </a:p>
        </p:txBody>
      </p:sp>
      <p:sp>
        <p:nvSpPr>
          <p:cNvPr id="82" name="TextBox 81"/>
          <p:cNvSpPr txBox="1"/>
          <p:nvPr/>
        </p:nvSpPr>
        <p:spPr>
          <a:xfrm>
            <a:off x="6256259" y="1225784"/>
            <a:ext cx="596638" cy="553998"/>
          </a:xfrm>
          <a:prstGeom prst="rect">
            <a:avLst/>
          </a:prstGeom>
          <a:noFill/>
        </p:spPr>
        <p:txBody>
          <a:bodyPr wrap="none" rtlCol="0">
            <a:spAutoFit/>
          </a:bodyPr>
          <a:lstStyle/>
          <a:p>
            <a:pPr defTabSz="609585">
              <a:defRPr/>
            </a:pPr>
            <a:endParaRPr lang="en-GB" sz="1000" dirty="0">
              <a:solidFill>
                <a:prstClr val="black"/>
              </a:solidFill>
              <a:sym typeface="Arial"/>
            </a:endParaRPr>
          </a:p>
          <a:p>
            <a:pPr defTabSz="609585">
              <a:defRPr/>
            </a:pPr>
            <a:endParaRPr lang="en-GB" sz="1000" dirty="0">
              <a:solidFill>
                <a:prstClr val="black"/>
              </a:solidFill>
              <a:sym typeface="Arial"/>
            </a:endParaRPr>
          </a:p>
          <a:p>
            <a:pPr defTabSz="609585">
              <a:defRPr/>
            </a:pPr>
            <a:r>
              <a:rPr lang="en-GB" sz="1000" dirty="0">
                <a:solidFill>
                  <a:prstClr val="black"/>
                </a:solidFill>
                <a:sym typeface="Arial"/>
              </a:rPr>
              <a:t>Mobile </a:t>
            </a:r>
          </a:p>
        </p:txBody>
      </p:sp>
      <p:sp>
        <p:nvSpPr>
          <p:cNvPr id="86" name="TextBox 43"/>
          <p:cNvSpPr txBox="1">
            <a:spLocks noChangeArrowheads="1"/>
          </p:cNvSpPr>
          <p:nvPr/>
        </p:nvSpPr>
        <p:spPr bwMode="auto">
          <a:xfrm>
            <a:off x="1451287" y="4602021"/>
            <a:ext cx="1744663" cy="246221"/>
          </a:xfrm>
          <a:prstGeom prst="rect">
            <a:avLst/>
          </a:prstGeom>
          <a:solidFill>
            <a:schemeClr val="accent2"/>
          </a:solidFill>
          <a:ln w="9525">
            <a:solidFill>
              <a:schemeClr val="tx1"/>
            </a:solidFill>
            <a:prstDash val="dash"/>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a:solidFill>
                  <a:prstClr val="black"/>
                </a:solidFill>
                <a:sym typeface="Arial"/>
              </a:rPr>
              <a:t>Additional Services</a:t>
            </a:r>
          </a:p>
        </p:txBody>
      </p:sp>
      <p:sp>
        <p:nvSpPr>
          <p:cNvPr id="103" name="TextBox 210"/>
          <p:cNvSpPr txBox="1">
            <a:spLocks noChangeArrowheads="1"/>
          </p:cNvSpPr>
          <p:nvPr/>
        </p:nvSpPr>
        <p:spPr bwMode="auto">
          <a:xfrm>
            <a:off x="1611593" y="5427847"/>
            <a:ext cx="1463707" cy="24622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Reporting</a:t>
            </a:r>
          </a:p>
        </p:txBody>
      </p:sp>
      <p:cxnSp>
        <p:nvCxnSpPr>
          <p:cNvPr id="108" name="Elbow Connector 40"/>
          <p:cNvCxnSpPr>
            <a:cxnSpLocks/>
            <a:stCxn id="6" idx="2"/>
            <a:endCxn id="102" idx="0"/>
          </p:cNvCxnSpPr>
          <p:nvPr/>
        </p:nvCxnSpPr>
        <p:spPr>
          <a:xfrm rot="5400000">
            <a:off x="3155687" y="3083161"/>
            <a:ext cx="696320" cy="2360455"/>
          </a:xfrm>
          <a:prstGeom prst="bentConnector3">
            <a:avLst>
              <a:gd name="adj1" fmla="val 50000"/>
            </a:avLst>
          </a:prstGeom>
          <a:ln w="3175">
            <a:solidFill>
              <a:schemeClr val="bg1">
                <a:lumMod val="6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4" name="Elbow Connector 40"/>
          <p:cNvCxnSpPr>
            <a:cxnSpLocks/>
            <a:stCxn id="102" idx="3"/>
            <a:endCxn id="11" idx="1"/>
          </p:cNvCxnSpPr>
          <p:nvPr/>
        </p:nvCxnSpPr>
        <p:spPr>
          <a:xfrm>
            <a:off x="3195951" y="5532139"/>
            <a:ext cx="262373" cy="4532"/>
          </a:xfrm>
          <a:prstGeom prst="bentConnector3">
            <a:avLst>
              <a:gd name="adj1" fmla="val 50000"/>
            </a:avLst>
          </a:prstGeom>
          <a:ln w="3175">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73" name="TextBox 11"/>
          <p:cNvSpPr txBox="1">
            <a:spLocks noChangeArrowheads="1"/>
          </p:cNvSpPr>
          <p:nvPr/>
        </p:nvSpPr>
        <p:spPr bwMode="auto">
          <a:xfrm>
            <a:off x="3940107" y="3348012"/>
            <a:ext cx="1587500" cy="246221"/>
          </a:xfrm>
          <a:prstGeom prst="rect">
            <a:avLst/>
          </a:prstGeom>
          <a:noFill/>
          <a:ln w="9525">
            <a:solidFill>
              <a:schemeClr val="accent4">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err="1">
                <a:solidFill>
                  <a:prstClr val="black"/>
                </a:solidFill>
                <a:sym typeface="Arial"/>
              </a:rPr>
              <a:t>updateEDR</a:t>
            </a:r>
            <a:endParaRPr lang="en-US" altLang="en-US" sz="1000" dirty="0">
              <a:solidFill>
                <a:prstClr val="black"/>
              </a:solidFill>
              <a:sym typeface="Arial"/>
            </a:endParaRPr>
          </a:p>
        </p:txBody>
      </p:sp>
      <p:sp>
        <p:nvSpPr>
          <p:cNvPr id="83" name="TextBox 11"/>
          <p:cNvSpPr txBox="1">
            <a:spLocks noChangeArrowheads="1"/>
          </p:cNvSpPr>
          <p:nvPr/>
        </p:nvSpPr>
        <p:spPr bwMode="auto">
          <a:xfrm>
            <a:off x="5659078" y="3348012"/>
            <a:ext cx="1587500" cy="246221"/>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err="1">
                <a:solidFill>
                  <a:prstClr val="black"/>
                </a:solidFill>
                <a:sym typeface="Arial"/>
              </a:rPr>
              <a:t>getEDR</a:t>
            </a:r>
            <a:endParaRPr lang="en-US" altLang="en-US" sz="1000" dirty="0">
              <a:solidFill>
                <a:prstClr val="black"/>
              </a:solidFill>
              <a:sym typeface="Arial"/>
            </a:endParaRPr>
          </a:p>
        </p:txBody>
      </p:sp>
      <p:cxnSp>
        <p:nvCxnSpPr>
          <p:cNvPr id="84" name="Straight Arrow Connector 83"/>
          <p:cNvCxnSpPr/>
          <p:nvPr/>
        </p:nvCxnSpPr>
        <p:spPr>
          <a:xfrm>
            <a:off x="4636135" y="1879932"/>
            <a:ext cx="0" cy="1061717"/>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786328" y="1879932"/>
            <a:ext cx="0" cy="1054835"/>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474459" y="1879932"/>
            <a:ext cx="0" cy="106171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6624653" y="1879932"/>
            <a:ext cx="0" cy="105483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732083" y="3243614"/>
            <a:ext cx="86113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800">
                <a:solidFill>
                  <a:schemeClr val="bg2">
                    <a:lumMod val="50000"/>
                  </a:schemeClr>
                </a:solidFill>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defTabSz="609585">
              <a:defRPr/>
            </a:pPr>
            <a:r>
              <a:rPr lang="en-GB" dirty="0">
                <a:solidFill>
                  <a:srgbClr val="C5D1D7">
                    <a:lumMod val="50000"/>
                  </a:srgbClr>
                </a:solidFill>
                <a:sym typeface="Arial"/>
              </a:rPr>
              <a:t>Event listeners</a:t>
            </a:r>
          </a:p>
        </p:txBody>
      </p:sp>
      <p:sp>
        <p:nvSpPr>
          <p:cNvPr id="27" name="TextBox 26"/>
          <p:cNvSpPr txBox="1"/>
          <p:nvPr/>
        </p:nvSpPr>
        <p:spPr>
          <a:xfrm>
            <a:off x="1727512" y="2274630"/>
            <a:ext cx="5913968" cy="246221"/>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defTabSz="609585">
              <a:defRPr/>
            </a:pPr>
            <a:r>
              <a:rPr lang="en-US" sz="1000" dirty="0">
                <a:solidFill>
                  <a:prstClr val="black"/>
                </a:solidFill>
                <a:sym typeface="Arial"/>
              </a:rPr>
              <a:t>API Gateway / ESB </a:t>
            </a:r>
            <a:r>
              <a:rPr lang="en-US" sz="1000" b="1" dirty="0">
                <a:solidFill>
                  <a:prstClr val="black"/>
                </a:solidFill>
                <a:sym typeface="Arial"/>
              </a:rPr>
              <a:t>(Integration Tier)</a:t>
            </a:r>
          </a:p>
        </p:txBody>
      </p:sp>
      <p:sp>
        <p:nvSpPr>
          <p:cNvPr id="46" name="Rectangle 45"/>
          <p:cNvSpPr/>
          <p:nvPr/>
        </p:nvSpPr>
        <p:spPr>
          <a:xfrm>
            <a:off x="3314739" y="1455917"/>
            <a:ext cx="1745547" cy="400110"/>
          </a:xfrm>
          <a:prstGeom prst="rect">
            <a:avLst/>
          </a:prstGeom>
        </p:spPr>
        <p:txBody>
          <a:bodyPr wrap="square">
            <a:spAutoFit/>
          </a:bodyPr>
          <a:lstStyle/>
          <a:p>
            <a:pPr defTabSz="609585">
              <a:defRPr/>
            </a:pPr>
            <a:r>
              <a:rPr lang="en-GB" sz="1000" dirty="0">
                <a:solidFill>
                  <a:prstClr val="black"/>
                </a:solidFill>
                <a:sym typeface="Arial"/>
              </a:rPr>
              <a:t> </a:t>
            </a:r>
          </a:p>
          <a:p>
            <a:pPr defTabSz="609585">
              <a:defRPr/>
            </a:pPr>
            <a:endParaRPr lang="en-GB" sz="1000" dirty="0">
              <a:solidFill>
                <a:prstClr val="black"/>
              </a:solidFill>
              <a:sym typeface="Arial"/>
            </a:endParaRPr>
          </a:p>
        </p:txBody>
      </p:sp>
      <p:sp>
        <p:nvSpPr>
          <p:cNvPr id="93" name="Flowchart: Predefined Process 92"/>
          <p:cNvSpPr/>
          <p:nvPr/>
        </p:nvSpPr>
        <p:spPr>
          <a:xfrm>
            <a:off x="6194891" y="1514596"/>
            <a:ext cx="673919" cy="276225"/>
          </a:xfrm>
          <a:prstGeom prst="flowChartPredefinedProcess">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GB" dirty="0">
              <a:solidFill>
                <a:prstClr val="white"/>
              </a:solidFill>
              <a:sym typeface="Arial"/>
            </a:endParaRPr>
          </a:p>
        </p:txBody>
      </p:sp>
      <p:sp>
        <p:nvSpPr>
          <p:cNvPr id="124" name="TextBox 35"/>
          <p:cNvSpPr txBox="1">
            <a:spLocks noChangeArrowheads="1"/>
          </p:cNvSpPr>
          <p:nvPr/>
        </p:nvSpPr>
        <p:spPr bwMode="auto">
          <a:xfrm>
            <a:off x="1611594" y="5044934"/>
            <a:ext cx="1468439" cy="246063"/>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Query Tools</a:t>
            </a:r>
          </a:p>
        </p:txBody>
      </p:sp>
      <p:sp>
        <p:nvSpPr>
          <p:cNvPr id="60" name="Title 1"/>
          <p:cNvSpPr txBox="1">
            <a:spLocks/>
          </p:cNvSpPr>
          <p:nvPr/>
        </p:nvSpPr>
        <p:spPr>
          <a:xfrm>
            <a:off x="59196" y="65332"/>
            <a:ext cx="5468411" cy="923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sz="1400" b="1" dirty="0">
                <a:solidFill>
                  <a:prstClr val="black"/>
                </a:solidFill>
                <a:sym typeface="Arial"/>
              </a:rPr>
              <a:t>Enterprise Blueprint (</a:t>
            </a:r>
            <a:r>
              <a:rPr lang="en-GB" sz="1400" b="1" dirty="0" err="1">
                <a:solidFill>
                  <a:prstClr val="black"/>
                </a:solidFill>
                <a:sym typeface="Arial"/>
              </a:rPr>
              <a:t>Blockchain</a:t>
            </a:r>
            <a:r>
              <a:rPr lang="en-GB" sz="1400" b="1" dirty="0">
                <a:solidFill>
                  <a:prstClr val="black"/>
                </a:solidFill>
                <a:sym typeface="Arial"/>
              </a:rPr>
              <a:t> Perspective)  </a:t>
            </a:r>
            <a:r>
              <a:rPr lang="en-GB" sz="1400" b="1" dirty="0">
                <a:solidFill>
                  <a:srgbClr val="FF0000"/>
                </a:solidFill>
                <a:sym typeface="Arial"/>
              </a:rPr>
              <a:t>For </a:t>
            </a:r>
            <a:r>
              <a:rPr lang="en-GB" sz="1400" b="1" dirty="0" err="1">
                <a:solidFill>
                  <a:srgbClr val="FF0000"/>
                </a:solidFill>
                <a:sym typeface="Arial"/>
              </a:rPr>
              <a:t>edr</a:t>
            </a:r>
            <a:r>
              <a:rPr lang="en-GB" sz="1400" b="1" dirty="0">
                <a:solidFill>
                  <a:srgbClr val="FF0000"/>
                </a:solidFill>
                <a:sym typeface="Arial"/>
              </a:rPr>
              <a:t> V1</a:t>
            </a:r>
          </a:p>
        </p:txBody>
      </p:sp>
      <p:sp>
        <p:nvSpPr>
          <p:cNvPr id="61" name="Rectangle 60"/>
          <p:cNvSpPr/>
          <p:nvPr/>
        </p:nvSpPr>
        <p:spPr>
          <a:xfrm>
            <a:off x="79021" y="64811"/>
            <a:ext cx="12011379" cy="67265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sp>
        <p:nvSpPr>
          <p:cNvPr id="62" name="Rectangle 61">
            <a:extLst>
              <a:ext uri="{FF2B5EF4-FFF2-40B4-BE49-F238E27FC236}">
                <a16:creationId xmlns:a16="http://schemas.microsoft.com/office/drawing/2014/main" xmlns="" id="{A8E0AF48-C35D-D243-A4A4-027839A3540F}"/>
              </a:ext>
            </a:extLst>
          </p:cNvPr>
          <p:cNvSpPr/>
          <p:nvPr/>
        </p:nvSpPr>
        <p:spPr>
          <a:xfrm>
            <a:off x="5547434" y="4590529"/>
            <a:ext cx="5782969" cy="215779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dirty="0">
              <a:solidFill>
                <a:prstClr val="white"/>
              </a:solidFill>
              <a:sym typeface="Arial"/>
            </a:endParaRPr>
          </a:p>
        </p:txBody>
      </p:sp>
      <p:sp>
        <p:nvSpPr>
          <p:cNvPr id="63" name="Oval 62">
            <a:extLst>
              <a:ext uri="{FF2B5EF4-FFF2-40B4-BE49-F238E27FC236}">
                <a16:creationId xmlns:a16="http://schemas.microsoft.com/office/drawing/2014/main" xmlns="" id="{82A7A443-46D5-954F-9770-08C823CDE582}"/>
              </a:ext>
            </a:extLst>
          </p:cNvPr>
          <p:cNvSpPr/>
          <p:nvPr/>
        </p:nvSpPr>
        <p:spPr>
          <a:xfrm>
            <a:off x="7473847" y="5658181"/>
            <a:ext cx="2868108" cy="700907"/>
          </a:xfrm>
          <a:prstGeom prst="ellipse">
            <a:avLst/>
          </a:prstGeom>
          <a:ln w="101600">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609585">
              <a:defRPr/>
            </a:pPr>
            <a:endParaRPr lang="en-GB">
              <a:solidFill>
                <a:prstClr val="black"/>
              </a:solidFill>
              <a:sym typeface="Arial"/>
            </a:endParaRPr>
          </a:p>
        </p:txBody>
      </p:sp>
      <p:sp>
        <p:nvSpPr>
          <p:cNvPr id="64" name="Rectangle 63">
            <a:extLst>
              <a:ext uri="{FF2B5EF4-FFF2-40B4-BE49-F238E27FC236}">
                <a16:creationId xmlns:a16="http://schemas.microsoft.com/office/drawing/2014/main" xmlns="" id="{A272A17A-1FB3-6746-A7A3-A72E13C8BC5A}"/>
              </a:ext>
            </a:extLst>
          </p:cNvPr>
          <p:cNvSpPr/>
          <p:nvPr/>
        </p:nvSpPr>
        <p:spPr>
          <a:xfrm>
            <a:off x="5669222" y="4666966"/>
            <a:ext cx="2551829" cy="1243013"/>
          </a:xfrm>
          <a:prstGeom prst="rect">
            <a:avLst/>
          </a:prstGeom>
          <a:solidFill>
            <a:schemeClr val="accent4">
              <a:lumMod val="20000"/>
              <a:lumOff val="80000"/>
            </a:schemeClr>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sp>
        <p:nvSpPr>
          <p:cNvPr id="65" name="TextBox 43">
            <a:extLst>
              <a:ext uri="{FF2B5EF4-FFF2-40B4-BE49-F238E27FC236}">
                <a16:creationId xmlns:a16="http://schemas.microsoft.com/office/drawing/2014/main" xmlns="" id="{2CE853D2-63CA-9848-A5B7-0F98D5A152C2}"/>
              </a:ext>
            </a:extLst>
          </p:cNvPr>
          <p:cNvSpPr txBox="1">
            <a:spLocks noChangeArrowheads="1"/>
          </p:cNvSpPr>
          <p:nvPr/>
        </p:nvSpPr>
        <p:spPr bwMode="auto">
          <a:xfrm>
            <a:off x="5669222" y="4666965"/>
            <a:ext cx="2551829" cy="246221"/>
          </a:xfrm>
          <a:prstGeom prst="rect">
            <a:avLst/>
          </a:prstGeom>
          <a:solidFill>
            <a:schemeClr val="accent2"/>
          </a:solidFill>
          <a:ln w="9525">
            <a:solidFill>
              <a:schemeClr val="tx1"/>
            </a:solidFill>
            <a:prstDash val="dash"/>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err="1">
                <a:solidFill>
                  <a:prstClr val="black"/>
                </a:solidFill>
                <a:sym typeface="Arial"/>
              </a:rPr>
              <a:t>BlockChain</a:t>
            </a:r>
            <a:r>
              <a:rPr lang="en-US" altLang="en-US" sz="1000" b="1" dirty="0">
                <a:solidFill>
                  <a:prstClr val="black"/>
                </a:solidFill>
                <a:sym typeface="Arial"/>
              </a:rPr>
              <a:t> </a:t>
            </a:r>
            <a:r>
              <a:rPr lang="en-US" altLang="en-US" sz="1000" b="1" dirty="0" err="1">
                <a:solidFill>
                  <a:prstClr val="black"/>
                </a:solidFill>
                <a:sym typeface="Arial"/>
              </a:rPr>
              <a:t>Hyperledger</a:t>
            </a:r>
            <a:r>
              <a:rPr lang="en-US" altLang="en-US" sz="1000" b="1" dirty="0">
                <a:solidFill>
                  <a:prstClr val="black"/>
                </a:solidFill>
                <a:sym typeface="Arial"/>
              </a:rPr>
              <a:t> Fabric Peer</a:t>
            </a:r>
          </a:p>
        </p:txBody>
      </p:sp>
      <p:sp>
        <p:nvSpPr>
          <p:cNvPr id="66" name="TextBox 22">
            <a:extLst>
              <a:ext uri="{FF2B5EF4-FFF2-40B4-BE49-F238E27FC236}">
                <a16:creationId xmlns:a16="http://schemas.microsoft.com/office/drawing/2014/main" xmlns="" id="{914DB9F6-F614-9E4C-AE0F-385C9F55FC1A}"/>
              </a:ext>
            </a:extLst>
          </p:cNvPr>
          <p:cNvSpPr txBox="1">
            <a:spLocks noChangeArrowheads="1"/>
          </p:cNvSpPr>
          <p:nvPr/>
        </p:nvSpPr>
        <p:spPr bwMode="auto">
          <a:xfrm>
            <a:off x="5785521" y="5095241"/>
            <a:ext cx="1142587" cy="24622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Smart Contract </a:t>
            </a:r>
          </a:p>
        </p:txBody>
      </p:sp>
      <p:sp>
        <p:nvSpPr>
          <p:cNvPr id="67" name="TextBox 29">
            <a:extLst>
              <a:ext uri="{FF2B5EF4-FFF2-40B4-BE49-F238E27FC236}">
                <a16:creationId xmlns:a16="http://schemas.microsoft.com/office/drawing/2014/main" xmlns="" id="{F5CDC010-9991-4E43-88D9-E49628001EA3}"/>
              </a:ext>
            </a:extLst>
          </p:cNvPr>
          <p:cNvSpPr txBox="1">
            <a:spLocks noChangeArrowheads="1"/>
          </p:cNvSpPr>
          <p:nvPr/>
        </p:nvSpPr>
        <p:spPr bwMode="auto">
          <a:xfrm>
            <a:off x="5780345" y="5487161"/>
            <a:ext cx="1147763" cy="24622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Ledger</a:t>
            </a:r>
          </a:p>
        </p:txBody>
      </p:sp>
      <p:sp>
        <p:nvSpPr>
          <p:cNvPr id="68" name="TextBox 31">
            <a:extLst>
              <a:ext uri="{FF2B5EF4-FFF2-40B4-BE49-F238E27FC236}">
                <a16:creationId xmlns:a16="http://schemas.microsoft.com/office/drawing/2014/main" xmlns="" id="{C0683752-B59C-1D4B-A8B5-2E4CD63DFE42}"/>
              </a:ext>
            </a:extLst>
          </p:cNvPr>
          <p:cNvSpPr txBox="1">
            <a:spLocks noChangeArrowheads="1"/>
          </p:cNvSpPr>
          <p:nvPr/>
        </p:nvSpPr>
        <p:spPr bwMode="auto">
          <a:xfrm>
            <a:off x="7033868" y="5479375"/>
            <a:ext cx="1085851" cy="24622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Membership</a:t>
            </a:r>
          </a:p>
        </p:txBody>
      </p:sp>
      <p:sp>
        <p:nvSpPr>
          <p:cNvPr id="69" name="TextBox 210">
            <a:extLst>
              <a:ext uri="{FF2B5EF4-FFF2-40B4-BE49-F238E27FC236}">
                <a16:creationId xmlns:a16="http://schemas.microsoft.com/office/drawing/2014/main" xmlns="" id="{1EDDB726-65A4-0D4B-8636-7F83604908DD}"/>
              </a:ext>
            </a:extLst>
          </p:cNvPr>
          <p:cNvSpPr txBox="1">
            <a:spLocks noChangeArrowheads="1"/>
          </p:cNvSpPr>
          <p:nvPr/>
        </p:nvSpPr>
        <p:spPr bwMode="auto">
          <a:xfrm>
            <a:off x="7033868" y="5089664"/>
            <a:ext cx="1085851" cy="24622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Event Adapter</a:t>
            </a:r>
          </a:p>
        </p:txBody>
      </p:sp>
      <p:sp>
        <p:nvSpPr>
          <p:cNvPr id="72" name="TextBox 210">
            <a:extLst>
              <a:ext uri="{FF2B5EF4-FFF2-40B4-BE49-F238E27FC236}">
                <a16:creationId xmlns:a16="http://schemas.microsoft.com/office/drawing/2014/main" xmlns="" id="{76BE24D8-FDF5-5144-B29C-30992D922E54}"/>
              </a:ext>
            </a:extLst>
          </p:cNvPr>
          <p:cNvSpPr txBox="1">
            <a:spLocks noChangeArrowheads="1"/>
          </p:cNvSpPr>
          <p:nvPr/>
        </p:nvSpPr>
        <p:spPr bwMode="auto">
          <a:xfrm>
            <a:off x="5703689" y="5894164"/>
            <a:ext cx="1470025" cy="38158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Blockchain World State Store(s)</a:t>
            </a:r>
          </a:p>
        </p:txBody>
      </p:sp>
      <p:cxnSp>
        <p:nvCxnSpPr>
          <p:cNvPr id="74" name="Elbow Connector 40">
            <a:extLst>
              <a:ext uri="{FF2B5EF4-FFF2-40B4-BE49-F238E27FC236}">
                <a16:creationId xmlns:a16="http://schemas.microsoft.com/office/drawing/2014/main" xmlns="" id="{3C24663D-36F7-B84A-98D5-921F329FC767}"/>
              </a:ext>
            </a:extLst>
          </p:cNvPr>
          <p:cNvCxnSpPr>
            <a:stCxn id="67" idx="2"/>
            <a:endCxn id="72" idx="3"/>
          </p:cNvCxnSpPr>
          <p:nvPr/>
        </p:nvCxnSpPr>
        <p:spPr>
          <a:xfrm rot="16200000" flipH="1">
            <a:off x="6588184" y="5499424"/>
            <a:ext cx="351573" cy="819487"/>
          </a:xfrm>
          <a:prstGeom prst="bentConnector4">
            <a:avLst>
              <a:gd name="adj1" fmla="val 22866"/>
              <a:gd name="adj2" fmla="val 127896"/>
            </a:avLst>
          </a:prstGeom>
          <a:ln w="3175">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75" name="TextBox 49">
            <a:extLst>
              <a:ext uri="{FF2B5EF4-FFF2-40B4-BE49-F238E27FC236}">
                <a16:creationId xmlns:a16="http://schemas.microsoft.com/office/drawing/2014/main" xmlns="" id="{7E875A51-E813-F344-876F-606A8FCE42D8}"/>
              </a:ext>
            </a:extLst>
          </p:cNvPr>
          <p:cNvSpPr txBox="1">
            <a:spLocks noChangeArrowheads="1"/>
          </p:cNvSpPr>
          <p:nvPr/>
        </p:nvSpPr>
        <p:spPr bwMode="auto">
          <a:xfrm>
            <a:off x="5664409" y="6207237"/>
            <a:ext cx="1249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External </a:t>
            </a:r>
            <a:r>
              <a:rPr lang="en-US" altLang="en-US" sz="800" dirty="0" err="1">
                <a:solidFill>
                  <a:srgbClr val="C5D1D7">
                    <a:lumMod val="50000"/>
                  </a:srgbClr>
                </a:solidFill>
                <a:sym typeface="Arial"/>
              </a:rPr>
              <a:t>CouchDB</a:t>
            </a:r>
            <a:r>
              <a:rPr lang="en-US" altLang="en-US" sz="800" dirty="0">
                <a:solidFill>
                  <a:srgbClr val="C5D1D7">
                    <a:lumMod val="50000"/>
                  </a:srgbClr>
                </a:solidFill>
                <a:sym typeface="Arial"/>
              </a:rPr>
              <a:t> World State</a:t>
            </a:r>
          </a:p>
        </p:txBody>
      </p:sp>
      <p:sp>
        <p:nvSpPr>
          <p:cNvPr id="76" name="TextBox 29">
            <a:extLst>
              <a:ext uri="{FF2B5EF4-FFF2-40B4-BE49-F238E27FC236}">
                <a16:creationId xmlns:a16="http://schemas.microsoft.com/office/drawing/2014/main" xmlns="" id="{21C781B6-4A53-0143-A7FF-CB0546643299}"/>
              </a:ext>
            </a:extLst>
          </p:cNvPr>
          <p:cNvSpPr txBox="1">
            <a:spLocks noChangeArrowheads="1"/>
          </p:cNvSpPr>
          <p:nvPr/>
        </p:nvSpPr>
        <p:spPr bwMode="auto">
          <a:xfrm>
            <a:off x="9781599" y="5256500"/>
            <a:ext cx="1014280" cy="582613"/>
          </a:xfrm>
          <a:prstGeom prst="rect">
            <a:avLst/>
          </a:prstGeom>
          <a:solidFill>
            <a:srgbClr val="FFC000"/>
          </a:solidFill>
          <a:ln w="63500">
            <a:solidFill>
              <a:schemeClr val="bg1">
                <a:lumMod val="95000"/>
              </a:schemeClr>
            </a:solidFill>
            <a:miter lim="800000"/>
            <a:headEnd/>
            <a:tailEnd/>
          </a:ln>
        </p:spPr>
        <p:txBody>
          <a:bodyPr wrap="square" anchor="ct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lnSpc>
                <a:spcPts val="1000"/>
              </a:lnSpc>
              <a:defRPr/>
            </a:pPr>
            <a:r>
              <a:rPr lang="en-US" altLang="en-US" sz="1000" dirty="0">
                <a:solidFill>
                  <a:prstClr val="black"/>
                </a:solidFill>
                <a:sym typeface="Arial"/>
              </a:rPr>
              <a:t>Blockchain </a:t>
            </a:r>
            <a:r>
              <a:rPr lang="en-US" altLang="en-US" sz="1000" dirty="0" err="1">
                <a:solidFill>
                  <a:prstClr val="black"/>
                </a:solidFill>
                <a:sym typeface="Arial"/>
              </a:rPr>
              <a:t>Hyperledger</a:t>
            </a:r>
            <a:endParaRPr lang="en-US" altLang="en-US" sz="1000" dirty="0">
              <a:solidFill>
                <a:prstClr val="black"/>
              </a:solidFill>
              <a:sym typeface="Arial"/>
            </a:endParaRPr>
          </a:p>
          <a:p>
            <a:pPr algn="ctr" defTabSz="609585">
              <a:lnSpc>
                <a:spcPts val="1000"/>
              </a:lnSpc>
              <a:defRPr/>
            </a:pPr>
            <a:r>
              <a:rPr lang="en-US" altLang="en-US" sz="1000" dirty="0">
                <a:solidFill>
                  <a:prstClr val="black"/>
                </a:solidFill>
                <a:sym typeface="Arial"/>
              </a:rPr>
              <a:t>Fabric (</a:t>
            </a:r>
            <a:r>
              <a:rPr lang="en-US" altLang="en-US" sz="1000" b="1" dirty="0">
                <a:solidFill>
                  <a:prstClr val="black"/>
                </a:solidFill>
                <a:sym typeface="Arial"/>
              </a:rPr>
              <a:t>Agency1)</a:t>
            </a:r>
          </a:p>
        </p:txBody>
      </p:sp>
      <p:sp>
        <p:nvSpPr>
          <p:cNvPr id="77" name="TextBox 49">
            <a:extLst>
              <a:ext uri="{FF2B5EF4-FFF2-40B4-BE49-F238E27FC236}">
                <a16:creationId xmlns:a16="http://schemas.microsoft.com/office/drawing/2014/main" xmlns="" id="{FAD5230D-534B-E248-979F-4F4AFA9E756C}"/>
              </a:ext>
            </a:extLst>
          </p:cNvPr>
          <p:cNvSpPr txBox="1">
            <a:spLocks noChangeArrowheads="1"/>
          </p:cNvSpPr>
          <p:nvPr/>
        </p:nvSpPr>
        <p:spPr bwMode="auto">
          <a:xfrm>
            <a:off x="8919157" y="5839114"/>
            <a:ext cx="8624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Ledger Connectivity</a:t>
            </a:r>
          </a:p>
        </p:txBody>
      </p:sp>
      <p:sp>
        <p:nvSpPr>
          <p:cNvPr id="79" name="TextBox 29">
            <a:extLst>
              <a:ext uri="{FF2B5EF4-FFF2-40B4-BE49-F238E27FC236}">
                <a16:creationId xmlns:a16="http://schemas.microsoft.com/office/drawing/2014/main" xmlns="" id="{358414E4-071C-904C-AFA6-D5B35EC37DA4}"/>
              </a:ext>
            </a:extLst>
          </p:cNvPr>
          <p:cNvSpPr txBox="1">
            <a:spLocks noChangeArrowheads="1"/>
          </p:cNvSpPr>
          <p:nvPr/>
        </p:nvSpPr>
        <p:spPr bwMode="auto">
          <a:xfrm>
            <a:off x="9781599" y="6069018"/>
            <a:ext cx="1014280" cy="582613"/>
          </a:xfrm>
          <a:prstGeom prst="rect">
            <a:avLst/>
          </a:prstGeom>
          <a:solidFill>
            <a:schemeClr val="accent1">
              <a:lumMod val="20000"/>
              <a:lumOff val="80000"/>
            </a:schemeClr>
          </a:solidFill>
          <a:ln w="63500">
            <a:solidFill>
              <a:schemeClr val="bg1">
                <a:lumMod val="95000"/>
              </a:schemeClr>
            </a:solidFill>
            <a:miter lim="800000"/>
            <a:headEnd/>
            <a:tailEnd/>
          </a:ln>
        </p:spPr>
        <p:txBody>
          <a:bodyPr wrap="square" anchor="ct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lnSpc>
                <a:spcPts val="1000"/>
              </a:lnSpc>
              <a:defRPr/>
            </a:pPr>
            <a:r>
              <a:rPr lang="en-US" altLang="en-US" sz="1000" dirty="0">
                <a:solidFill>
                  <a:prstClr val="black"/>
                </a:solidFill>
                <a:sym typeface="Arial"/>
              </a:rPr>
              <a:t>Blockchain </a:t>
            </a:r>
            <a:r>
              <a:rPr lang="en-US" altLang="en-US" sz="1000" dirty="0" err="1">
                <a:solidFill>
                  <a:prstClr val="black"/>
                </a:solidFill>
                <a:sym typeface="Arial"/>
              </a:rPr>
              <a:t>Hyperledger</a:t>
            </a:r>
            <a:endParaRPr lang="en-US" altLang="en-US" sz="1000" dirty="0">
              <a:solidFill>
                <a:prstClr val="black"/>
              </a:solidFill>
              <a:sym typeface="Arial"/>
            </a:endParaRPr>
          </a:p>
          <a:p>
            <a:pPr algn="ctr" defTabSz="609585">
              <a:lnSpc>
                <a:spcPts val="1000"/>
              </a:lnSpc>
              <a:defRPr/>
            </a:pPr>
            <a:r>
              <a:rPr lang="en-US" altLang="en-US" sz="1000" dirty="0">
                <a:solidFill>
                  <a:prstClr val="black"/>
                </a:solidFill>
                <a:sym typeface="Arial"/>
              </a:rPr>
              <a:t>Fabric (</a:t>
            </a:r>
            <a:r>
              <a:rPr lang="en-US" altLang="en-US" sz="1000" b="1" dirty="0">
                <a:solidFill>
                  <a:prstClr val="black"/>
                </a:solidFill>
                <a:sym typeface="Arial"/>
              </a:rPr>
              <a:t>Agency2</a:t>
            </a:r>
            <a:r>
              <a:rPr lang="en-US" altLang="en-US" sz="1000" dirty="0">
                <a:solidFill>
                  <a:prstClr val="black"/>
                </a:solidFill>
                <a:sym typeface="Arial"/>
              </a:rPr>
              <a:t>)</a:t>
            </a:r>
          </a:p>
        </p:txBody>
      </p:sp>
      <p:sp>
        <p:nvSpPr>
          <p:cNvPr id="80" name="Rectangle 79">
            <a:extLst>
              <a:ext uri="{FF2B5EF4-FFF2-40B4-BE49-F238E27FC236}">
                <a16:creationId xmlns:a16="http://schemas.microsoft.com/office/drawing/2014/main" xmlns="" id="{9CD398DD-D4A5-AA40-9629-96899BE25C78}"/>
              </a:ext>
            </a:extLst>
          </p:cNvPr>
          <p:cNvSpPr/>
          <p:nvPr/>
        </p:nvSpPr>
        <p:spPr>
          <a:xfrm>
            <a:off x="8933256" y="4590527"/>
            <a:ext cx="2395859" cy="369332"/>
          </a:xfrm>
          <a:prstGeom prst="rect">
            <a:avLst/>
          </a:prstGeom>
        </p:spPr>
        <p:txBody>
          <a:bodyPr wrap="square">
            <a:spAutoFit/>
          </a:bodyPr>
          <a:lstStyle/>
          <a:p>
            <a:pPr algn="ctr" defTabSz="609585">
              <a:defRPr/>
            </a:pPr>
            <a:r>
              <a:rPr lang="en-US" altLang="en-US" sz="900" dirty="0" err="1">
                <a:solidFill>
                  <a:srgbClr val="C5D1D7">
                    <a:lumMod val="50000"/>
                  </a:srgbClr>
                </a:solidFill>
                <a:sym typeface="Arial"/>
              </a:rPr>
              <a:t>Blockchain</a:t>
            </a:r>
            <a:r>
              <a:rPr lang="en-US" altLang="en-US" sz="900" dirty="0">
                <a:solidFill>
                  <a:srgbClr val="C5D1D7">
                    <a:lumMod val="50000"/>
                  </a:srgbClr>
                </a:solidFill>
                <a:sym typeface="Arial"/>
              </a:rPr>
              <a:t> Platform Running </a:t>
            </a:r>
            <a:r>
              <a:rPr lang="en-US" altLang="en-US" sz="900" dirty="0" err="1">
                <a:solidFill>
                  <a:srgbClr val="C5D1D7">
                    <a:lumMod val="50000"/>
                  </a:srgbClr>
                </a:solidFill>
                <a:sym typeface="Arial"/>
              </a:rPr>
              <a:t>Hyperledger</a:t>
            </a:r>
            <a:r>
              <a:rPr lang="en-US" altLang="en-US" sz="900" dirty="0">
                <a:solidFill>
                  <a:srgbClr val="C5D1D7">
                    <a:lumMod val="50000"/>
                  </a:srgbClr>
                </a:solidFill>
                <a:sym typeface="Arial"/>
              </a:rPr>
              <a:t> Fabric</a:t>
            </a:r>
            <a:endParaRPr lang="en-US" altLang="en-US" sz="2000" dirty="0">
              <a:solidFill>
                <a:prstClr val="black"/>
              </a:solidFill>
              <a:sym typeface="Arial"/>
            </a:endParaRPr>
          </a:p>
        </p:txBody>
      </p:sp>
      <p:cxnSp>
        <p:nvCxnSpPr>
          <p:cNvPr id="81" name="Straight Arrow Connector 80">
            <a:extLst>
              <a:ext uri="{FF2B5EF4-FFF2-40B4-BE49-F238E27FC236}">
                <a16:creationId xmlns:a16="http://schemas.microsoft.com/office/drawing/2014/main" xmlns="" id="{F5884090-FE45-024E-AFB9-C7A7668D4872}"/>
              </a:ext>
            </a:extLst>
          </p:cNvPr>
          <p:cNvCxnSpPr>
            <a:cxnSpLocks/>
          </p:cNvCxnSpPr>
          <p:nvPr/>
        </p:nvCxnSpPr>
        <p:spPr>
          <a:xfrm flipH="1">
            <a:off x="8186344" y="5357649"/>
            <a:ext cx="338301" cy="0"/>
          </a:xfrm>
          <a:prstGeom prst="straightConnector1">
            <a:avLst/>
          </a:prstGeom>
          <a:ln w="3175">
            <a:solidFill>
              <a:srgbClr val="A6A6A6"/>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xmlns="" id="{E4D732DB-6ABC-C74B-B10F-8DD10D5C80AE}"/>
              </a:ext>
            </a:extLst>
          </p:cNvPr>
          <p:cNvCxnSpPr>
            <a:cxnSpLocks/>
          </p:cNvCxnSpPr>
          <p:nvPr/>
        </p:nvCxnSpPr>
        <p:spPr>
          <a:xfrm flipH="1">
            <a:off x="8186344" y="5044485"/>
            <a:ext cx="338301" cy="0"/>
          </a:xfrm>
          <a:prstGeom prst="straightConnector1">
            <a:avLst/>
          </a:prstGeom>
          <a:ln w="3175">
            <a:solidFill>
              <a:srgbClr val="A6A6A6"/>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xmlns="" id="{DA7105D4-B375-E64D-B3B0-B850FB441EC0}"/>
              </a:ext>
            </a:extLst>
          </p:cNvPr>
          <p:cNvSpPr/>
          <p:nvPr/>
        </p:nvSpPr>
        <p:spPr>
          <a:xfrm>
            <a:off x="8063954" y="5047853"/>
            <a:ext cx="530915" cy="235898"/>
          </a:xfrm>
          <a:prstGeom prst="rect">
            <a:avLst/>
          </a:prstGeom>
        </p:spPr>
        <p:txBody>
          <a:bodyPr wrap="none">
            <a:spAutoFit/>
          </a:bodyPr>
          <a:lstStyle/>
          <a:p>
            <a:pPr defTabSz="609585">
              <a:defRPr/>
            </a:pPr>
            <a:r>
              <a:rPr lang="en-US" altLang="en-US" sz="933" dirty="0">
                <a:solidFill>
                  <a:srgbClr val="C5D1D7">
                    <a:lumMod val="50000"/>
                  </a:srgbClr>
                </a:solidFill>
                <a:ea typeface="Arial"/>
                <a:cs typeface="Arial"/>
                <a:sym typeface="Arial"/>
              </a:rPr>
              <a:t>GRPC</a:t>
            </a:r>
          </a:p>
        </p:txBody>
      </p:sp>
      <p:cxnSp>
        <p:nvCxnSpPr>
          <p:cNvPr id="91" name="Straight Arrow Connector 90">
            <a:extLst>
              <a:ext uri="{FF2B5EF4-FFF2-40B4-BE49-F238E27FC236}">
                <a16:creationId xmlns:a16="http://schemas.microsoft.com/office/drawing/2014/main" xmlns="" id="{BA57CCA1-B0B4-B84D-A1E4-4877B56EA499}"/>
              </a:ext>
            </a:extLst>
          </p:cNvPr>
          <p:cNvCxnSpPr>
            <a:cxnSpLocks/>
          </p:cNvCxnSpPr>
          <p:nvPr/>
        </p:nvCxnSpPr>
        <p:spPr>
          <a:xfrm flipH="1">
            <a:off x="8998567" y="5367209"/>
            <a:ext cx="828504" cy="0"/>
          </a:xfrm>
          <a:prstGeom prst="straightConnector1">
            <a:avLst/>
          </a:prstGeom>
          <a:ln w="3175">
            <a:solidFill>
              <a:srgbClr val="A6A6A6"/>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xmlns="" id="{DF9532B1-51CB-0240-8BCB-656CBBD23C95}"/>
              </a:ext>
            </a:extLst>
          </p:cNvPr>
          <p:cNvSpPr/>
          <p:nvPr/>
        </p:nvSpPr>
        <p:spPr>
          <a:xfrm>
            <a:off x="9090058" y="5353017"/>
            <a:ext cx="530915" cy="235898"/>
          </a:xfrm>
          <a:prstGeom prst="rect">
            <a:avLst/>
          </a:prstGeom>
        </p:spPr>
        <p:txBody>
          <a:bodyPr wrap="none">
            <a:spAutoFit/>
          </a:bodyPr>
          <a:lstStyle/>
          <a:p>
            <a:pPr defTabSz="609585">
              <a:defRPr/>
            </a:pPr>
            <a:r>
              <a:rPr lang="en-US" altLang="en-US" sz="933" dirty="0">
                <a:solidFill>
                  <a:srgbClr val="C5D1D7">
                    <a:lumMod val="50000"/>
                  </a:srgbClr>
                </a:solidFill>
                <a:ea typeface="Arial"/>
                <a:cs typeface="Arial"/>
                <a:sym typeface="Arial"/>
              </a:rPr>
              <a:t>GRPC</a:t>
            </a:r>
          </a:p>
        </p:txBody>
      </p:sp>
      <p:cxnSp>
        <p:nvCxnSpPr>
          <p:cNvPr id="97" name="Straight Arrow Connector 96">
            <a:extLst>
              <a:ext uri="{FF2B5EF4-FFF2-40B4-BE49-F238E27FC236}">
                <a16:creationId xmlns:a16="http://schemas.microsoft.com/office/drawing/2014/main" xmlns="" id="{A5B27C9F-6B54-7B48-BC00-3D05DBC1C9CA}"/>
              </a:ext>
            </a:extLst>
          </p:cNvPr>
          <p:cNvCxnSpPr>
            <a:cxnSpLocks/>
          </p:cNvCxnSpPr>
          <p:nvPr/>
        </p:nvCxnSpPr>
        <p:spPr>
          <a:xfrm flipH="1">
            <a:off x="8998567" y="5563235"/>
            <a:ext cx="828504" cy="0"/>
          </a:xfrm>
          <a:prstGeom prst="straightConnector1">
            <a:avLst/>
          </a:prstGeom>
          <a:ln w="3175">
            <a:solidFill>
              <a:srgbClr val="A6A6A6"/>
            </a:solidFill>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xmlns="" id="{BF6A486C-BDF8-F143-B530-7D7B86C21880}"/>
              </a:ext>
            </a:extLst>
          </p:cNvPr>
          <p:cNvSpPr txBox="1"/>
          <p:nvPr/>
        </p:nvSpPr>
        <p:spPr>
          <a:xfrm>
            <a:off x="4286885" y="1236360"/>
            <a:ext cx="878400" cy="235898"/>
          </a:xfrm>
          <a:prstGeom prst="rect">
            <a:avLst/>
          </a:prstGeom>
          <a:noFill/>
        </p:spPr>
        <p:txBody>
          <a:bodyPr wrap="square" rtlCol="0">
            <a:spAutoFit/>
          </a:bodyPr>
          <a:lstStyle/>
          <a:p>
            <a:pPr algn="ctr" defTabSz="623360" hangingPunct="0"/>
            <a:r>
              <a:rPr lang="en-US" sz="933" kern="0" dirty="0">
                <a:solidFill>
                  <a:srgbClr val="000000"/>
                </a:solidFill>
                <a:ea typeface="Arial"/>
                <a:cs typeface="Arial"/>
                <a:sym typeface="Arial"/>
              </a:rPr>
              <a:t>Payroll</a:t>
            </a:r>
          </a:p>
        </p:txBody>
      </p:sp>
      <p:sp>
        <p:nvSpPr>
          <p:cNvPr id="101" name="TextBox 100">
            <a:extLst>
              <a:ext uri="{FF2B5EF4-FFF2-40B4-BE49-F238E27FC236}">
                <a16:creationId xmlns:a16="http://schemas.microsoft.com/office/drawing/2014/main" xmlns="" id="{38776EBC-0E35-204B-B5D6-800AB260F68B}"/>
              </a:ext>
            </a:extLst>
          </p:cNvPr>
          <p:cNvSpPr txBox="1"/>
          <p:nvPr/>
        </p:nvSpPr>
        <p:spPr>
          <a:xfrm>
            <a:off x="6111302" y="1251597"/>
            <a:ext cx="878400" cy="235898"/>
          </a:xfrm>
          <a:prstGeom prst="rect">
            <a:avLst/>
          </a:prstGeom>
          <a:noFill/>
        </p:spPr>
        <p:txBody>
          <a:bodyPr wrap="square" rtlCol="0">
            <a:spAutoFit/>
          </a:bodyPr>
          <a:lstStyle/>
          <a:p>
            <a:pPr algn="ctr" defTabSz="623360" hangingPunct="0"/>
            <a:r>
              <a:rPr lang="en-US" sz="933" kern="0" dirty="0">
                <a:solidFill>
                  <a:srgbClr val="000000"/>
                </a:solidFill>
                <a:ea typeface="Arial"/>
                <a:cs typeface="Arial"/>
                <a:sym typeface="Arial"/>
              </a:rPr>
              <a:t>Employee</a:t>
            </a:r>
          </a:p>
        </p:txBody>
      </p:sp>
      <p:sp>
        <p:nvSpPr>
          <p:cNvPr id="115" name="TextBox 49">
            <a:extLst>
              <a:ext uri="{FF2B5EF4-FFF2-40B4-BE49-F238E27FC236}">
                <a16:creationId xmlns:a16="http://schemas.microsoft.com/office/drawing/2014/main" xmlns="" id="{A35F94F8-1F6A-A845-95A3-D8AEE6CD5FA1}"/>
              </a:ext>
            </a:extLst>
          </p:cNvPr>
          <p:cNvSpPr txBox="1">
            <a:spLocks noChangeArrowheads="1"/>
          </p:cNvSpPr>
          <p:nvPr/>
        </p:nvSpPr>
        <p:spPr bwMode="auto">
          <a:xfrm>
            <a:off x="4902925" y="4157540"/>
            <a:ext cx="1249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GRPC/Signed Transaction Requests</a:t>
            </a:r>
          </a:p>
        </p:txBody>
      </p:sp>
      <p:sp>
        <p:nvSpPr>
          <p:cNvPr id="117" name="TextBox 49">
            <a:extLst>
              <a:ext uri="{FF2B5EF4-FFF2-40B4-BE49-F238E27FC236}">
                <a16:creationId xmlns:a16="http://schemas.microsoft.com/office/drawing/2014/main" xmlns="" id="{B458DF76-8A26-834C-AD71-E7BF1DF6C929}"/>
              </a:ext>
            </a:extLst>
          </p:cNvPr>
          <p:cNvSpPr txBox="1">
            <a:spLocks noChangeArrowheads="1"/>
          </p:cNvSpPr>
          <p:nvPr/>
        </p:nvSpPr>
        <p:spPr bwMode="auto">
          <a:xfrm>
            <a:off x="3432397" y="3971353"/>
            <a:ext cx="12493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HTTPS</a:t>
            </a:r>
          </a:p>
        </p:txBody>
      </p:sp>
      <p:sp>
        <p:nvSpPr>
          <p:cNvPr id="118" name="TextBox 49">
            <a:extLst>
              <a:ext uri="{FF2B5EF4-FFF2-40B4-BE49-F238E27FC236}">
                <a16:creationId xmlns:a16="http://schemas.microsoft.com/office/drawing/2014/main" xmlns="" id="{68A324E1-AD27-6A4B-8534-7C4C9C3A7736}"/>
              </a:ext>
            </a:extLst>
          </p:cNvPr>
          <p:cNvSpPr txBox="1">
            <a:spLocks noChangeArrowheads="1"/>
          </p:cNvSpPr>
          <p:nvPr/>
        </p:nvSpPr>
        <p:spPr bwMode="auto">
          <a:xfrm>
            <a:off x="3815247" y="2612600"/>
            <a:ext cx="12493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HTTPS</a:t>
            </a:r>
          </a:p>
        </p:txBody>
      </p:sp>
      <p:sp>
        <p:nvSpPr>
          <p:cNvPr id="119" name="Rounded Rectangle 118">
            <a:extLst>
              <a:ext uri="{FF2B5EF4-FFF2-40B4-BE49-F238E27FC236}">
                <a16:creationId xmlns:a16="http://schemas.microsoft.com/office/drawing/2014/main" xmlns="" id="{46024A29-D226-A942-97B6-5FAB1C2E948A}"/>
              </a:ext>
            </a:extLst>
          </p:cNvPr>
          <p:cNvSpPr/>
          <p:nvPr/>
        </p:nvSpPr>
        <p:spPr>
          <a:xfrm>
            <a:off x="644435" y="372004"/>
            <a:ext cx="11303725" cy="6419323"/>
          </a:xfrm>
          <a:prstGeom prst="roundRect">
            <a:avLst/>
          </a:prstGeom>
          <a:noFill/>
          <a:ln w="12700" cap="flat">
            <a:solidFill>
              <a:schemeClr val="accent1"/>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21" name="Rounded Rectangle 120">
            <a:extLst>
              <a:ext uri="{FF2B5EF4-FFF2-40B4-BE49-F238E27FC236}">
                <a16:creationId xmlns:a16="http://schemas.microsoft.com/office/drawing/2014/main" xmlns="" id="{956E266A-D926-6B43-9409-6653625A0520}"/>
              </a:ext>
            </a:extLst>
          </p:cNvPr>
          <p:cNvSpPr/>
          <p:nvPr/>
        </p:nvSpPr>
        <p:spPr>
          <a:xfrm>
            <a:off x="280647" y="1216245"/>
            <a:ext cx="743811" cy="4951020"/>
          </a:xfrm>
          <a:prstGeom prst="round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60959" tIns="60959" rIns="60959" bIns="60959" numCol="1" spcCol="38100" rtlCol="0" fromWordArt="0" anchor="ctr" anchorCtr="0" forceAA="0" compatLnSpc="1">
            <a:prstTxWarp prst="textNoShape">
              <a:avLst/>
            </a:prstTxWarp>
            <a:noAutofit/>
          </a:bodyPr>
          <a:lstStyle/>
          <a:p>
            <a:pPr algn="ctr" defTabSz="623360" hangingPunct="0"/>
            <a:r>
              <a:rPr lang="en-US" sz="2400" kern="0" dirty="0">
                <a:solidFill>
                  <a:srgbClr val="FFFFFF"/>
                </a:solidFill>
                <a:ea typeface="Arial"/>
                <a:cs typeface="Arial"/>
                <a:sym typeface="Arial"/>
              </a:rPr>
              <a:t> Cloud</a:t>
            </a:r>
          </a:p>
        </p:txBody>
      </p:sp>
      <p:sp>
        <p:nvSpPr>
          <p:cNvPr id="122" name="TextBox 49">
            <a:extLst>
              <a:ext uri="{FF2B5EF4-FFF2-40B4-BE49-F238E27FC236}">
                <a16:creationId xmlns:a16="http://schemas.microsoft.com/office/drawing/2014/main" xmlns="" id="{4E5DE31F-2700-0B47-BC93-EDE22231FA81}"/>
              </a:ext>
            </a:extLst>
          </p:cNvPr>
          <p:cNvSpPr txBox="1">
            <a:spLocks noChangeArrowheads="1"/>
          </p:cNvSpPr>
          <p:nvPr/>
        </p:nvSpPr>
        <p:spPr bwMode="auto">
          <a:xfrm>
            <a:off x="2069003" y="2648803"/>
            <a:ext cx="12493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HTTPS</a:t>
            </a:r>
          </a:p>
        </p:txBody>
      </p:sp>
      <p:sp>
        <p:nvSpPr>
          <p:cNvPr id="123" name="TextBox 49">
            <a:extLst>
              <a:ext uri="{FF2B5EF4-FFF2-40B4-BE49-F238E27FC236}">
                <a16:creationId xmlns:a16="http://schemas.microsoft.com/office/drawing/2014/main" xmlns="" id="{9E55BA5C-DA11-744E-918C-B60EBC2F3DCC}"/>
              </a:ext>
            </a:extLst>
          </p:cNvPr>
          <p:cNvSpPr txBox="1">
            <a:spLocks noChangeArrowheads="1"/>
          </p:cNvSpPr>
          <p:nvPr/>
        </p:nvSpPr>
        <p:spPr bwMode="auto">
          <a:xfrm>
            <a:off x="6654635" y="1949183"/>
            <a:ext cx="1249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HTTPS (Pipe Delimited, JSON, XML)</a:t>
            </a:r>
          </a:p>
        </p:txBody>
      </p:sp>
      <p:sp>
        <p:nvSpPr>
          <p:cNvPr id="125" name="Rectangle 124">
            <a:extLst>
              <a:ext uri="{FF2B5EF4-FFF2-40B4-BE49-F238E27FC236}">
                <a16:creationId xmlns:a16="http://schemas.microsoft.com/office/drawing/2014/main" xmlns="" id="{B721A728-26E4-DE49-AC3A-9B7488D01ED9}"/>
              </a:ext>
            </a:extLst>
          </p:cNvPr>
          <p:cNvSpPr/>
          <p:nvPr/>
        </p:nvSpPr>
        <p:spPr>
          <a:xfrm>
            <a:off x="9147687" y="3439187"/>
            <a:ext cx="1237839" cy="235898"/>
          </a:xfrm>
          <a:prstGeom prst="rect">
            <a:avLst/>
          </a:prstGeom>
        </p:spPr>
        <p:txBody>
          <a:bodyPr wrap="none">
            <a:spAutoFit/>
          </a:bodyPr>
          <a:lstStyle/>
          <a:p>
            <a:pPr defTabSz="609585">
              <a:defRPr/>
            </a:pPr>
            <a:r>
              <a:rPr lang="en-US" altLang="en-US" sz="933" dirty="0">
                <a:solidFill>
                  <a:srgbClr val="C5D1D7">
                    <a:lumMod val="50000"/>
                  </a:srgbClr>
                </a:solidFill>
                <a:ea typeface="Arial"/>
                <a:cs typeface="Arial"/>
                <a:sym typeface="Arial"/>
              </a:rPr>
              <a:t>GRPC/</a:t>
            </a:r>
            <a:r>
              <a:rPr lang="en-US" altLang="en-US" sz="933" dirty="0" err="1">
                <a:solidFill>
                  <a:srgbClr val="C5D1D7">
                    <a:lumMod val="50000"/>
                  </a:srgbClr>
                </a:solidFill>
                <a:ea typeface="Arial"/>
                <a:cs typeface="Arial"/>
                <a:sym typeface="Arial"/>
              </a:rPr>
              <a:t>WebSockets</a:t>
            </a:r>
            <a:endParaRPr lang="en-US" altLang="en-US" sz="933" dirty="0">
              <a:solidFill>
                <a:srgbClr val="C5D1D7">
                  <a:lumMod val="50000"/>
                </a:srgbClr>
              </a:solidFill>
              <a:ea typeface="Arial"/>
              <a:cs typeface="Arial"/>
              <a:sym typeface="Arial"/>
            </a:endParaRPr>
          </a:p>
        </p:txBody>
      </p:sp>
      <p:sp>
        <p:nvSpPr>
          <p:cNvPr id="107" name="TextBox 35">
            <a:extLst>
              <a:ext uri="{FF2B5EF4-FFF2-40B4-BE49-F238E27FC236}">
                <a16:creationId xmlns:a16="http://schemas.microsoft.com/office/drawing/2014/main" xmlns="" id="{388B2399-B8BD-1243-A726-CF0F02C96A13}"/>
              </a:ext>
            </a:extLst>
          </p:cNvPr>
          <p:cNvSpPr txBox="1">
            <a:spLocks noChangeArrowheads="1"/>
          </p:cNvSpPr>
          <p:nvPr/>
        </p:nvSpPr>
        <p:spPr bwMode="auto">
          <a:xfrm>
            <a:off x="3580561" y="5899875"/>
            <a:ext cx="1468439" cy="246063"/>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ea typeface="Arial"/>
                <a:cs typeface="Arial"/>
                <a:sym typeface="Arial"/>
              </a:rPr>
              <a:t>ETL</a:t>
            </a:r>
          </a:p>
        </p:txBody>
      </p:sp>
      <p:sp>
        <p:nvSpPr>
          <p:cNvPr id="109" name="TextBox 49">
            <a:extLst>
              <a:ext uri="{FF2B5EF4-FFF2-40B4-BE49-F238E27FC236}">
                <a16:creationId xmlns:a16="http://schemas.microsoft.com/office/drawing/2014/main" xmlns="" id="{786EA20F-F0D5-924D-BAC7-A58FFED34049}"/>
              </a:ext>
            </a:extLst>
          </p:cNvPr>
          <p:cNvSpPr txBox="1">
            <a:spLocks noChangeArrowheads="1"/>
          </p:cNvSpPr>
          <p:nvPr/>
        </p:nvSpPr>
        <p:spPr bwMode="auto">
          <a:xfrm>
            <a:off x="3276925" y="1926208"/>
            <a:ext cx="1249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HTTPS (Pipe Delimited, JSON, XML)</a:t>
            </a:r>
          </a:p>
        </p:txBody>
      </p:sp>
      <p:sp>
        <p:nvSpPr>
          <p:cNvPr id="113" name="TextBox 49">
            <a:extLst>
              <a:ext uri="{FF2B5EF4-FFF2-40B4-BE49-F238E27FC236}">
                <a16:creationId xmlns:a16="http://schemas.microsoft.com/office/drawing/2014/main" xmlns="" id="{EF8E4E52-BB5B-1C43-8A7B-01E5BCC7A1B8}"/>
              </a:ext>
            </a:extLst>
          </p:cNvPr>
          <p:cNvSpPr txBox="1">
            <a:spLocks noChangeArrowheads="1"/>
          </p:cNvSpPr>
          <p:nvPr/>
        </p:nvSpPr>
        <p:spPr bwMode="auto">
          <a:xfrm>
            <a:off x="4903259" y="1940123"/>
            <a:ext cx="1249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HTTPS (Pipe Delimited, JSON, XML)</a:t>
            </a:r>
          </a:p>
        </p:txBody>
      </p:sp>
      <p:sp>
        <p:nvSpPr>
          <p:cNvPr id="114" name="TextBox 49">
            <a:extLst>
              <a:ext uri="{FF2B5EF4-FFF2-40B4-BE49-F238E27FC236}">
                <a16:creationId xmlns:a16="http://schemas.microsoft.com/office/drawing/2014/main" xmlns="" id="{35076C2C-7CF7-5E48-938C-23EF084F29D9}"/>
              </a:ext>
            </a:extLst>
          </p:cNvPr>
          <p:cNvSpPr txBox="1">
            <a:spLocks noChangeArrowheads="1"/>
          </p:cNvSpPr>
          <p:nvPr/>
        </p:nvSpPr>
        <p:spPr bwMode="auto">
          <a:xfrm>
            <a:off x="5741225" y="2612603"/>
            <a:ext cx="12493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09585">
              <a:defRPr/>
            </a:pPr>
            <a:r>
              <a:rPr lang="en-US" altLang="en-US" sz="800" dirty="0">
                <a:solidFill>
                  <a:srgbClr val="C5D1D7">
                    <a:lumMod val="50000"/>
                  </a:srgbClr>
                </a:solidFill>
                <a:sym typeface="Arial"/>
              </a:rPr>
              <a:t>HTTPS</a:t>
            </a:r>
          </a:p>
        </p:txBody>
      </p:sp>
      <p:sp>
        <p:nvSpPr>
          <p:cNvPr id="4" name="TextBox 3">
            <a:extLst>
              <a:ext uri="{FF2B5EF4-FFF2-40B4-BE49-F238E27FC236}">
                <a16:creationId xmlns:a16="http://schemas.microsoft.com/office/drawing/2014/main" xmlns="" id="{B0130431-00D2-E44F-80D1-23A46C9C6D32}"/>
              </a:ext>
            </a:extLst>
          </p:cNvPr>
          <p:cNvSpPr txBox="1"/>
          <p:nvPr/>
        </p:nvSpPr>
        <p:spPr>
          <a:xfrm>
            <a:off x="7433953" y="1092529"/>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20" tIns="60960" rIns="121920" bIns="60960" numCol="1" spcCol="38100" rtlCol="0" anchor="t">
            <a:noAutofit/>
          </a:bodyPr>
          <a:lstStyle/>
          <a:p>
            <a:pPr defTabSz="623360" hangingPunct="0"/>
            <a:endParaRPr lang="en-US" sz="1600" kern="0" dirty="0">
              <a:solidFill>
                <a:srgbClr val="1A1918"/>
              </a:solidFill>
              <a:ea typeface="Arial"/>
              <a:cs typeface="Arial"/>
              <a:sym typeface="Arial"/>
            </a:endParaRPr>
          </a:p>
        </p:txBody>
      </p:sp>
      <p:grpSp>
        <p:nvGrpSpPr>
          <p:cNvPr id="152" name="Group 338">
            <a:extLst>
              <a:ext uri="{FF2B5EF4-FFF2-40B4-BE49-F238E27FC236}">
                <a16:creationId xmlns:a16="http://schemas.microsoft.com/office/drawing/2014/main" xmlns="" id="{1B87FB0D-9860-9B4E-A16B-80B792A35F6B}"/>
              </a:ext>
            </a:extLst>
          </p:cNvPr>
          <p:cNvGrpSpPr>
            <a:grpSpLocks noChangeAspect="1"/>
          </p:cNvGrpSpPr>
          <p:nvPr/>
        </p:nvGrpSpPr>
        <p:grpSpPr>
          <a:xfrm>
            <a:off x="9217153" y="995878"/>
            <a:ext cx="767839" cy="724906"/>
            <a:chOff x="140735" y="-1"/>
            <a:chExt cx="1346330" cy="1271048"/>
          </a:xfrm>
        </p:grpSpPr>
        <p:sp>
          <p:nvSpPr>
            <p:cNvPr id="153" name="Shape 334">
              <a:extLst>
                <a:ext uri="{FF2B5EF4-FFF2-40B4-BE49-F238E27FC236}">
                  <a16:creationId xmlns:a16="http://schemas.microsoft.com/office/drawing/2014/main" xmlns="" id="{AAC9D027-DADF-024E-8358-7475C35221BD}"/>
                </a:ext>
              </a:extLst>
            </p:cNvPr>
            <p:cNvSpPr>
              <a:spLocks noChangeAspect="1"/>
            </p:cNvSpPr>
            <p:nvPr/>
          </p:nvSpPr>
          <p:spPr>
            <a:xfrm>
              <a:off x="196908" y="-1"/>
              <a:ext cx="708533" cy="7085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defTabSz="623360" hangingPunct="0">
                <a:defRPr sz="1800">
                  <a:solidFill>
                    <a:srgbClr val="FFFFFF"/>
                  </a:solidFill>
                </a:defRPr>
              </a:pPr>
              <a:endParaRPr sz="2400" kern="0">
                <a:solidFill>
                  <a:srgbClr val="FFFFFF"/>
                </a:solidFill>
                <a:ea typeface="Arial"/>
                <a:cs typeface="Arial"/>
                <a:sym typeface="Arial"/>
              </a:endParaRPr>
            </a:p>
          </p:txBody>
        </p:sp>
        <p:grpSp>
          <p:nvGrpSpPr>
            <p:cNvPr id="154" name="Group 337">
              <a:extLst>
                <a:ext uri="{FF2B5EF4-FFF2-40B4-BE49-F238E27FC236}">
                  <a16:creationId xmlns:a16="http://schemas.microsoft.com/office/drawing/2014/main" xmlns="" id="{485639E4-8D64-574D-B5FB-FA7D63BE8F48}"/>
                </a:ext>
              </a:extLst>
            </p:cNvPr>
            <p:cNvGrpSpPr/>
            <p:nvPr/>
          </p:nvGrpSpPr>
          <p:grpSpPr>
            <a:xfrm>
              <a:off x="140735" y="184181"/>
              <a:ext cx="1346330" cy="1086866"/>
              <a:chOff x="155175" y="174968"/>
              <a:chExt cx="1346328" cy="1086865"/>
            </a:xfrm>
          </p:grpSpPr>
          <p:pic>
            <p:nvPicPr>
              <p:cNvPr id="155" name="_-35.png">
                <a:extLst>
                  <a:ext uri="{FF2B5EF4-FFF2-40B4-BE49-F238E27FC236}">
                    <a16:creationId xmlns:a16="http://schemas.microsoft.com/office/drawing/2014/main" xmlns="" id="{D226E15A-4EE3-BA4C-8E07-BEF854EEE0FD}"/>
                  </a:ext>
                </a:extLst>
              </p:cNvPr>
              <p:cNvPicPr/>
              <p:nvPr/>
            </p:nvPicPr>
            <p:blipFill>
              <a:blip r:embed="rId3">
                <a:extLst/>
              </a:blip>
              <a:srcRect l="16797" t="24739" r="16797" b="24739"/>
              <a:stretch>
                <a:fillRect/>
              </a:stretch>
            </p:blipFill>
            <p:spPr>
              <a:xfrm>
                <a:off x="333393" y="174968"/>
                <a:ext cx="469637" cy="357295"/>
              </a:xfrm>
              <a:prstGeom prst="rect">
                <a:avLst/>
              </a:prstGeom>
              <a:ln w="3175" cap="flat">
                <a:noFill/>
                <a:miter lim="400000"/>
              </a:ln>
              <a:effectLst/>
            </p:spPr>
          </p:pic>
          <p:sp>
            <p:nvSpPr>
              <p:cNvPr id="156" name="Shape 336">
                <a:extLst>
                  <a:ext uri="{FF2B5EF4-FFF2-40B4-BE49-F238E27FC236}">
                    <a16:creationId xmlns:a16="http://schemas.microsoft.com/office/drawing/2014/main" xmlns="" id="{24569DA0-A2EB-3E4E-8E83-871D8A39E3BD}"/>
                  </a:ext>
                </a:extLst>
              </p:cNvPr>
              <p:cNvSpPr/>
              <p:nvPr/>
            </p:nvSpPr>
            <p:spPr>
              <a:xfrm>
                <a:off x="155175" y="722178"/>
                <a:ext cx="1346328" cy="53965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23360" hangingPunct="0">
                  <a:defRPr sz="1800" b="0">
                    <a:solidFill>
                      <a:srgbClr val="000000"/>
                    </a:solidFill>
                  </a:defRPr>
                </a:pPr>
                <a:r>
                  <a:rPr lang="en-US" sz="1000" b="0" kern="0" dirty="0">
                    <a:solidFill>
                      <a:srgbClr val="000000"/>
                    </a:solidFill>
                    <a:latin typeface="Arial" panose="020B0604020202020204"/>
                  </a:rPr>
                  <a:t>Identity &amp; </a:t>
                </a:r>
              </a:p>
              <a:p>
                <a:pPr defTabSz="623360" hangingPunct="0">
                  <a:defRPr sz="1800" b="0">
                    <a:solidFill>
                      <a:srgbClr val="000000"/>
                    </a:solidFill>
                  </a:defRPr>
                </a:pPr>
                <a:r>
                  <a:rPr lang="en-US" sz="1000" b="0" kern="0" dirty="0">
                    <a:solidFill>
                      <a:srgbClr val="000000"/>
                    </a:solidFill>
                    <a:latin typeface="Arial" panose="020B0604020202020204"/>
                  </a:rPr>
                  <a:t>Access </a:t>
                </a:r>
                <a:r>
                  <a:rPr lang="en-US" sz="1000" b="0" kern="0" dirty="0" err="1">
                    <a:solidFill>
                      <a:srgbClr val="000000"/>
                    </a:solidFill>
                    <a:latin typeface="Arial" panose="020B0604020202020204"/>
                  </a:rPr>
                  <a:t>Mgmt</a:t>
                </a:r>
                <a:endParaRPr sz="1000" b="0" kern="0" dirty="0">
                  <a:solidFill>
                    <a:srgbClr val="000000"/>
                  </a:solidFill>
                  <a:latin typeface="Arial" panose="020B0604020202020204"/>
                </a:endParaRPr>
              </a:p>
            </p:txBody>
          </p:sp>
        </p:grpSp>
      </p:grpSp>
      <p:grpSp>
        <p:nvGrpSpPr>
          <p:cNvPr id="157" name="Group 343">
            <a:extLst>
              <a:ext uri="{FF2B5EF4-FFF2-40B4-BE49-F238E27FC236}">
                <a16:creationId xmlns:a16="http://schemas.microsoft.com/office/drawing/2014/main" xmlns="" id="{5C5BC6B9-8552-FE4A-88F4-748AD72B536A}"/>
              </a:ext>
            </a:extLst>
          </p:cNvPr>
          <p:cNvGrpSpPr>
            <a:grpSpLocks noChangeAspect="1"/>
          </p:cNvGrpSpPr>
          <p:nvPr/>
        </p:nvGrpSpPr>
        <p:grpSpPr>
          <a:xfrm>
            <a:off x="10192513" y="999744"/>
            <a:ext cx="402335" cy="402336"/>
            <a:chOff x="48636" y="0"/>
            <a:chExt cx="707233" cy="707232"/>
          </a:xfrm>
        </p:grpSpPr>
        <p:sp>
          <p:nvSpPr>
            <p:cNvPr id="158" name="Shape 339">
              <a:extLst>
                <a:ext uri="{FF2B5EF4-FFF2-40B4-BE49-F238E27FC236}">
                  <a16:creationId xmlns:a16="http://schemas.microsoft.com/office/drawing/2014/main" xmlns="" id="{A924F298-FC63-4144-B224-2A5A7849E3DF}"/>
                </a:ext>
              </a:extLst>
            </p:cNvPr>
            <p:cNvSpPr/>
            <p:nvPr/>
          </p:nvSpPr>
          <p:spPr>
            <a:xfrm>
              <a:off x="4863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defTabSz="623360" hangingPunct="0">
                <a:defRPr sz="1800">
                  <a:solidFill>
                    <a:srgbClr val="FFFFFF"/>
                  </a:solidFill>
                </a:defRPr>
              </a:pPr>
              <a:endParaRPr sz="2400" kern="0">
                <a:solidFill>
                  <a:srgbClr val="FFFFFF"/>
                </a:solidFill>
                <a:ea typeface="Arial"/>
                <a:cs typeface="Arial"/>
                <a:sym typeface="Arial"/>
              </a:endParaRPr>
            </a:p>
          </p:txBody>
        </p:sp>
        <p:pic>
          <p:nvPicPr>
            <p:cNvPr id="160" name="_-41.png">
              <a:extLst>
                <a:ext uri="{FF2B5EF4-FFF2-40B4-BE49-F238E27FC236}">
                  <a16:creationId xmlns:a16="http://schemas.microsoft.com/office/drawing/2014/main" xmlns="" id="{CE2C2919-738C-D149-9DCB-E0CC0068CE46}"/>
                </a:ext>
              </a:extLst>
            </p:cNvPr>
            <p:cNvPicPr/>
            <p:nvPr/>
          </p:nvPicPr>
          <p:blipFill>
            <a:blip r:embed="rId4">
              <a:extLst/>
            </a:blip>
            <a:srcRect l="21704" t="15445" r="21704" b="15445"/>
            <a:stretch>
              <a:fillRect/>
            </a:stretch>
          </p:blipFill>
          <p:spPr>
            <a:xfrm>
              <a:off x="205472" y="118445"/>
              <a:ext cx="400237" cy="488766"/>
            </a:xfrm>
            <a:prstGeom prst="rect">
              <a:avLst/>
            </a:prstGeom>
            <a:ln w="3175" cap="flat">
              <a:noFill/>
              <a:miter lim="400000"/>
            </a:ln>
            <a:effectLst/>
          </p:spPr>
        </p:pic>
      </p:grpSp>
      <p:grpSp>
        <p:nvGrpSpPr>
          <p:cNvPr id="162" name="Group 161">
            <a:extLst>
              <a:ext uri="{FF2B5EF4-FFF2-40B4-BE49-F238E27FC236}">
                <a16:creationId xmlns:a16="http://schemas.microsoft.com/office/drawing/2014/main" xmlns="" id="{0A8FF1CC-4DC5-3745-8337-EE402A8D5EA1}"/>
              </a:ext>
            </a:extLst>
          </p:cNvPr>
          <p:cNvGrpSpPr>
            <a:grpSpLocks noChangeAspect="1"/>
          </p:cNvGrpSpPr>
          <p:nvPr/>
        </p:nvGrpSpPr>
        <p:grpSpPr>
          <a:xfrm>
            <a:off x="10925338" y="999746"/>
            <a:ext cx="779059" cy="774262"/>
            <a:chOff x="-1873552" y="3315616"/>
            <a:chExt cx="809919" cy="804931"/>
          </a:xfrm>
        </p:grpSpPr>
        <p:sp>
          <p:nvSpPr>
            <p:cNvPr id="163" name="Shape 284">
              <a:extLst>
                <a:ext uri="{FF2B5EF4-FFF2-40B4-BE49-F238E27FC236}">
                  <a16:creationId xmlns:a16="http://schemas.microsoft.com/office/drawing/2014/main" xmlns="" id="{63916290-B212-0D45-938C-3315A1EA5411}"/>
                </a:ext>
              </a:extLst>
            </p:cNvPr>
            <p:cNvSpPr/>
            <p:nvPr/>
          </p:nvSpPr>
          <p:spPr>
            <a:xfrm>
              <a:off x="-1873552" y="3800579"/>
              <a:ext cx="809919" cy="31996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lgn="ctr" defTabSz="623360" hangingPunct="0">
                <a:defRPr sz="1800" b="0">
                  <a:solidFill>
                    <a:srgbClr val="000000"/>
                  </a:solidFill>
                </a:defRPr>
              </a:pPr>
              <a:r>
                <a:rPr lang="en-US" sz="1000" b="0" kern="0" dirty="0">
                  <a:solidFill>
                    <a:srgbClr val="000000"/>
                  </a:solidFill>
                  <a:latin typeface="Arial" panose="020B0604020202020204" pitchFamily="34" charset="0"/>
                  <a:cs typeface="Arial" panose="020B0604020202020204" pitchFamily="34" charset="0"/>
                </a:rPr>
                <a:t>Log</a:t>
              </a:r>
            </a:p>
            <a:p>
              <a:pPr algn="ctr" defTabSz="623360" hangingPunct="0">
                <a:defRPr sz="1800" b="0">
                  <a:solidFill>
                    <a:srgbClr val="000000"/>
                  </a:solidFill>
                </a:defRPr>
              </a:pPr>
              <a:r>
                <a:rPr lang="en-US" sz="1000" b="0" kern="0" dirty="0">
                  <a:solidFill>
                    <a:srgbClr val="000000"/>
                  </a:solidFill>
                  <a:latin typeface="Arial" panose="020B0604020202020204" pitchFamily="34" charset="0"/>
                  <a:cs typeface="Arial" panose="020B0604020202020204" pitchFamily="34" charset="0"/>
                </a:rPr>
                <a:t> Management</a:t>
              </a:r>
              <a:endParaRPr sz="1000" b="0" kern="0" dirty="0">
                <a:solidFill>
                  <a:srgbClr val="000000"/>
                </a:solidFill>
                <a:latin typeface="Arial" panose="020B0604020202020204" pitchFamily="34" charset="0"/>
                <a:cs typeface="Arial" panose="020B0604020202020204" pitchFamily="34" charset="0"/>
              </a:endParaRPr>
            </a:p>
          </p:txBody>
        </p:sp>
        <p:pic>
          <p:nvPicPr>
            <p:cNvPr id="164" name="Picture 163">
              <a:extLst>
                <a:ext uri="{FF2B5EF4-FFF2-40B4-BE49-F238E27FC236}">
                  <a16:creationId xmlns:a16="http://schemas.microsoft.com/office/drawing/2014/main" xmlns="" id="{1D246F33-195E-604E-8F73-E890EC647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545" y="3315616"/>
              <a:ext cx="380249" cy="421101"/>
            </a:xfrm>
            <a:prstGeom prst="rect">
              <a:avLst/>
            </a:prstGeom>
          </p:spPr>
        </p:pic>
      </p:grpSp>
      <p:grpSp>
        <p:nvGrpSpPr>
          <p:cNvPr id="165" name="Group 164">
            <a:extLst>
              <a:ext uri="{FF2B5EF4-FFF2-40B4-BE49-F238E27FC236}">
                <a16:creationId xmlns:a16="http://schemas.microsoft.com/office/drawing/2014/main" xmlns="" id="{8756C7C6-56AB-A644-B071-9D2A3CD97E64}"/>
              </a:ext>
            </a:extLst>
          </p:cNvPr>
          <p:cNvGrpSpPr>
            <a:grpSpLocks noChangeAspect="1"/>
          </p:cNvGrpSpPr>
          <p:nvPr/>
        </p:nvGrpSpPr>
        <p:grpSpPr>
          <a:xfrm>
            <a:off x="10128749" y="1884342"/>
            <a:ext cx="596317" cy="827481"/>
            <a:chOff x="-1778177" y="407430"/>
            <a:chExt cx="621164" cy="861959"/>
          </a:xfrm>
        </p:grpSpPr>
        <p:sp>
          <p:nvSpPr>
            <p:cNvPr id="166" name="Shape 284">
              <a:extLst>
                <a:ext uri="{FF2B5EF4-FFF2-40B4-BE49-F238E27FC236}">
                  <a16:creationId xmlns:a16="http://schemas.microsoft.com/office/drawing/2014/main" xmlns="" id="{14D79BA7-1DC2-2E48-8CB5-98C52FC92B74}"/>
                </a:ext>
              </a:extLst>
            </p:cNvPr>
            <p:cNvSpPr/>
            <p:nvPr/>
          </p:nvSpPr>
          <p:spPr>
            <a:xfrm>
              <a:off x="-1778177" y="948788"/>
              <a:ext cx="621164" cy="32060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lgn="ctr" defTabSz="623360" hangingPunct="0">
                <a:defRPr sz="1800" b="0">
                  <a:solidFill>
                    <a:srgbClr val="000000"/>
                  </a:solidFill>
                </a:defRPr>
              </a:pPr>
              <a:r>
                <a:rPr lang="en-US" sz="1000" b="0" kern="0" dirty="0">
                  <a:solidFill>
                    <a:srgbClr val="000000"/>
                  </a:solidFill>
                  <a:latin typeface="Arial" panose="020B0604020202020204" pitchFamily="34" charset="0"/>
                  <a:cs typeface="Arial" panose="020B0604020202020204" pitchFamily="34" charset="0"/>
                </a:rPr>
                <a:t>Security </a:t>
              </a:r>
            </a:p>
            <a:p>
              <a:pPr algn="ctr" defTabSz="623360" hangingPunct="0">
                <a:defRPr sz="1800" b="0">
                  <a:solidFill>
                    <a:srgbClr val="000000"/>
                  </a:solidFill>
                </a:defRPr>
              </a:pPr>
              <a:r>
                <a:rPr lang="en-US" sz="1000" b="0" kern="0" dirty="0">
                  <a:solidFill>
                    <a:srgbClr val="000000"/>
                  </a:solidFill>
                  <a:latin typeface="Arial" panose="020B0604020202020204" pitchFamily="34" charset="0"/>
                  <a:cs typeface="Arial" panose="020B0604020202020204" pitchFamily="34" charset="0"/>
                </a:rPr>
                <a:t>Monitoring</a:t>
              </a:r>
              <a:endParaRPr sz="1000" b="0" kern="0" dirty="0">
                <a:solidFill>
                  <a:srgbClr val="000000"/>
                </a:solidFill>
                <a:latin typeface="Arial" panose="020B0604020202020204" pitchFamily="34" charset="0"/>
                <a:cs typeface="Arial" panose="020B0604020202020204" pitchFamily="34" charset="0"/>
              </a:endParaRPr>
            </a:p>
          </p:txBody>
        </p:sp>
        <p:pic>
          <p:nvPicPr>
            <p:cNvPr id="167" name="Picture 166">
              <a:extLst>
                <a:ext uri="{FF2B5EF4-FFF2-40B4-BE49-F238E27FC236}">
                  <a16:creationId xmlns:a16="http://schemas.microsoft.com/office/drawing/2014/main" xmlns="" id="{7027B152-10C0-8C4C-AE70-230D994FCE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1754" y="407430"/>
              <a:ext cx="412500" cy="419100"/>
            </a:xfrm>
            <a:prstGeom prst="rect">
              <a:avLst/>
            </a:prstGeom>
          </p:spPr>
        </p:pic>
      </p:grpSp>
      <p:grpSp>
        <p:nvGrpSpPr>
          <p:cNvPr id="168" name="Group 343">
            <a:extLst>
              <a:ext uri="{FF2B5EF4-FFF2-40B4-BE49-F238E27FC236}">
                <a16:creationId xmlns:a16="http://schemas.microsoft.com/office/drawing/2014/main" xmlns="" id="{E8D8DB66-F65F-B748-B773-AEEC496C3AD4}"/>
              </a:ext>
            </a:extLst>
          </p:cNvPr>
          <p:cNvGrpSpPr>
            <a:grpSpLocks noChangeAspect="1"/>
          </p:cNvGrpSpPr>
          <p:nvPr/>
        </p:nvGrpSpPr>
        <p:grpSpPr>
          <a:xfrm>
            <a:off x="11094720" y="1877568"/>
            <a:ext cx="491743" cy="847843"/>
            <a:chOff x="48637" y="-79944"/>
            <a:chExt cx="509886" cy="879119"/>
          </a:xfrm>
        </p:grpSpPr>
        <p:sp>
          <p:nvSpPr>
            <p:cNvPr id="169" name="Shape 339">
              <a:extLst>
                <a:ext uri="{FF2B5EF4-FFF2-40B4-BE49-F238E27FC236}">
                  <a16:creationId xmlns:a16="http://schemas.microsoft.com/office/drawing/2014/main" xmlns="" id="{BFC8C414-B321-4449-B7E6-D88A251A7E08}"/>
                </a:ext>
              </a:extLst>
            </p:cNvPr>
            <p:cNvSpPr>
              <a:spLocks noChangeAspect="1"/>
            </p:cNvSpPr>
            <p:nvPr/>
          </p:nvSpPr>
          <p:spPr>
            <a:xfrm>
              <a:off x="48637" y="-79944"/>
              <a:ext cx="417176" cy="4171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defTabSz="623360" hangingPunct="0">
                <a:defRPr sz="1800">
                  <a:solidFill>
                    <a:srgbClr val="FFFFFF"/>
                  </a:solidFill>
                </a:defRPr>
              </a:pPr>
              <a:endParaRPr sz="2400" kern="0">
                <a:solidFill>
                  <a:srgbClr val="FFFFFF"/>
                </a:solidFill>
                <a:ea typeface="Arial"/>
                <a:cs typeface="Arial"/>
                <a:sym typeface="Arial"/>
              </a:endParaRPr>
            </a:p>
          </p:txBody>
        </p:sp>
        <p:grpSp>
          <p:nvGrpSpPr>
            <p:cNvPr id="170" name="Group 342">
              <a:extLst>
                <a:ext uri="{FF2B5EF4-FFF2-40B4-BE49-F238E27FC236}">
                  <a16:creationId xmlns:a16="http://schemas.microsoft.com/office/drawing/2014/main" xmlns="" id="{2BFE3BC7-E045-234E-B8B4-9B505B8FAC95}"/>
                </a:ext>
              </a:extLst>
            </p:cNvPr>
            <p:cNvGrpSpPr/>
            <p:nvPr/>
          </p:nvGrpSpPr>
          <p:grpSpPr>
            <a:xfrm>
              <a:off x="59879" y="13101"/>
              <a:ext cx="498644" cy="786074"/>
              <a:chOff x="69689" y="3889"/>
              <a:chExt cx="498643" cy="786073"/>
            </a:xfrm>
          </p:grpSpPr>
          <p:pic>
            <p:nvPicPr>
              <p:cNvPr id="171" name="_-41.png">
                <a:extLst>
                  <a:ext uri="{FF2B5EF4-FFF2-40B4-BE49-F238E27FC236}">
                    <a16:creationId xmlns:a16="http://schemas.microsoft.com/office/drawing/2014/main" xmlns="" id="{1235D0BE-2F9F-2841-8264-96E397D0C8B6}"/>
                  </a:ext>
                </a:extLst>
              </p:cNvPr>
              <p:cNvPicPr>
                <a:picLocks noChangeAspect="1"/>
              </p:cNvPicPr>
              <p:nvPr/>
            </p:nvPicPr>
            <p:blipFill>
              <a:blip r:embed="rId4">
                <a:extLst/>
              </a:blip>
              <a:srcRect l="21704" t="15445" r="21704" b="15445"/>
              <a:stretch>
                <a:fillRect/>
              </a:stretch>
            </p:blipFill>
            <p:spPr>
              <a:xfrm>
                <a:off x="152074" y="3889"/>
                <a:ext cx="252833" cy="308758"/>
              </a:xfrm>
              <a:prstGeom prst="rect">
                <a:avLst/>
              </a:prstGeom>
              <a:ln w="3175" cap="flat">
                <a:noFill/>
                <a:miter lim="400000"/>
              </a:ln>
              <a:effectLst/>
            </p:spPr>
          </p:pic>
          <p:sp>
            <p:nvSpPr>
              <p:cNvPr id="172" name="Shape 341">
                <a:extLst>
                  <a:ext uri="{FF2B5EF4-FFF2-40B4-BE49-F238E27FC236}">
                    <a16:creationId xmlns:a16="http://schemas.microsoft.com/office/drawing/2014/main" xmlns="" id="{A342BBFF-3840-E840-A4F8-46AA8883A3CE}"/>
                  </a:ext>
                </a:extLst>
              </p:cNvPr>
              <p:cNvSpPr/>
              <p:nvPr/>
            </p:nvSpPr>
            <p:spPr>
              <a:xfrm>
                <a:off x="69689" y="470832"/>
                <a:ext cx="498643" cy="31913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lgn="ctr" defTabSz="623360" hangingPunct="0">
                  <a:defRPr sz="1800" b="0">
                    <a:solidFill>
                      <a:srgbClr val="000000"/>
                    </a:solidFill>
                  </a:defRPr>
                </a:pPr>
                <a:r>
                  <a:rPr lang="en-US" sz="1000" b="0" kern="0" dirty="0">
                    <a:solidFill>
                      <a:srgbClr val="000000"/>
                    </a:solidFill>
                    <a:latin typeface="Arial" panose="020B0604020202020204" pitchFamily="34" charset="0"/>
                    <a:cs typeface="Arial" panose="020B0604020202020204" pitchFamily="34" charset="0"/>
                  </a:rPr>
                  <a:t>Storage </a:t>
                </a:r>
              </a:p>
              <a:p>
                <a:pPr algn="ctr" defTabSz="623360" hangingPunct="0">
                  <a:defRPr sz="1800" b="0">
                    <a:solidFill>
                      <a:srgbClr val="000000"/>
                    </a:solidFill>
                  </a:defRPr>
                </a:pPr>
                <a:r>
                  <a:rPr lang="en-US" sz="1000" b="0" kern="0" dirty="0" err="1">
                    <a:solidFill>
                      <a:srgbClr val="000000"/>
                    </a:solidFill>
                    <a:latin typeface="Arial" panose="020B0604020202020204"/>
                  </a:rPr>
                  <a:t>Mgmt</a:t>
                </a:r>
                <a:endParaRPr sz="1000" b="0" kern="0" dirty="0">
                  <a:solidFill>
                    <a:srgbClr val="000000"/>
                  </a:solidFill>
                  <a:latin typeface="Arial" panose="020B0604020202020204"/>
                </a:endParaRPr>
              </a:p>
            </p:txBody>
          </p:sp>
        </p:grpSp>
      </p:grpSp>
      <p:sp>
        <p:nvSpPr>
          <p:cNvPr id="173" name="Shape 61">
            <a:extLst>
              <a:ext uri="{FF2B5EF4-FFF2-40B4-BE49-F238E27FC236}">
                <a16:creationId xmlns:a16="http://schemas.microsoft.com/office/drawing/2014/main" xmlns="" id="{C266ACB8-207D-F240-990F-E88C12570783}"/>
              </a:ext>
            </a:extLst>
          </p:cNvPr>
          <p:cNvSpPr/>
          <p:nvPr/>
        </p:nvSpPr>
        <p:spPr>
          <a:xfrm>
            <a:off x="9007443" y="414632"/>
            <a:ext cx="2710765" cy="2646613"/>
          </a:xfrm>
          <a:prstGeom prst="rect">
            <a:avLst/>
          </a:prstGeom>
          <a:ln w="25400">
            <a:solidFill>
              <a:srgbClr val="D9D9D9"/>
            </a:solidFill>
            <a:miter lim="400000"/>
          </a:ln>
        </p:spPr>
        <p:txBody>
          <a:bodyPr lIns="0" tIns="0" rIns="0" bIns="0" anchor="ctr"/>
          <a:lstStyle/>
          <a:p>
            <a:pPr defTabSz="623360" hangingPunct="0">
              <a:defRPr sz="1800">
                <a:solidFill>
                  <a:srgbClr val="4277BB"/>
                </a:solidFill>
              </a:defRPr>
            </a:pPr>
            <a:endParaRPr sz="2400" kern="0">
              <a:solidFill>
                <a:srgbClr val="4277BB"/>
              </a:solidFill>
              <a:ea typeface="Arial"/>
              <a:cs typeface="Arial"/>
              <a:sym typeface="Arial"/>
            </a:endParaRPr>
          </a:p>
        </p:txBody>
      </p:sp>
      <p:sp>
        <p:nvSpPr>
          <p:cNvPr id="174" name="Rectangle 173">
            <a:extLst>
              <a:ext uri="{FF2B5EF4-FFF2-40B4-BE49-F238E27FC236}">
                <a16:creationId xmlns:a16="http://schemas.microsoft.com/office/drawing/2014/main" xmlns="" id="{6A5AAE89-59B7-154C-B081-FB135D8F0774}"/>
              </a:ext>
            </a:extLst>
          </p:cNvPr>
          <p:cNvSpPr/>
          <p:nvPr/>
        </p:nvSpPr>
        <p:spPr>
          <a:xfrm>
            <a:off x="8845200" y="418350"/>
            <a:ext cx="3122017" cy="246221"/>
          </a:xfrm>
          <a:prstGeom prst="rect">
            <a:avLst/>
          </a:prstGeom>
        </p:spPr>
        <p:txBody>
          <a:bodyPr wrap="square">
            <a:spAutoFit/>
          </a:bodyPr>
          <a:lstStyle/>
          <a:p>
            <a:pPr algn="ctr" defTabSz="623360" hangingPunct="0">
              <a:defRPr sz="1800" b="0">
                <a:solidFill>
                  <a:srgbClr val="000000"/>
                </a:solidFill>
              </a:defRPr>
            </a:pPr>
            <a:r>
              <a:rPr lang="en-US" sz="1000" b="1" kern="0" dirty="0">
                <a:solidFill>
                  <a:srgbClr val="4277BB"/>
                </a:solidFill>
                <a:ea typeface="Arial"/>
                <a:cs typeface="Arial"/>
                <a:sym typeface="Arial"/>
              </a:rPr>
              <a:t>ENTERPRISE UTILITY SERVICES</a:t>
            </a:r>
          </a:p>
        </p:txBody>
      </p:sp>
      <p:grpSp>
        <p:nvGrpSpPr>
          <p:cNvPr id="175" name="Group 174">
            <a:extLst>
              <a:ext uri="{FF2B5EF4-FFF2-40B4-BE49-F238E27FC236}">
                <a16:creationId xmlns:a16="http://schemas.microsoft.com/office/drawing/2014/main" xmlns="" id="{8143FE87-42CF-E84E-8335-155FA524270A}"/>
              </a:ext>
            </a:extLst>
          </p:cNvPr>
          <p:cNvGrpSpPr/>
          <p:nvPr/>
        </p:nvGrpSpPr>
        <p:grpSpPr>
          <a:xfrm>
            <a:off x="9095233" y="1877571"/>
            <a:ext cx="1146705" cy="857692"/>
            <a:chOff x="8568899" y="5624451"/>
            <a:chExt cx="860029" cy="643269"/>
          </a:xfrm>
        </p:grpSpPr>
        <p:pic>
          <p:nvPicPr>
            <p:cNvPr id="176" name="Picture 175">
              <a:extLst>
                <a:ext uri="{FF2B5EF4-FFF2-40B4-BE49-F238E27FC236}">
                  <a16:creationId xmlns:a16="http://schemas.microsoft.com/office/drawing/2014/main" xmlns="" id="{9BD0AACA-616E-8C49-87AE-90A40132EC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339" y="5624451"/>
              <a:ext cx="297000" cy="301752"/>
            </a:xfrm>
            <a:prstGeom prst="rect">
              <a:avLst/>
            </a:prstGeom>
          </p:spPr>
        </p:pic>
        <p:sp>
          <p:nvSpPr>
            <p:cNvPr id="177" name="TextBox 176">
              <a:extLst>
                <a:ext uri="{FF2B5EF4-FFF2-40B4-BE49-F238E27FC236}">
                  <a16:creationId xmlns:a16="http://schemas.microsoft.com/office/drawing/2014/main" xmlns="" id="{133A95C1-672F-7D46-8E86-1BABE27CD1F9}"/>
                </a:ext>
              </a:extLst>
            </p:cNvPr>
            <p:cNvSpPr txBox="1"/>
            <p:nvPr/>
          </p:nvSpPr>
          <p:spPr>
            <a:xfrm>
              <a:off x="8568899" y="5967637"/>
              <a:ext cx="860029" cy="300083"/>
            </a:xfrm>
            <a:prstGeom prst="rect">
              <a:avLst/>
            </a:prstGeom>
            <a:noFill/>
          </p:spPr>
          <p:txBody>
            <a:bodyPr wrap="square" rtlCol="0">
              <a:spAutoFit/>
            </a:bodyPr>
            <a:lstStyle/>
            <a:p>
              <a:pPr defTabSz="623360" hangingPunct="0"/>
              <a:r>
                <a:rPr lang="en-US" sz="1000" kern="0" dirty="0">
                  <a:solidFill>
                    <a:srgbClr val="000000"/>
                  </a:solidFill>
                  <a:ea typeface="Arial"/>
                  <a:cs typeface="Arial" panose="020B0604020202020204" pitchFamily="34" charset="0"/>
                  <a:sym typeface="Arial"/>
                </a:rPr>
                <a:t>Monitoring</a:t>
              </a:r>
            </a:p>
            <a:p>
              <a:pPr defTabSz="623360" hangingPunct="0"/>
              <a:r>
                <a:rPr lang="en-US" sz="1000" kern="0" dirty="0">
                  <a:solidFill>
                    <a:srgbClr val="000000"/>
                  </a:solidFill>
                  <a:ea typeface="Arial"/>
                  <a:cs typeface="Arial" panose="020B0604020202020204" pitchFamily="34" charset="0"/>
                  <a:sym typeface="Arial"/>
                </a:rPr>
                <a:t>Services</a:t>
              </a:r>
            </a:p>
          </p:txBody>
        </p:sp>
      </p:grpSp>
      <p:sp>
        <p:nvSpPr>
          <p:cNvPr id="178" name="Shape 336">
            <a:extLst>
              <a:ext uri="{FF2B5EF4-FFF2-40B4-BE49-F238E27FC236}">
                <a16:creationId xmlns:a16="http://schemas.microsoft.com/office/drawing/2014/main" xmlns="" id="{66064B8A-D216-0541-97A1-17DBE3AE55EF}"/>
              </a:ext>
            </a:extLst>
          </p:cNvPr>
          <p:cNvSpPr/>
          <p:nvPr/>
        </p:nvSpPr>
        <p:spPr>
          <a:xfrm>
            <a:off x="10150522" y="1446249"/>
            <a:ext cx="610745" cy="46166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23360" hangingPunct="0">
              <a:defRPr sz="1800" b="0">
                <a:solidFill>
                  <a:srgbClr val="000000"/>
                </a:solidFill>
              </a:defRPr>
            </a:pPr>
            <a:r>
              <a:rPr lang="en-US" sz="1000" b="0" kern="0" dirty="0">
                <a:solidFill>
                  <a:srgbClr val="000000"/>
                </a:solidFill>
                <a:latin typeface="Arial" panose="020B0604020202020204"/>
              </a:rPr>
              <a:t>Identity &amp; </a:t>
            </a:r>
          </a:p>
          <a:p>
            <a:pPr defTabSz="623360" hangingPunct="0">
              <a:defRPr sz="1800" b="0">
                <a:solidFill>
                  <a:srgbClr val="000000"/>
                </a:solidFill>
              </a:defRPr>
            </a:pPr>
            <a:r>
              <a:rPr lang="en-US" sz="1000" b="0" kern="0" dirty="0">
                <a:solidFill>
                  <a:srgbClr val="000000"/>
                </a:solidFill>
                <a:latin typeface="Arial" panose="020B0604020202020204" pitchFamily="34" charset="0"/>
                <a:cs typeface="Arial" panose="020B0604020202020204" pitchFamily="34" charset="0"/>
              </a:rPr>
              <a:t>Key </a:t>
            </a:r>
            <a:r>
              <a:rPr lang="en-US" sz="1000" b="0" kern="0" dirty="0" err="1">
                <a:solidFill>
                  <a:srgbClr val="000000"/>
                </a:solidFill>
                <a:latin typeface="Arial" panose="020B0604020202020204"/>
              </a:rPr>
              <a:t>Mgmt</a:t>
            </a:r>
            <a:r>
              <a:rPr lang="en-US" sz="1000" b="0" kern="0" dirty="0">
                <a:solidFill>
                  <a:srgbClr val="000000"/>
                </a:solidFill>
                <a:latin typeface="Arial" panose="020B0604020202020204"/>
              </a:rPr>
              <a:t> </a:t>
            </a:r>
          </a:p>
          <a:p>
            <a:pPr defTabSz="623360" hangingPunct="0">
              <a:defRPr sz="1800" b="0">
                <a:solidFill>
                  <a:srgbClr val="000000"/>
                </a:solidFill>
              </a:defRPr>
            </a:pPr>
            <a:r>
              <a:rPr lang="en-US" sz="1000" b="0" kern="0" dirty="0">
                <a:solidFill>
                  <a:srgbClr val="000000"/>
                </a:solidFill>
                <a:latin typeface="Arial" panose="020B0604020202020204"/>
              </a:rPr>
              <a:t>(HSM)</a:t>
            </a:r>
            <a:endParaRPr sz="1000" b="0" kern="0" dirty="0">
              <a:solidFill>
                <a:srgbClr val="000000"/>
              </a:solidFill>
              <a:latin typeface="Arial" panose="020B0604020202020204"/>
            </a:endParaRPr>
          </a:p>
        </p:txBody>
      </p:sp>
      <p:sp>
        <p:nvSpPr>
          <p:cNvPr id="10" name="TextBox 9">
            <a:extLst>
              <a:ext uri="{FF2B5EF4-FFF2-40B4-BE49-F238E27FC236}">
                <a16:creationId xmlns:a16="http://schemas.microsoft.com/office/drawing/2014/main" xmlns="" id="{4598FAE9-217F-174A-ADAF-037BE4272076}"/>
              </a:ext>
            </a:extLst>
          </p:cNvPr>
          <p:cNvSpPr txBox="1"/>
          <p:nvPr/>
        </p:nvSpPr>
        <p:spPr>
          <a:xfrm>
            <a:off x="9638453" y="169333"/>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20" tIns="60960" rIns="121920" bIns="60960" numCol="1" spcCol="38100" rtlCol="0" anchor="t">
            <a:noAutofit/>
          </a:bodyPr>
          <a:lstStyle/>
          <a:p>
            <a:pPr defTabSz="623360" hangingPunct="0"/>
            <a:endParaRPr lang="en-US" sz="1600" kern="0" dirty="0">
              <a:solidFill>
                <a:srgbClr val="1A1918"/>
              </a:solidFill>
              <a:ea typeface="Arial"/>
              <a:cs typeface="Arial"/>
              <a:sym typeface="Arial"/>
            </a:endParaRPr>
          </a:p>
        </p:txBody>
      </p:sp>
      <p:pic>
        <p:nvPicPr>
          <p:cNvPr id="110" name="Picture 109">
            <a:extLst>
              <a:ext uri="{FF2B5EF4-FFF2-40B4-BE49-F238E27FC236}">
                <a16:creationId xmlns:a16="http://schemas.microsoft.com/office/drawing/2014/main" xmlns="" id="{5F915832-42AA-A242-AB5C-C81731A83F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8339" y="1434271"/>
            <a:ext cx="406400" cy="406400"/>
          </a:xfrm>
          <a:prstGeom prst="rect">
            <a:avLst/>
          </a:prstGeom>
        </p:spPr>
      </p:pic>
      <p:pic>
        <p:nvPicPr>
          <p:cNvPr id="111" name="Picture 110">
            <a:extLst>
              <a:ext uri="{FF2B5EF4-FFF2-40B4-BE49-F238E27FC236}">
                <a16:creationId xmlns:a16="http://schemas.microsoft.com/office/drawing/2014/main" xmlns="" id="{FB31B93C-BD73-0D43-9996-F6B0710A95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0331" y="1450993"/>
            <a:ext cx="406400" cy="406400"/>
          </a:xfrm>
          <a:prstGeom prst="rect">
            <a:avLst/>
          </a:prstGeom>
        </p:spPr>
      </p:pic>
      <p:sp>
        <p:nvSpPr>
          <p:cNvPr id="2" name="TextBox 1">
            <a:extLst>
              <a:ext uri="{FF2B5EF4-FFF2-40B4-BE49-F238E27FC236}">
                <a16:creationId xmlns:a16="http://schemas.microsoft.com/office/drawing/2014/main" xmlns="" id="{C4C39EA0-C1D9-8C45-9CB5-D62AC3CF750B}"/>
              </a:ext>
            </a:extLst>
          </p:cNvPr>
          <p:cNvSpPr txBox="1"/>
          <p:nvPr/>
        </p:nvSpPr>
        <p:spPr>
          <a:xfrm>
            <a:off x="1515763" y="2290119"/>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20" tIns="60960" rIns="121920" bIns="60960" numCol="1" spcCol="38100" rtlCol="0" anchor="t">
            <a:noAutofit/>
          </a:bodyPr>
          <a:lstStyle/>
          <a:p>
            <a:pPr defTabSz="623360" hangingPunct="0"/>
            <a:endParaRPr lang="en-US" sz="1600" kern="0" dirty="0">
              <a:solidFill>
                <a:srgbClr val="1A1918"/>
              </a:solidFill>
              <a:ea typeface="Arial"/>
              <a:cs typeface="Arial"/>
              <a:sym typeface="Arial"/>
            </a:endParaRPr>
          </a:p>
        </p:txBody>
      </p:sp>
      <p:sp>
        <p:nvSpPr>
          <p:cNvPr id="12" name="TextBox 11">
            <a:extLst>
              <a:ext uri="{FF2B5EF4-FFF2-40B4-BE49-F238E27FC236}">
                <a16:creationId xmlns:a16="http://schemas.microsoft.com/office/drawing/2014/main" xmlns="" id="{19A30572-03A1-C043-9F2C-0CEDBE57572C}"/>
              </a:ext>
            </a:extLst>
          </p:cNvPr>
          <p:cNvSpPr txBox="1"/>
          <p:nvPr/>
        </p:nvSpPr>
        <p:spPr>
          <a:xfrm>
            <a:off x="4239784" y="6214548"/>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20" tIns="60960" rIns="121920" bIns="60960" numCol="1" spcCol="38100" rtlCol="0" anchor="t">
            <a:noAutofit/>
          </a:bodyPr>
          <a:lstStyle/>
          <a:p>
            <a:pPr defTabSz="623360" hangingPunct="0"/>
            <a:endParaRPr lang="en-US" sz="1600" kern="0" dirty="0">
              <a:solidFill>
                <a:srgbClr val="1A1918"/>
              </a:solidFill>
              <a:ea typeface="Arial"/>
              <a:cs typeface="Arial"/>
              <a:sym typeface="Arial"/>
            </a:endParaRPr>
          </a:p>
        </p:txBody>
      </p:sp>
      <p:sp>
        <p:nvSpPr>
          <p:cNvPr id="13" name="TextBox 12">
            <a:extLst>
              <a:ext uri="{FF2B5EF4-FFF2-40B4-BE49-F238E27FC236}">
                <a16:creationId xmlns:a16="http://schemas.microsoft.com/office/drawing/2014/main" xmlns="" id="{D6EB6F2C-7C48-5C4A-B030-69A51A7115E5}"/>
              </a:ext>
            </a:extLst>
          </p:cNvPr>
          <p:cNvSpPr txBox="1"/>
          <p:nvPr/>
        </p:nvSpPr>
        <p:spPr>
          <a:xfrm>
            <a:off x="3897812" y="6281455"/>
            <a:ext cx="45719" cy="45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20" tIns="60960" rIns="121920" bIns="60960" numCol="1" spcCol="38100" rtlCol="0" anchor="t">
            <a:noAutofit/>
          </a:bodyPr>
          <a:lstStyle/>
          <a:p>
            <a:pPr defTabSz="623360" hangingPunct="0"/>
            <a:r>
              <a:rPr lang="en-US" sz="800" dirty="0">
                <a:solidFill>
                  <a:prstClr val="black"/>
                </a:solidFill>
                <a:ea typeface="Arial"/>
                <a:cs typeface="Arial"/>
                <a:sym typeface="Arial"/>
              </a:rPr>
              <a:t>Encrypted </a:t>
            </a:r>
            <a:r>
              <a:rPr lang="en-US" sz="800" dirty="0" err="1">
                <a:solidFill>
                  <a:prstClr val="black"/>
                </a:solidFill>
                <a:ea typeface="Arial"/>
                <a:cs typeface="Arial"/>
                <a:sym typeface="Arial"/>
              </a:rPr>
              <a:t>edr</a:t>
            </a:r>
            <a:r>
              <a:rPr lang="en-US" sz="800" dirty="0">
                <a:solidFill>
                  <a:prstClr val="black"/>
                </a:solidFill>
                <a:ea typeface="Arial"/>
                <a:cs typeface="Arial"/>
                <a:sym typeface="Arial"/>
              </a:rPr>
              <a:t> records</a:t>
            </a:r>
            <a:endParaRPr lang="en-US" sz="1400" kern="0" dirty="0">
              <a:solidFill>
                <a:srgbClr val="1A1918"/>
              </a:solidFill>
              <a:ea typeface="Arial"/>
              <a:cs typeface="Arial"/>
              <a:sym typeface="Arial"/>
            </a:endParaRPr>
          </a:p>
        </p:txBody>
      </p:sp>
      <p:sp>
        <p:nvSpPr>
          <p:cNvPr id="126" name="Shape 450">
            <a:extLst>
              <a:ext uri="{FF2B5EF4-FFF2-40B4-BE49-F238E27FC236}">
                <a16:creationId xmlns:a16="http://schemas.microsoft.com/office/drawing/2014/main" xmlns="" id="{59826E1F-D678-B74C-88E8-2A67C9F1D70B}"/>
              </a:ext>
            </a:extLst>
          </p:cNvPr>
          <p:cNvSpPr/>
          <p:nvPr/>
        </p:nvSpPr>
        <p:spPr>
          <a:xfrm>
            <a:off x="13159457" y="7672387"/>
            <a:ext cx="942979" cy="9429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defTabSz="623360" hangingPunct="0">
              <a:defRPr sz="1800">
                <a:solidFill>
                  <a:srgbClr val="FFFFFF"/>
                </a:solidFill>
              </a:defRPr>
            </a:pPr>
            <a:endParaRPr sz="2400" kern="0">
              <a:solidFill>
                <a:srgbClr val="FFFFFF"/>
              </a:solidFill>
              <a:ea typeface="Arial"/>
              <a:cs typeface="Arial"/>
              <a:sym typeface="Arial"/>
            </a:endParaRPr>
          </a:p>
        </p:txBody>
      </p:sp>
      <p:pic>
        <p:nvPicPr>
          <p:cNvPr id="127" name="Picture 123">
            <a:extLst>
              <a:ext uri="{FF2B5EF4-FFF2-40B4-BE49-F238E27FC236}">
                <a16:creationId xmlns:a16="http://schemas.microsoft.com/office/drawing/2014/main" xmlns="" id="{F1554419-B619-EB4F-AED4-A51972DE86C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41860" y="843087"/>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127">
            <a:extLst>
              <a:ext uri="{FF2B5EF4-FFF2-40B4-BE49-F238E27FC236}">
                <a16:creationId xmlns:a16="http://schemas.microsoft.com/office/drawing/2014/main" xmlns="" id="{1376012F-E490-1945-9E0E-9790D99FD36D}"/>
              </a:ext>
            </a:extLst>
          </p:cNvPr>
          <p:cNvSpPr txBox="1"/>
          <p:nvPr/>
        </p:nvSpPr>
        <p:spPr>
          <a:xfrm>
            <a:off x="2532820" y="1233593"/>
            <a:ext cx="1171491" cy="235898"/>
          </a:xfrm>
          <a:prstGeom prst="rect">
            <a:avLst/>
          </a:prstGeom>
          <a:noFill/>
        </p:spPr>
        <p:txBody>
          <a:bodyPr wrap="square" rtlCol="0">
            <a:spAutoFit/>
          </a:bodyPr>
          <a:lstStyle/>
          <a:p>
            <a:pPr algn="ctr" defTabSz="623360" hangingPunct="0"/>
            <a:r>
              <a:rPr lang="en-US" sz="933" kern="0" dirty="0">
                <a:solidFill>
                  <a:srgbClr val="000000"/>
                </a:solidFill>
                <a:ea typeface="Arial"/>
                <a:cs typeface="Arial"/>
                <a:sym typeface="Arial"/>
              </a:rPr>
              <a:t>HR Specialist</a:t>
            </a:r>
          </a:p>
        </p:txBody>
      </p:sp>
      <p:pic>
        <p:nvPicPr>
          <p:cNvPr id="129" name="Picture 245">
            <a:extLst>
              <a:ext uri="{FF2B5EF4-FFF2-40B4-BE49-F238E27FC236}">
                <a16:creationId xmlns:a16="http://schemas.microsoft.com/office/drawing/2014/main" xmlns="" id="{5192E215-38E2-DD48-B984-59CB1EF3258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32799" y="896685"/>
            <a:ext cx="419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168">
            <a:extLst>
              <a:ext uri="{FF2B5EF4-FFF2-40B4-BE49-F238E27FC236}">
                <a16:creationId xmlns:a16="http://schemas.microsoft.com/office/drawing/2014/main" xmlns="" id="{44FADD3F-3E9F-4E41-AB7A-8E2F5B3478F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513536" y="864368"/>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36">
            <a:extLst>
              <a:ext uri="{FF2B5EF4-FFF2-40B4-BE49-F238E27FC236}">
                <a16:creationId xmlns:a16="http://schemas.microsoft.com/office/drawing/2014/main" xmlns="" id="{7F3C0A81-66C7-4B47-8D37-428004AE4126}"/>
              </a:ext>
            </a:extLst>
          </p:cNvPr>
          <p:cNvSpPr txBox="1">
            <a:spLocks noChangeArrowheads="1"/>
          </p:cNvSpPr>
          <p:nvPr/>
        </p:nvSpPr>
        <p:spPr bwMode="auto">
          <a:xfrm>
            <a:off x="1625595" y="5765145"/>
            <a:ext cx="1470025" cy="303874"/>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dirty="0">
                <a:solidFill>
                  <a:prstClr val="black"/>
                </a:solidFill>
                <a:sym typeface="Arial"/>
              </a:rPr>
              <a:t>Identity mapping</a:t>
            </a:r>
          </a:p>
        </p:txBody>
      </p:sp>
      <p:cxnSp>
        <p:nvCxnSpPr>
          <p:cNvPr id="18" name="Elbow Connector 40"/>
          <p:cNvCxnSpPr>
            <a:cxnSpLocks/>
            <a:endCxn id="65" idx="0"/>
          </p:cNvCxnSpPr>
          <p:nvPr/>
        </p:nvCxnSpPr>
        <p:spPr>
          <a:xfrm rot="16200000" flipH="1">
            <a:off x="6303930" y="4025758"/>
            <a:ext cx="736790" cy="545623"/>
          </a:xfrm>
          <a:prstGeom prst="bentConnector3">
            <a:avLst>
              <a:gd name="adj1" fmla="val 50000"/>
            </a:avLst>
          </a:prstGeom>
          <a:ln w="3175">
            <a:solidFill>
              <a:schemeClr val="bg1">
                <a:lumMod val="6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144" name="Rectangle 143">
            <a:extLst>
              <a:ext uri="{FF2B5EF4-FFF2-40B4-BE49-F238E27FC236}">
                <a16:creationId xmlns:a16="http://schemas.microsoft.com/office/drawing/2014/main" xmlns="" id="{2BD2CDF6-EDF1-1348-AF04-8D084DC6793A}"/>
              </a:ext>
            </a:extLst>
          </p:cNvPr>
          <p:cNvSpPr/>
          <p:nvPr/>
        </p:nvSpPr>
        <p:spPr>
          <a:xfrm>
            <a:off x="7137790" y="6266443"/>
            <a:ext cx="1318841" cy="44039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en-US">
              <a:solidFill>
                <a:prstClr val="white"/>
              </a:solidFill>
              <a:sym typeface="Arial"/>
            </a:endParaRPr>
          </a:p>
        </p:txBody>
      </p:sp>
      <p:sp>
        <p:nvSpPr>
          <p:cNvPr id="145" name="TextBox 43">
            <a:extLst>
              <a:ext uri="{FF2B5EF4-FFF2-40B4-BE49-F238E27FC236}">
                <a16:creationId xmlns:a16="http://schemas.microsoft.com/office/drawing/2014/main" xmlns="" id="{F2302F5A-D47C-2E46-AB74-A221479044D9}"/>
              </a:ext>
            </a:extLst>
          </p:cNvPr>
          <p:cNvSpPr txBox="1">
            <a:spLocks noChangeArrowheads="1"/>
          </p:cNvSpPr>
          <p:nvPr/>
        </p:nvSpPr>
        <p:spPr bwMode="auto">
          <a:xfrm>
            <a:off x="7170912" y="6295610"/>
            <a:ext cx="1300444" cy="400110"/>
          </a:xfrm>
          <a:prstGeom prst="rect">
            <a:avLst/>
          </a:prstGeom>
          <a:solidFill>
            <a:schemeClr val="accent2"/>
          </a:solidFill>
          <a:ln w="9525">
            <a:solidFill>
              <a:schemeClr val="tx1"/>
            </a:solidFill>
            <a:prstDash val="dash"/>
            <a:miter lim="800000"/>
            <a:headEnd/>
            <a:tailEnd/>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09585">
              <a:defRPr/>
            </a:pPr>
            <a:r>
              <a:rPr lang="en-US" altLang="en-US" sz="1000" b="1" dirty="0">
                <a:solidFill>
                  <a:prstClr val="black"/>
                </a:solidFill>
                <a:sym typeface="Arial"/>
              </a:rPr>
              <a:t>Hardware Security Module</a:t>
            </a:r>
          </a:p>
        </p:txBody>
      </p:sp>
      <p:pic>
        <p:nvPicPr>
          <p:cNvPr id="146" name="Picture 145">
            <a:extLst>
              <a:ext uri="{FF2B5EF4-FFF2-40B4-BE49-F238E27FC236}">
                <a16:creationId xmlns:a16="http://schemas.microsoft.com/office/drawing/2014/main" xmlns="" id="{A074FC08-4C36-9143-B892-DDE837681B60}"/>
              </a:ext>
            </a:extLst>
          </p:cNvPr>
          <p:cNvPicPr>
            <a:picLocks noChangeAspect="1"/>
          </p:cNvPicPr>
          <p:nvPr/>
        </p:nvPicPr>
        <p:blipFill>
          <a:blip r:embed="rId12"/>
          <a:stretch>
            <a:fillRect/>
          </a:stretch>
        </p:blipFill>
        <p:spPr>
          <a:xfrm>
            <a:off x="7300481" y="6458816"/>
            <a:ext cx="253061" cy="253061"/>
          </a:xfrm>
          <a:prstGeom prst="rect">
            <a:avLst/>
          </a:prstGeom>
        </p:spPr>
      </p:pic>
      <p:pic>
        <p:nvPicPr>
          <p:cNvPr id="147" name="Picture 146">
            <a:extLst>
              <a:ext uri="{FF2B5EF4-FFF2-40B4-BE49-F238E27FC236}">
                <a16:creationId xmlns:a16="http://schemas.microsoft.com/office/drawing/2014/main" xmlns="" id="{A6CB918B-24F1-624B-9DA5-050AC0AABC03}"/>
              </a:ext>
            </a:extLst>
          </p:cNvPr>
          <p:cNvPicPr>
            <a:picLocks noChangeAspect="1"/>
          </p:cNvPicPr>
          <p:nvPr/>
        </p:nvPicPr>
        <p:blipFill>
          <a:blip r:embed="rId12"/>
          <a:stretch>
            <a:fillRect/>
          </a:stretch>
        </p:blipFill>
        <p:spPr>
          <a:xfrm>
            <a:off x="8095047" y="6467359"/>
            <a:ext cx="253061" cy="253061"/>
          </a:xfrm>
          <a:prstGeom prst="rect">
            <a:avLst/>
          </a:prstGeom>
        </p:spPr>
      </p:pic>
      <p:sp>
        <p:nvSpPr>
          <p:cNvPr id="149" name="Rectangle 148">
            <a:extLst>
              <a:ext uri="{FF2B5EF4-FFF2-40B4-BE49-F238E27FC236}">
                <a16:creationId xmlns:a16="http://schemas.microsoft.com/office/drawing/2014/main" xmlns="" id="{6289158A-1E5F-9041-998F-4F6983B7997C}"/>
              </a:ext>
            </a:extLst>
          </p:cNvPr>
          <p:cNvSpPr/>
          <p:nvPr/>
        </p:nvSpPr>
        <p:spPr>
          <a:xfrm>
            <a:off x="1760311" y="719447"/>
            <a:ext cx="1745547" cy="553998"/>
          </a:xfrm>
          <a:prstGeom prst="rect">
            <a:avLst/>
          </a:prstGeom>
        </p:spPr>
        <p:txBody>
          <a:bodyPr wrap="square">
            <a:spAutoFit/>
          </a:bodyPr>
          <a:lstStyle/>
          <a:p>
            <a:pPr defTabSz="609585">
              <a:defRPr/>
            </a:pPr>
            <a:r>
              <a:rPr lang="en-GB" sz="1000" dirty="0">
                <a:solidFill>
                  <a:prstClr val="black"/>
                </a:solidFill>
                <a:sym typeface="Arial"/>
              </a:rPr>
              <a:t>Web Portal or</a:t>
            </a:r>
          </a:p>
          <a:p>
            <a:pPr defTabSz="609585">
              <a:defRPr/>
            </a:pPr>
            <a:r>
              <a:rPr lang="en-GB" sz="1000" dirty="0">
                <a:solidFill>
                  <a:prstClr val="black"/>
                </a:solidFill>
                <a:sym typeface="Arial"/>
              </a:rPr>
              <a:t>Other UI</a:t>
            </a:r>
          </a:p>
          <a:p>
            <a:pPr defTabSz="609585">
              <a:defRPr/>
            </a:pPr>
            <a:endParaRPr lang="en-GB" sz="1000" dirty="0">
              <a:solidFill>
                <a:prstClr val="black"/>
              </a:solidFill>
              <a:sym typeface="Arial"/>
            </a:endParaRPr>
          </a:p>
        </p:txBody>
      </p:sp>
    </p:spTree>
    <p:extLst>
      <p:ext uri="{BB962C8B-B14F-4D97-AF65-F5344CB8AC3E}">
        <p14:creationId xmlns:p14="http://schemas.microsoft.com/office/powerpoint/2010/main" val="213634314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Logical Architecture - Components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3165593"/>
              </p:ext>
            </p:extLst>
          </p:nvPr>
        </p:nvGraphicFramePr>
        <p:xfrm>
          <a:off x="731578" y="1287160"/>
          <a:ext cx="10466388" cy="5140960"/>
        </p:xfrm>
        <a:graphic>
          <a:graphicData uri="http://schemas.openxmlformats.org/drawingml/2006/table">
            <a:tbl>
              <a:tblPr firstRow="1" bandRow="1">
                <a:tableStyleId>{5C22544A-7EE6-4342-B048-85BDC9FD1C3A}</a:tableStyleId>
              </a:tblPr>
              <a:tblGrid>
                <a:gridCol w="1651483">
                  <a:extLst>
                    <a:ext uri="{9D8B030D-6E8A-4147-A177-3AD203B41FA5}">
                      <a16:colId xmlns:a16="http://schemas.microsoft.com/office/drawing/2014/main" xmlns="" val="20000"/>
                    </a:ext>
                  </a:extLst>
                </a:gridCol>
                <a:gridCol w="8814905">
                  <a:extLst>
                    <a:ext uri="{9D8B030D-6E8A-4147-A177-3AD203B41FA5}">
                      <a16:colId xmlns:a16="http://schemas.microsoft.com/office/drawing/2014/main" xmlns="" val="20001"/>
                    </a:ext>
                  </a:extLst>
                </a:gridCol>
              </a:tblGrid>
              <a:tr h="370840">
                <a:tc>
                  <a:txBody>
                    <a:bodyPr/>
                    <a:lstStyle/>
                    <a:p>
                      <a:r>
                        <a:rPr lang="en-US" sz="700" dirty="0"/>
                        <a:t>Dimension</a:t>
                      </a:r>
                    </a:p>
                  </a:txBody>
                  <a:tcPr/>
                </a:tc>
                <a:tc>
                  <a:txBody>
                    <a:bodyPr/>
                    <a:lstStyle/>
                    <a:p>
                      <a:r>
                        <a:rPr lang="en-US" sz="700" dirty="0"/>
                        <a:t>Description</a:t>
                      </a:r>
                    </a:p>
                  </a:txBody>
                  <a:tcPr/>
                </a:tc>
                <a:extLst>
                  <a:ext uri="{0D108BD9-81ED-4DB2-BD59-A6C34878D82A}">
                    <a16:rowId xmlns:a16="http://schemas.microsoft.com/office/drawing/2014/main" xmlns="" val="10000"/>
                  </a:ext>
                </a:extLst>
              </a:tr>
              <a:tr h="1432560">
                <a:tc>
                  <a:txBody>
                    <a:bodyPr/>
                    <a:lstStyle/>
                    <a:p>
                      <a:r>
                        <a:rPr lang="en-US" sz="1500" dirty="0"/>
                        <a:t>Fabric Tier</a:t>
                      </a:r>
                    </a:p>
                  </a:txBody>
                  <a:tcPr/>
                </a:tc>
                <a:tc>
                  <a:txBody>
                    <a:bodyPr/>
                    <a:lstStyle/>
                    <a:p>
                      <a:r>
                        <a:rPr lang="en-US" sz="1500" dirty="0"/>
                        <a:t>The Fabric Tier consists of Blockchain network components, including the network peers and Certificate Authority (CA) that are owned by members of a  network and are operated either by members or by a 3rd party in a SaaS model.   It</a:t>
                      </a:r>
                      <a:r>
                        <a:rPr lang="en-US" sz="1500" baseline="0" dirty="0"/>
                        <a:t> </a:t>
                      </a:r>
                      <a:r>
                        <a:rPr lang="en-US" sz="1500" dirty="0"/>
                        <a:t>also consists of the ordering service which is a shared/common network service responsible for ensuring total order of transactions in the network and for delivering blocks to peers. Chain code execution takes place</a:t>
                      </a:r>
                      <a:r>
                        <a:rPr lang="en-US" sz="1500" baseline="0" dirty="0"/>
                        <a:t> within secure containers in this tier.  </a:t>
                      </a:r>
                      <a:endParaRPr lang="en-US" sz="1500" dirty="0"/>
                    </a:p>
                  </a:txBody>
                  <a:tcPr/>
                </a:tc>
                <a:extLst>
                  <a:ext uri="{0D108BD9-81ED-4DB2-BD59-A6C34878D82A}">
                    <a16:rowId xmlns:a16="http://schemas.microsoft.com/office/drawing/2014/main" xmlns="" val="10001"/>
                  </a:ext>
                </a:extLst>
              </a:tr>
              <a:tr h="985520">
                <a:tc>
                  <a:txBody>
                    <a:bodyPr/>
                    <a:lstStyle/>
                    <a:p>
                      <a:r>
                        <a:rPr lang="en-US" sz="1500" dirty="0"/>
                        <a:t>Integration Tier</a:t>
                      </a:r>
                    </a:p>
                  </a:txBody>
                  <a:tcPr/>
                </a:tc>
                <a:tc>
                  <a:txBody>
                    <a:bodyPr/>
                    <a:lstStyle/>
                    <a:p>
                      <a:r>
                        <a:rPr lang="en-US" sz="1500" dirty="0"/>
                        <a:t>This tier provides integration capabilities, enabling integration of blockchain solutions with enterprise systems &amp; services, data management components and shared services.  The integration tier could be made of several components such as a message broker hub, event hub, API gateway, application connectors that provide enterprise</a:t>
                      </a:r>
                      <a:r>
                        <a:rPr lang="en-US" sz="1500" baseline="0" dirty="0"/>
                        <a:t> connectivity</a:t>
                      </a:r>
                      <a:r>
                        <a:rPr lang="en-US" sz="1500" dirty="0"/>
                        <a:t>, etc.</a:t>
                      </a:r>
                    </a:p>
                  </a:txBody>
                  <a:tcPr/>
                </a:tc>
                <a:extLst>
                  <a:ext uri="{0D108BD9-81ED-4DB2-BD59-A6C34878D82A}">
                    <a16:rowId xmlns:a16="http://schemas.microsoft.com/office/drawing/2014/main" xmlns="" val="10002"/>
                  </a:ext>
                </a:extLst>
              </a:tr>
              <a:tr h="518160">
                <a:tc>
                  <a:txBody>
                    <a:bodyPr/>
                    <a:lstStyle/>
                    <a:p>
                      <a:r>
                        <a:rPr lang="en-US" sz="1500" dirty="0"/>
                        <a:t>Data Lake</a:t>
                      </a:r>
                    </a:p>
                  </a:txBody>
                  <a:tcPr/>
                </a:tc>
                <a:tc>
                  <a:txBody>
                    <a:bodyPr/>
                    <a:lstStyle/>
                    <a:p>
                      <a:r>
                        <a:rPr lang="en-US" sz="1500" dirty="0"/>
                        <a:t>This tier consists of data management components that store</a:t>
                      </a:r>
                      <a:r>
                        <a:rPr lang="en-US" sz="1500" baseline="0" dirty="0"/>
                        <a:t> and manage </a:t>
                      </a:r>
                      <a:r>
                        <a:rPr lang="en-US" sz="1500" baseline="0" dirty="0" err="1"/>
                        <a:t>edr</a:t>
                      </a:r>
                      <a:r>
                        <a:rPr lang="en-US" sz="1500" baseline="0" dirty="0"/>
                        <a:t> solution relevant data.</a:t>
                      </a:r>
                      <a:endParaRPr lang="en-US" sz="1500" dirty="0"/>
                    </a:p>
                  </a:txBody>
                  <a:tcPr/>
                </a:tc>
                <a:extLst>
                  <a:ext uri="{0D108BD9-81ED-4DB2-BD59-A6C34878D82A}">
                    <a16:rowId xmlns:a16="http://schemas.microsoft.com/office/drawing/2014/main" xmlns="" val="10003"/>
                  </a:ext>
                </a:extLst>
              </a:tr>
              <a:tr h="985520">
                <a:tc>
                  <a:txBody>
                    <a:bodyPr/>
                    <a:lstStyle/>
                    <a:p>
                      <a:r>
                        <a:rPr lang="en-US" sz="1500" dirty="0"/>
                        <a:t>Utility Services</a:t>
                      </a:r>
                    </a:p>
                  </a:txBody>
                  <a:tcPr/>
                </a:tc>
                <a:tc>
                  <a:txBody>
                    <a:bodyPr/>
                    <a:lstStyle/>
                    <a:p>
                      <a:r>
                        <a:rPr lang="en-US" sz="1500" dirty="0"/>
                        <a:t>This tier consists of services that address cross cutting concerns such as Identity and Access Management, Certificate and Key Management, Log Management, Monitoring (Systems, Application, Security etc.), Storage Management (SAN, Backup solutions etc.). Capabilities offered here will need to integrated with Blockchain solutions (IBM Cloud provides many of these capabilities). </a:t>
                      </a:r>
                    </a:p>
                  </a:txBody>
                  <a:tcPr/>
                </a:tc>
                <a:extLst>
                  <a:ext uri="{0D108BD9-81ED-4DB2-BD59-A6C34878D82A}">
                    <a16:rowId xmlns:a16="http://schemas.microsoft.com/office/drawing/2014/main" xmlns="" val="10004"/>
                  </a:ext>
                </a:extLst>
              </a:tr>
              <a:tr h="762000">
                <a:tc>
                  <a:txBody>
                    <a:bodyPr/>
                    <a:lstStyle/>
                    <a:p>
                      <a:r>
                        <a:rPr lang="en-US" sz="1500" dirty="0"/>
                        <a:t>Additional Services</a:t>
                      </a:r>
                    </a:p>
                  </a:txBody>
                  <a:tcPr/>
                </a:tc>
                <a:tc>
                  <a:txBody>
                    <a:bodyPr/>
                    <a:lstStyle/>
                    <a:p>
                      <a:r>
                        <a:rPr lang="en-US" sz="1500" dirty="0"/>
                        <a:t>May contain additional analytics delivers insights from data collected on the blockchain</a:t>
                      </a:r>
                      <a:r>
                        <a:rPr lang="en-US" sz="1500" baseline="0" dirty="0"/>
                        <a:t> and can be done using different implementations.   May include identity mapping and other services besides Utility Services.</a:t>
                      </a:r>
                      <a:endParaRPr lang="en-US" sz="1500" dirty="0"/>
                    </a:p>
                  </a:txBody>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D139FF45-1236-9F45-B165-7A88753E2F8A}" type="slidenum">
              <a:rPr lang="en-US" smtClean="0"/>
              <a:pPr/>
              <a:t>22</a:t>
            </a:fld>
            <a:endParaRPr lang="en-US" dirty="0"/>
          </a:p>
        </p:txBody>
      </p:sp>
    </p:spTree>
    <p:extLst>
      <p:ext uri="{BB962C8B-B14F-4D97-AF65-F5344CB8AC3E}">
        <p14:creationId xmlns:p14="http://schemas.microsoft.com/office/powerpoint/2010/main" val="114732885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ounded Rectangle 114"/>
          <p:cNvSpPr/>
          <p:nvPr/>
        </p:nvSpPr>
        <p:spPr>
          <a:xfrm>
            <a:off x="2915777" y="2702950"/>
            <a:ext cx="4266712" cy="3754860"/>
          </a:xfrm>
          <a:prstGeom prst="roundRect">
            <a:avLst/>
          </a:prstGeom>
          <a:solidFill>
            <a:schemeClr val="accent6">
              <a:lumMod val="20000"/>
              <a:lumOff val="80000"/>
            </a:schemeClr>
          </a:solidFill>
          <a:ln w="254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sz="3200" kern="0" dirty="0">
              <a:solidFill>
                <a:srgbClr val="000000"/>
              </a:solidFill>
              <a:sym typeface="Arial"/>
            </a:endParaRPr>
          </a:p>
        </p:txBody>
      </p:sp>
      <p:sp>
        <p:nvSpPr>
          <p:cNvPr id="6" name="Magnetic Disk 5"/>
          <p:cNvSpPr/>
          <p:nvPr/>
        </p:nvSpPr>
        <p:spPr>
          <a:xfrm>
            <a:off x="3140295" y="4568189"/>
            <a:ext cx="1237315" cy="1088128"/>
          </a:xfrm>
          <a:prstGeom prst="flowChartMagneticDisk">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r>
              <a:rPr lang="en-US" sz="1200" kern="0" dirty="0">
                <a:solidFill>
                  <a:srgbClr val="323232"/>
                </a:solidFill>
                <a:cs typeface="Calibri"/>
                <a:sym typeface="Arial"/>
              </a:rPr>
              <a:t>World state</a:t>
            </a:r>
          </a:p>
        </p:txBody>
      </p:sp>
      <p:sp>
        <p:nvSpPr>
          <p:cNvPr id="5" name="Double Wave 4"/>
          <p:cNvSpPr/>
          <p:nvPr/>
        </p:nvSpPr>
        <p:spPr>
          <a:xfrm>
            <a:off x="4634892" y="4575253"/>
            <a:ext cx="2312704" cy="1405988"/>
          </a:xfrm>
          <a:prstGeom prst="doubleWave">
            <a:avLst>
              <a:gd name="adj1" fmla="val 6250"/>
              <a:gd name="adj2"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sz="1200" kern="0" dirty="0">
              <a:solidFill>
                <a:srgbClr val="323232"/>
              </a:solidFill>
              <a:cs typeface="Calibri"/>
              <a:sym typeface="Arial"/>
            </a:endParaRPr>
          </a:p>
        </p:txBody>
      </p:sp>
      <p:sp>
        <p:nvSpPr>
          <p:cNvPr id="45" name="TextBox 44"/>
          <p:cNvSpPr txBox="1"/>
          <p:nvPr/>
        </p:nvSpPr>
        <p:spPr>
          <a:xfrm>
            <a:off x="6033614" y="5594441"/>
            <a:ext cx="925253" cy="276999"/>
          </a:xfrm>
          <a:prstGeom prst="rect">
            <a:avLst/>
          </a:prstGeom>
          <a:noFill/>
          <a:effectLst/>
        </p:spPr>
        <p:txBody>
          <a:bodyPr wrap="none" rtlCol="0">
            <a:spAutoFit/>
          </a:bodyPr>
          <a:lstStyle/>
          <a:p>
            <a:pPr defTabSz="623360" hangingPunct="0"/>
            <a:r>
              <a:rPr lang="en-US" sz="1200" kern="0" dirty="0">
                <a:solidFill>
                  <a:srgbClr val="000000"/>
                </a:solidFill>
                <a:ea typeface="Arial"/>
                <a:cs typeface="Calibri"/>
                <a:sym typeface="Arial"/>
              </a:rPr>
              <a:t>Blockchain</a:t>
            </a:r>
          </a:p>
        </p:txBody>
      </p:sp>
      <p:sp>
        <p:nvSpPr>
          <p:cNvPr id="47" name="Multidocument 46"/>
          <p:cNvSpPr/>
          <p:nvPr/>
        </p:nvSpPr>
        <p:spPr>
          <a:xfrm>
            <a:off x="4723791" y="5023818"/>
            <a:ext cx="1945916" cy="689813"/>
          </a:xfrm>
          <a:prstGeom prst="flowChartMultidocumen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kern="0" dirty="0">
              <a:solidFill>
                <a:srgbClr val="FFFFFF"/>
              </a:solidFill>
              <a:cs typeface="Calibri"/>
              <a:sym typeface="Arial"/>
            </a:endParaRPr>
          </a:p>
        </p:txBody>
      </p:sp>
      <p:sp>
        <p:nvSpPr>
          <p:cNvPr id="51" name="TextBox 50"/>
          <p:cNvSpPr txBox="1"/>
          <p:nvPr/>
        </p:nvSpPr>
        <p:spPr>
          <a:xfrm>
            <a:off x="5443068" y="4795615"/>
            <a:ext cx="542136" cy="276999"/>
          </a:xfrm>
          <a:prstGeom prst="rect">
            <a:avLst/>
          </a:prstGeom>
          <a:noFill/>
          <a:effectLst/>
        </p:spPr>
        <p:txBody>
          <a:bodyPr wrap="none" rtlCol="0">
            <a:spAutoFit/>
          </a:bodyPr>
          <a:lstStyle/>
          <a:p>
            <a:pPr defTabSz="623360" hangingPunct="0"/>
            <a:r>
              <a:rPr lang="en-US" sz="1200" kern="0" dirty="0">
                <a:solidFill>
                  <a:srgbClr val="000000"/>
                </a:solidFill>
                <a:ea typeface="Arial"/>
                <a:cs typeface="Calibri"/>
                <a:sym typeface="Arial"/>
              </a:rPr>
              <a:t>block</a:t>
            </a:r>
          </a:p>
        </p:txBody>
      </p:sp>
      <p:sp>
        <p:nvSpPr>
          <p:cNvPr id="75" name="TextBox 74"/>
          <p:cNvSpPr txBox="1"/>
          <p:nvPr/>
        </p:nvSpPr>
        <p:spPr>
          <a:xfrm>
            <a:off x="6581082" y="5139841"/>
            <a:ext cx="423514" cy="379656"/>
          </a:xfrm>
          <a:prstGeom prst="rect">
            <a:avLst/>
          </a:prstGeom>
          <a:noFill/>
          <a:effectLst/>
        </p:spPr>
        <p:txBody>
          <a:bodyPr wrap="none" rtlCol="0">
            <a:spAutoFit/>
          </a:bodyPr>
          <a:lstStyle/>
          <a:p>
            <a:pPr defTabSz="623360" hangingPunct="0"/>
            <a:r>
              <a:rPr lang="en-US" sz="1867" kern="0" dirty="0">
                <a:solidFill>
                  <a:srgbClr val="04D09E">
                    <a:lumMod val="75000"/>
                  </a:srgbClr>
                </a:solidFill>
                <a:ea typeface="Arial"/>
                <a:cs typeface="Calibri"/>
                <a:sym typeface="Arial"/>
              </a:rPr>
              <a:t>…</a:t>
            </a:r>
          </a:p>
        </p:txBody>
      </p:sp>
      <p:sp>
        <p:nvSpPr>
          <p:cNvPr id="131" name="Rectangle 130"/>
          <p:cNvSpPr/>
          <p:nvPr/>
        </p:nvSpPr>
        <p:spPr>
          <a:xfrm>
            <a:off x="3067939" y="4173323"/>
            <a:ext cx="3965189" cy="1919813"/>
          </a:xfrm>
          <a:prstGeom prst="rect">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kern="0" dirty="0">
              <a:solidFill>
                <a:srgbClr val="FFFFFF"/>
              </a:solidFill>
              <a:cs typeface="Calibri"/>
              <a:sym typeface="Arial"/>
            </a:endParaRPr>
          </a:p>
        </p:txBody>
      </p:sp>
      <p:sp>
        <p:nvSpPr>
          <p:cNvPr id="134" name="Oval 133"/>
          <p:cNvSpPr/>
          <p:nvPr/>
        </p:nvSpPr>
        <p:spPr>
          <a:xfrm>
            <a:off x="3827530" y="4167269"/>
            <a:ext cx="45719" cy="45719"/>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kern="0" dirty="0">
              <a:solidFill>
                <a:srgbClr val="FFFFFF"/>
              </a:solidFill>
              <a:cs typeface="Calibri"/>
              <a:sym typeface="Arial"/>
            </a:endParaRPr>
          </a:p>
        </p:txBody>
      </p:sp>
      <p:sp>
        <p:nvSpPr>
          <p:cNvPr id="138" name="Oval 137"/>
          <p:cNvSpPr/>
          <p:nvPr/>
        </p:nvSpPr>
        <p:spPr>
          <a:xfrm>
            <a:off x="7283941" y="4167406"/>
            <a:ext cx="45719" cy="45719"/>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kern="0" dirty="0">
              <a:solidFill>
                <a:srgbClr val="FFFFFF"/>
              </a:solidFill>
              <a:cs typeface="Calibri"/>
              <a:sym typeface="Arial"/>
            </a:endParaRPr>
          </a:p>
        </p:txBody>
      </p:sp>
      <p:cxnSp>
        <p:nvCxnSpPr>
          <p:cNvPr id="42" name="Straight Arrow Connector 41"/>
          <p:cNvCxnSpPr>
            <a:endCxn id="7" idx="0"/>
          </p:cNvCxnSpPr>
          <p:nvPr/>
        </p:nvCxnSpPr>
        <p:spPr>
          <a:xfrm>
            <a:off x="3291293" y="2382474"/>
            <a:ext cx="1759567" cy="473332"/>
          </a:xfrm>
          <a:prstGeom prst="bentConnector2">
            <a:avLst/>
          </a:prstGeom>
          <a:ln w="254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7" idx="2"/>
            <a:endCxn id="131" idx="0"/>
          </p:cNvCxnSpPr>
          <p:nvPr/>
        </p:nvCxnSpPr>
        <p:spPr>
          <a:xfrm flipH="1">
            <a:off x="5050534" y="3918216"/>
            <a:ext cx="325" cy="255107"/>
          </a:xfrm>
          <a:prstGeom prst="straightConnector1">
            <a:avLst/>
          </a:prstGeom>
          <a:ln w="19050">
            <a:tailEnd type="arrow"/>
          </a:ln>
          <a:effectLst/>
        </p:spPr>
        <p:style>
          <a:lnRef idx="2">
            <a:schemeClr val="accent1"/>
          </a:lnRef>
          <a:fillRef idx="0">
            <a:schemeClr val="accent1"/>
          </a:fillRef>
          <a:effectRef idx="1">
            <a:schemeClr val="accent1"/>
          </a:effectRef>
          <a:fontRef idx="minor">
            <a:schemeClr val="tx1"/>
          </a:fontRef>
        </p:style>
      </p:cxnSp>
      <p:sp>
        <p:nvSpPr>
          <p:cNvPr id="8" name="Title 7">
            <a:extLst>
              <a:ext uri="{FF2B5EF4-FFF2-40B4-BE49-F238E27FC236}">
                <a16:creationId xmlns:a16="http://schemas.microsoft.com/office/drawing/2014/main" xmlns="" id="{B1F42D4F-0368-2748-A985-553FE5150529}"/>
              </a:ext>
            </a:extLst>
          </p:cNvPr>
          <p:cNvSpPr>
            <a:spLocks noGrp="1"/>
          </p:cNvSpPr>
          <p:nvPr>
            <p:ph type="title"/>
          </p:nvPr>
        </p:nvSpPr>
        <p:spPr/>
        <p:txBody>
          <a:bodyPr/>
          <a:lstStyle/>
          <a:p>
            <a:r>
              <a:rPr lang="en-US" dirty="0"/>
              <a:t>Encryption for </a:t>
            </a:r>
            <a:r>
              <a:rPr lang="en-US" dirty="0" err="1"/>
              <a:t>Blockchain</a:t>
            </a:r>
            <a:r>
              <a:rPr lang="en-US" dirty="0"/>
              <a:t> Components</a:t>
            </a:r>
          </a:p>
        </p:txBody>
      </p:sp>
      <p:sp>
        <p:nvSpPr>
          <p:cNvPr id="16" name="Rectangle 15"/>
          <p:cNvSpPr/>
          <p:nvPr/>
        </p:nvSpPr>
        <p:spPr>
          <a:xfrm>
            <a:off x="3033967" y="5811358"/>
            <a:ext cx="660758" cy="276999"/>
          </a:xfrm>
          <a:prstGeom prst="rect">
            <a:avLst/>
          </a:prstGeom>
        </p:spPr>
        <p:txBody>
          <a:bodyPr wrap="none">
            <a:spAutoFit/>
          </a:bodyPr>
          <a:lstStyle/>
          <a:p>
            <a:pPr defTabSz="623360" hangingPunct="0"/>
            <a:r>
              <a:rPr lang="en-US" sz="1200" kern="0" dirty="0">
                <a:solidFill>
                  <a:prstClr val="black"/>
                </a:solidFill>
                <a:ea typeface="Arial"/>
                <a:cs typeface="Calibri"/>
                <a:sym typeface="Arial"/>
              </a:rPr>
              <a:t>Ledger</a:t>
            </a:r>
          </a:p>
        </p:txBody>
      </p:sp>
      <p:grpSp>
        <p:nvGrpSpPr>
          <p:cNvPr id="11" name="Group 10"/>
          <p:cNvGrpSpPr/>
          <p:nvPr/>
        </p:nvGrpSpPr>
        <p:grpSpPr>
          <a:xfrm>
            <a:off x="1974967" y="1450983"/>
            <a:ext cx="1441999" cy="1153280"/>
            <a:chOff x="3445425" y="898653"/>
            <a:chExt cx="1441856" cy="1153165"/>
          </a:xfrm>
        </p:grpSpPr>
        <p:sp>
          <p:nvSpPr>
            <p:cNvPr id="44" name="TextBox 43"/>
            <p:cNvSpPr txBox="1"/>
            <p:nvPr/>
          </p:nvSpPr>
          <p:spPr>
            <a:xfrm>
              <a:off x="3445425" y="1455305"/>
              <a:ext cx="1330682" cy="276971"/>
            </a:xfrm>
            <a:prstGeom prst="rect">
              <a:avLst/>
            </a:prstGeom>
            <a:noFill/>
            <a:effectLst/>
          </p:spPr>
          <p:txBody>
            <a:bodyPr wrap="none" rtlCol="0">
              <a:spAutoFit/>
            </a:bodyPr>
            <a:lstStyle/>
            <a:p>
              <a:pPr defTabSz="623360" hangingPunct="0"/>
              <a:r>
                <a:rPr lang="en-US" sz="1200" kern="0" dirty="0">
                  <a:solidFill>
                    <a:srgbClr val="FF0000"/>
                  </a:solidFill>
                  <a:ea typeface="Arial"/>
                  <a:cs typeface="Calibri"/>
                  <a:sym typeface="Arial"/>
                </a:rPr>
                <a:t>  Encrypt </a:t>
              </a:r>
              <a:r>
                <a:rPr lang="en-US" sz="1200" kern="0" dirty="0" err="1">
                  <a:solidFill>
                    <a:srgbClr val="FF0000"/>
                  </a:solidFill>
                  <a:ea typeface="Arial"/>
                  <a:cs typeface="Calibri"/>
                  <a:sym typeface="Arial"/>
                </a:rPr>
                <a:t>tx</a:t>
              </a:r>
              <a:r>
                <a:rPr lang="en-US" sz="1200" kern="0" dirty="0">
                  <a:solidFill>
                    <a:srgbClr val="FF0000"/>
                  </a:solidFill>
                  <a:ea typeface="Arial"/>
                  <a:cs typeface="Calibri"/>
                  <a:sym typeface="Arial"/>
                </a:rPr>
                <a:t> input</a:t>
              </a:r>
            </a:p>
          </p:txBody>
        </p:sp>
        <p:grpSp>
          <p:nvGrpSpPr>
            <p:cNvPr id="2" name="Group 1"/>
            <p:cNvGrpSpPr/>
            <p:nvPr/>
          </p:nvGrpSpPr>
          <p:grpSpPr>
            <a:xfrm>
              <a:off x="3473042" y="898653"/>
              <a:ext cx="1414239" cy="1153165"/>
              <a:chOff x="6493732" y="923164"/>
              <a:chExt cx="852731" cy="695313"/>
            </a:xfrm>
          </p:grpSpPr>
          <p:sp>
            <p:nvSpPr>
              <p:cNvPr id="87" name="Rounded Rectangle 86"/>
              <p:cNvSpPr/>
              <p:nvPr/>
            </p:nvSpPr>
            <p:spPr>
              <a:xfrm>
                <a:off x="6558621" y="923164"/>
                <a:ext cx="712071" cy="676800"/>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endParaRPr lang="en-US" sz="1200" kern="0" dirty="0">
                  <a:solidFill>
                    <a:srgbClr val="FFFFFF"/>
                  </a:solidFill>
                  <a:sym typeface="Arial"/>
                </a:endParaRPr>
              </a:p>
            </p:txBody>
          </p:sp>
          <p:sp>
            <p:nvSpPr>
              <p:cNvPr id="88" name="Rectangle 87"/>
              <p:cNvSpPr/>
              <p:nvPr/>
            </p:nvSpPr>
            <p:spPr>
              <a:xfrm>
                <a:off x="6493732" y="987057"/>
                <a:ext cx="852731" cy="303001"/>
              </a:xfrm>
              <a:prstGeom prst="rect">
                <a:avLst/>
              </a:prstGeom>
            </p:spPr>
            <p:txBody>
              <a:bodyPr wrap="square">
                <a:spAutoFit/>
              </a:bodyPr>
              <a:lstStyle/>
              <a:p>
                <a:pPr algn="ctr" defTabSz="623360" hangingPunct="0"/>
                <a:r>
                  <a:rPr lang="en-US" sz="1333" kern="0" dirty="0">
                    <a:solidFill>
                      <a:prstClr val="black"/>
                    </a:solidFill>
                    <a:ea typeface="Arial"/>
                    <a:cs typeface="Calibri"/>
                    <a:sym typeface="Arial"/>
                  </a:rPr>
                  <a:t>Client</a:t>
                </a:r>
              </a:p>
              <a:p>
                <a:pPr algn="ctr" defTabSz="623360" hangingPunct="0"/>
                <a:r>
                  <a:rPr lang="en-US" sz="1333" kern="0" dirty="0">
                    <a:solidFill>
                      <a:prstClr val="black"/>
                    </a:solidFill>
                    <a:ea typeface="Arial"/>
                    <a:cs typeface="Calibri"/>
                    <a:sym typeface="Arial"/>
                  </a:rPr>
                  <a:t>Application</a:t>
                </a:r>
                <a:endParaRPr lang="en-US" sz="1200" kern="0" dirty="0">
                  <a:solidFill>
                    <a:prstClr val="black"/>
                  </a:solidFill>
                  <a:ea typeface="Arial"/>
                  <a:cs typeface="Calibri"/>
                  <a:sym typeface="Arial"/>
                </a:endParaRPr>
              </a:p>
            </p:txBody>
          </p:sp>
          <p:cxnSp>
            <p:nvCxnSpPr>
              <p:cNvPr id="89" name="Straight Connector 88"/>
              <p:cNvCxnSpPr/>
              <p:nvPr/>
            </p:nvCxnSpPr>
            <p:spPr>
              <a:xfrm>
                <a:off x="6558621" y="1426399"/>
                <a:ext cx="712071" cy="0"/>
              </a:xfrm>
              <a:prstGeom prst="line">
                <a:avLst/>
              </a:prstGeom>
              <a:ln w="254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0" name="Rectangle 89"/>
              <p:cNvSpPr/>
              <p:nvPr/>
            </p:nvSpPr>
            <p:spPr>
              <a:xfrm>
                <a:off x="6701251" y="1439142"/>
                <a:ext cx="435801" cy="179335"/>
              </a:xfrm>
              <a:prstGeom prst="rect">
                <a:avLst/>
              </a:prstGeom>
            </p:spPr>
            <p:txBody>
              <a:bodyPr wrap="square">
                <a:spAutoFit/>
              </a:bodyPr>
              <a:lstStyle/>
              <a:p>
                <a:pPr algn="ctr" defTabSz="623360" hangingPunct="0"/>
                <a:r>
                  <a:rPr lang="en-US" sz="1333" kern="0" dirty="0">
                    <a:solidFill>
                      <a:prstClr val="black"/>
                    </a:solidFill>
                    <a:ea typeface="Arial"/>
                    <a:cs typeface="Calibri"/>
                    <a:sym typeface="Arial"/>
                  </a:rPr>
                  <a:t>SDK</a:t>
                </a:r>
                <a:endParaRPr lang="en-US" sz="1200" kern="0" dirty="0">
                  <a:solidFill>
                    <a:prstClr val="black"/>
                  </a:solidFill>
                  <a:ea typeface="Arial"/>
                  <a:cs typeface="Calibri"/>
                  <a:sym typeface="Arial"/>
                </a:endParaRPr>
              </a:p>
            </p:txBody>
          </p:sp>
        </p:grpSp>
      </p:grpSp>
      <p:grpSp>
        <p:nvGrpSpPr>
          <p:cNvPr id="33" name="Group 32"/>
          <p:cNvGrpSpPr/>
          <p:nvPr/>
        </p:nvGrpSpPr>
        <p:grpSpPr>
          <a:xfrm>
            <a:off x="3944125" y="2855806"/>
            <a:ext cx="2213468" cy="1062411"/>
            <a:chOff x="3465571" y="2280292"/>
            <a:chExt cx="1660101" cy="796808"/>
          </a:xfrm>
        </p:grpSpPr>
        <p:sp>
          <p:nvSpPr>
            <p:cNvPr id="7" name="Folded Corner 6"/>
            <p:cNvSpPr/>
            <p:nvPr/>
          </p:nvSpPr>
          <p:spPr>
            <a:xfrm>
              <a:off x="3465571" y="2280292"/>
              <a:ext cx="1660101" cy="796808"/>
            </a:xfrm>
            <a:prstGeom prst="foldedCorner">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23360" hangingPunct="0"/>
              <a:r>
                <a:rPr lang="en-US" sz="1600" kern="0" dirty="0" err="1">
                  <a:solidFill>
                    <a:srgbClr val="323232"/>
                  </a:solidFill>
                  <a:cs typeface="Calibri"/>
                  <a:sym typeface="Arial"/>
                </a:rPr>
                <a:t>Chaincode</a:t>
              </a:r>
              <a:endParaRPr lang="en-US" sz="1100" kern="0" dirty="0">
                <a:solidFill>
                  <a:srgbClr val="323232"/>
                </a:solidFill>
                <a:cs typeface="Calibri"/>
                <a:sym typeface="Arial"/>
              </a:endParaRPr>
            </a:p>
          </p:txBody>
        </p:sp>
        <p:sp>
          <p:nvSpPr>
            <p:cNvPr id="85" name="TextBox 84"/>
            <p:cNvSpPr txBox="1"/>
            <p:nvPr/>
          </p:nvSpPr>
          <p:spPr>
            <a:xfrm>
              <a:off x="3650774" y="2718902"/>
              <a:ext cx="1380426" cy="346249"/>
            </a:xfrm>
            <a:prstGeom prst="rect">
              <a:avLst/>
            </a:prstGeom>
            <a:noFill/>
            <a:effectLst/>
          </p:spPr>
          <p:txBody>
            <a:bodyPr wrap="none" rtlCol="0">
              <a:spAutoFit/>
            </a:bodyPr>
            <a:lstStyle/>
            <a:p>
              <a:pPr defTabSz="623360" hangingPunct="0"/>
              <a:r>
                <a:rPr lang="en-US" sz="1200" kern="0" dirty="0">
                  <a:solidFill>
                    <a:srgbClr val="FF0000"/>
                  </a:solidFill>
                  <a:ea typeface="Arial"/>
                  <a:cs typeface="Calibri"/>
                  <a:sym typeface="Arial"/>
                </a:rPr>
                <a:t>Decrypt </a:t>
              </a:r>
              <a:r>
                <a:rPr lang="en-US" sz="1200" kern="0" dirty="0" err="1">
                  <a:solidFill>
                    <a:srgbClr val="FF0000"/>
                  </a:solidFill>
                  <a:ea typeface="Arial"/>
                  <a:cs typeface="Calibri"/>
                  <a:sym typeface="Arial"/>
                </a:rPr>
                <a:t>tx</a:t>
              </a:r>
              <a:r>
                <a:rPr lang="en-US" sz="1200" kern="0" dirty="0">
                  <a:solidFill>
                    <a:srgbClr val="FF0000"/>
                  </a:solidFill>
                  <a:ea typeface="Arial"/>
                  <a:cs typeface="Calibri"/>
                  <a:sym typeface="Arial"/>
                </a:rPr>
                <a:t> input</a:t>
              </a:r>
            </a:p>
            <a:p>
              <a:pPr defTabSz="623360" hangingPunct="0"/>
              <a:r>
                <a:rPr lang="en-US" sz="1200" kern="0" dirty="0">
                  <a:solidFill>
                    <a:srgbClr val="FF0000"/>
                  </a:solidFill>
                  <a:ea typeface="Arial"/>
                  <a:cs typeface="Calibri"/>
                  <a:sym typeface="Arial"/>
                </a:rPr>
                <a:t>Encrypt world-state data</a:t>
              </a:r>
            </a:p>
          </p:txBody>
        </p:sp>
      </p:grpSp>
      <p:sp>
        <p:nvSpPr>
          <p:cNvPr id="86" name="TextBox 85"/>
          <p:cNvSpPr txBox="1"/>
          <p:nvPr/>
        </p:nvSpPr>
        <p:spPr>
          <a:xfrm>
            <a:off x="5122495" y="5089637"/>
            <a:ext cx="857927" cy="461665"/>
          </a:xfrm>
          <a:prstGeom prst="rect">
            <a:avLst/>
          </a:prstGeom>
          <a:noFill/>
          <a:effectLst/>
        </p:spPr>
        <p:txBody>
          <a:bodyPr wrap="none" rtlCol="0">
            <a:spAutoFit/>
          </a:bodyPr>
          <a:lstStyle/>
          <a:p>
            <a:pPr algn="ctr" defTabSz="623360" hangingPunct="0"/>
            <a:r>
              <a:rPr lang="en-US" sz="1200" kern="0" dirty="0" err="1">
                <a:solidFill>
                  <a:srgbClr val="000000"/>
                </a:solidFill>
                <a:ea typeface="Arial"/>
                <a:cs typeface="Calibri"/>
                <a:sym typeface="Arial"/>
              </a:rPr>
              <a:t>tx</a:t>
            </a:r>
            <a:endParaRPr lang="en-US" sz="1200" kern="0" dirty="0">
              <a:solidFill>
                <a:srgbClr val="000000"/>
              </a:solidFill>
              <a:ea typeface="Arial"/>
              <a:cs typeface="Calibri"/>
              <a:sym typeface="Arial"/>
            </a:endParaRPr>
          </a:p>
          <a:p>
            <a:pPr algn="ctr" defTabSz="623360" hangingPunct="0"/>
            <a:r>
              <a:rPr lang="en-US" sz="1200" kern="0" dirty="0">
                <a:solidFill>
                  <a:srgbClr val="FF0000"/>
                </a:solidFill>
                <a:ea typeface="Arial"/>
                <a:cs typeface="Calibri"/>
                <a:sym typeface="Arial"/>
              </a:rPr>
              <a:t>encrypted</a:t>
            </a:r>
          </a:p>
        </p:txBody>
      </p:sp>
      <p:sp>
        <p:nvSpPr>
          <p:cNvPr id="96" name="TextBox 95"/>
          <p:cNvSpPr txBox="1"/>
          <p:nvPr/>
        </p:nvSpPr>
        <p:spPr>
          <a:xfrm>
            <a:off x="3136717" y="5245394"/>
            <a:ext cx="1199367" cy="276999"/>
          </a:xfrm>
          <a:prstGeom prst="rect">
            <a:avLst/>
          </a:prstGeom>
          <a:noFill/>
          <a:effectLst/>
        </p:spPr>
        <p:txBody>
          <a:bodyPr wrap="none" rtlCol="0">
            <a:spAutoFit/>
          </a:bodyPr>
          <a:lstStyle/>
          <a:p>
            <a:pPr defTabSz="623360" hangingPunct="0"/>
            <a:r>
              <a:rPr lang="en-US" sz="1200" kern="0" dirty="0">
                <a:solidFill>
                  <a:srgbClr val="FF0000"/>
                </a:solidFill>
                <a:ea typeface="Arial"/>
                <a:cs typeface="Calibri"/>
                <a:sym typeface="Arial"/>
              </a:rPr>
              <a:t>encrypted data</a:t>
            </a:r>
          </a:p>
        </p:txBody>
      </p:sp>
      <p:pic>
        <p:nvPicPr>
          <p:cNvPr id="97" name="Picture 96"/>
          <p:cNvPicPr>
            <a:picLocks noChangeAspect="1"/>
          </p:cNvPicPr>
          <p:nvPr/>
        </p:nvPicPr>
        <p:blipFill>
          <a:blip r:embed="rId3"/>
          <a:stretch>
            <a:fillRect/>
          </a:stretch>
        </p:blipFill>
        <p:spPr>
          <a:xfrm>
            <a:off x="288008" y="1580785"/>
            <a:ext cx="573445" cy="851803"/>
          </a:xfrm>
          <a:prstGeom prst="rect">
            <a:avLst/>
          </a:prstGeom>
          <a:effectLst/>
        </p:spPr>
      </p:pic>
      <p:sp>
        <p:nvSpPr>
          <p:cNvPr id="98" name="TextBox 97"/>
          <p:cNvSpPr txBox="1"/>
          <p:nvPr/>
        </p:nvSpPr>
        <p:spPr>
          <a:xfrm>
            <a:off x="55389" y="1061541"/>
            <a:ext cx="1088639" cy="461665"/>
          </a:xfrm>
          <a:prstGeom prst="rect">
            <a:avLst/>
          </a:prstGeom>
          <a:noFill/>
          <a:effectLst/>
        </p:spPr>
        <p:txBody>
          <a:bodyPr wrap="square" rtlCol="0">
            <a:spAutoFit/>
          </a:bodyPr>
          <a:lstStyle/>
          <a:p>
            <a:pPr algn="ctr" defTabSz="623360" hangingPunct="0"/>
            <a:r>
              <a:rPr lang="en-US" sz="1200" kern="0" dirty="0" err="1">
                <a:solidFill>
                  <a:srgbClr val="000000"/>
                </a:solidFill>
                <a:ea typeface="Arial"/>
                <a:cs typeface="Calibri"/>
                <a:sym typeface="Arial"/>
              </a:rPr>
              <a:t>Blockchain</a:t>
            </a:r>
            <a:r>
              <a:rPr lang="en-US" sz="1200" kern="0" dirty="0">
                <a:solidFill>
                  <a:srgbClr val="000000"/>
                </a:solidFill>
                <a:ea typeface="Arial"/>
                <a:cs typeface="Calibri"/>
                <a:sym typeface="Arial"/>
              </a:rPr>
              <a:t> User</a:t>
            </a:r>
          </a:p>
        </p:txBody>
      </p:sp>
      <p:grpSp>
        <p:nvGrpSpPr>
          <p:cNvPr id="100" name="Group 99"/>
          <p:cNvGrpSpPr/>
          <p:nvPr/>
        </p:nvGrpSpPr>
        <p:grpSpPr>
          <a:xfrm>
            <a:off x="336132" y="2484087"/>
            <a:ext cx="456809" cy="320175"/>
            <a:chOff x="3053916" y="6186281"/>
            <a:chExt cx="456809" cy="320175"/>
          </a:xfrm>
        </p:grpSpPr>
        <p:sp>
          <p:nvSpPr>
            <p:cNvPr id="101" name="Rectangle 100"/>
            <p:cNvSpPr/>
            <p:nvPr/>
          </p:nvSpPr>
          <p:spPr>
            <a:xfrm>
              <a:off x="3053916" y="6272185"/>
              <a:ext cx="456809" cy="234271"/>
            </a:xfrm>
            <a:prstGeom prst="rect">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endParaRPr lang="en-US" sz="1600" kern="0" dirty="0">
                <a:solidFill>
                  <a:srgbClr val="FFFFFF"/>
                </a:solidFill>
                <a:sym typeface="Arial"/>
              </a:endParaRPr>
            </a:p>
          </p:txBody>
        </p:sp>
        <p:sp>
          <p:nvSpPr>
            <p:cNvPr id="102" name="Oval 101"/>
            <p:cNvSpPr/>
            <p:nvPr/>
          </p:nvSpPr>
          <p:spPr>
            <a:xfrm>
              <a:off x="3384550" y="6362700"/>
              <a:ext cx="45719" cy="45719"/>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endParaRPr lang="en-US" sz="1600" kern="0" dirty="0">
                <a:solidFill>
                  <a:srgbClr val="FFFFFF"/>
                </a:solidFill>
                <a:sym typeface="Arial"/>
              </a:endParaRPr>
            </a:p>
          </p:txBody>
        </p:sp>
        <p:cxnSp>
          <p:nvCxnSpPr>
            <p:cNvPr id="103" name="Straight Connector 102"/>
            <p:cNvCxnSpPr/>
            <p:nvPr/>
          </p:nvCxnSpPr>
          <p:spPr>
            <a:xfrm flipV="1">
              <a:off x="3053916" y="6189456"/>
              <a:ext cx="423374" cy="8273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474115" y="6186281"/>
              <a:ext cx="0" cy="82729"/>
            </a:xfrm>
            <a:prstGeom prst="line">
              <a:avLst/>
            </a:prstGeom>
            <a:ln w="190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105" name="Rectangle 104"/>
          <p:cNvSpPr/>
          <p:nvPr/>
        </p:nvSpPr>
        <p:spPr>
          <a:xfrm>
            <a:off x="278349" y="2738522"/>
            <a:ext cx="534121" cy="256545"/>
          </a:xfrm>
          <a:prstGeom prst="rect">
            <a:avLst/>
          </a:prstGeom>
        </p:spPr>
        <p:txBody>
          <a:bodyPr wrap="none">
            <a:spAutoFit/>
          </a:bodyPr>
          <a:lstStyle/>
          <a:p>
            <a:pPr defTabSz="623360" hangingPunct="0"/>
            <a:r>
              <a:rPr lang="en-US" sz="1067" kern="0" dirty="0">
                <a:solidFill>
                  <a:srgbClr val="000000"/>
                </a:solidFill>
                <a:ea typeface="Arial"/>
                <a:cs typeface="Calibri"/>
                <a:sym typeface="Arial"/>
              </a:rPr>
              <a:t>wallet</a:t>
            </a:r>
          </a:p>
        </p:txBody>
      </p:sp>
      <p:cxnSp>
        <p:nvCxnSpPr>
          <p:cNvPr id="106" name="Straight Arrow Connector 105"/>
          <p:cNvCxnSpPr>
            <a:stCxn id="97" idx="3"/>
            <a:endCxn id="87" idx="1"/>
          </p:cNvCxnSpPr>
          <p:nvPr/>
        </p:nvCxnSpPr>
        <p:spPr>
          <a:xfrm>
            <a:off x="861454" y="2006687"/>
            <a:ext cx="1248764" cy="5584"/>
          </a:xfrm>
          <a:prstGeom prst="straightConnector1">
            <a:avLst/>
          </a:prstGeom>
          <a:ln w="254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3228125" y="5293514"/>
            <a:ext cx="1069700" cy="229967"/>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kern="0" dirty="0">
              <a:solidFill>
                <a:srgbClr val="FFFFFF"/>
              </a:solidFill>
              <a:cs typeface="Calibri"/>
              <a:sym typeface="Arial"/>
            </a:endParaRPr>
          </a:p>
        </p:txBody>
      </p:sp>
      <p:sp>
        <p:nvSpPr>
          <p:cNvPr id="110" name="Rectangle 109"/>
          <p:cNvSpPr/>
          <p:nvPr/>
        </p:nvSpPr>
        <p:spPr>
          <a:xfrm>
            <a:off x="5152209" y="5340928"/>
            <a:ext cx="776040" cy="209283"/>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kern="0" dirty="0">
              <a:solidFill>
                <a:srgbClr val="FFFFFF"/>
              </a:solidFill>
              <a:cs typeface="Calibri"/>
              <a:sym typeface="Arial"/>
            </a:endParaRPr>
          </a:p>
        </p:txBody>
      </p:sp>
      <p:sp>
        <p:nvSpPr>
          <p:cNvPr id="116" name="TextBox 115"/>
          <p:cNvSpPr txBox="1"/>
          <p:nvPr/>
        </p:nvSpPr>
        <p:spPr>
          <a:xfrm>
            <a:off x="4485870" y="6453924"/>
            <a:ext cx="1088639" cy="307777"/>
          </a:xfrm>
          <a:prstGeom prst="rect">
            <a:avLst/>
          </a:prstGeom>
          <a:noFill/>
          <a:effectLst/>
        </p:spPr>
        <p:txBody>
          <a:bodyPr wrap="square" rtlCol="0">
            <a:spAutoFit/>
          </a:bodyPr>
          <a:lstStyle/>
          <a:p>
            <a:pPr algn="ctr" defTabSz="623360" hangingPunct="0"/>
            <a:r>
              <a:rPr lang="en-US" sz="1400" kern="0" dirty="0">
                <a:solidFill>
                  <a:srgbClr val="000000"/>
                </a:solidFill>
                <a:ea typeface="Arial"/>
                <a:cs typeface="Calibri"/>
                <a:sym typeface="Arial"/>
              </a:rPr>
              <a:t>Peer</a:t>
            </a:r>
          </a:p>
        </p:txBody>
      </p:sp>
      <p:sp>
        <p:nvSpPr>
          <p:cNvPr id="119" name="TextBox 118"/>
          <p:cNvSpPr txBox="1"/>
          <p:nvPr/>
        </p:nvSpPr>
        <p:spPr>
          <a:xfrm>
            <a:off x="7835322" y="1159090"/>
            <a:ext cx="4136477" cy="4565994"/>
          </a:xfrm>
          <a:prstGeom prst="rect">
            <a:avLst/>
          </a:prstGeom>
          <a:noFill/>
          <a:effectLst/>
        </p:spPr>
        <p:txBody>
          <a:bodyPr wrap="square" rtlCol="0">
            <a:spAutoFit/>
          </a:bodyPr>
          <a:lstStyle/>
          <a:p>
            <a:pPr algn="ctr" defTabSz="623360" hangingPunct="0"/>
            <a:r>
              <a:rPr lang="en-US" sz="2133" kern="0" dirty="0">
                <a:solidFill>
                  <a:srgbClr val="FF0000"/>
                </a:solidFill>
                <a:ea typeface="Arial"/>
                <a:cs typeface="Calibri"/>
                <a:sym typeface="Arial"/>
              </a:rPr>
              <a:t>Data Encryption</a:t>
            </a:r>
          </a:p>
          <a:p>
            <a:pPr defTabSz="623360" hangingPunct="0"/>
            <a:endParaRPr lang="en-US" sz="1867" kern="0" dirty="0">
              <a:solidFill>
                <a:srgbClr val="FF0000"/>
              </a:solidFill>
              <a:ea typeface="Arial"/>
              <a:cs typeface="Calibri"/>
              <a:sym typeface="Arial"/>
            </a:endParaRPr>
          </a:p>
          <a:p>
            <a:pPr defTabSz="623360" hangingPunct="0"/>
            <a:r>
              <a:rPr lang="en-US" sz="1867" kern="0" dirty="0">
                <a:solidFill>
                  <a:srgbClr val="000000"/>
                </a:solidFill>
                <a:ea typeface="Arial"/>
                <a:cs typeface="Calibri"/>
                <a:sym typeface="Arial"/>
              </a:rPr>
              <a:t>Handled in the application domain.</a:t>
            </a:r>
          </a:p>
          <a:p>
            <a:pPr defTabSz="623360" hangingPunct="0"/>
            <a:endParaRPr lang="en-US" sz="1867" kern="0" dirty="0">
              <a:solidFill>
                <a:srgbClr val="000000"/>
              </a:solidFill>
              <a:ea typeface="Arial"/>
              <a:cs typeface="Calibri"/>
              <a:sym typeface="Arial"/>
            </a:endParaRPr>
          </a:p>
          <a:p>
            <a:pPr defTabSz="623360" hangingPunct="0"/>
            <a:r>
              <a:rPr lang="en-US" sz="1867" kern="0" dirty="0">
                <a:solidFill>
                  <a:srgbClr val="000000"/>
                </a:solidFill>
                <a:ea typeface="Arial"/>
                <a:cs typeface="Calibri"/>
                <a:sym typeface="Arial"/>
              </a:rPr>
              <a:t>Multiple options for encrypting:</a:t>
            </a:r>
          </a:p>
          <a:p>
            <a:pPr marL="380990" indent="-380990" defTabSz="623360" hangingPunct="0">
              <a:buFont typeface="Arial" charset="0"/>
              <a:buChar char="•"/>
            </a:pPr>
            <a:r>
              <a:rPr lang="en-US" sz="1600" kern="0" dirty="0">
                <a:solidFill>
                  <a:srgbClr val="000000"/>
                </a:solidFill>
                <a:ea typeface="Arial"/>
                <a:cs typeface="Calibri"/>
                <a:sym typeface="Arial"/>
              </a:rPr>
              <a:t>Transaction Data</a:t>
            </a:r>
          </a:p>
          <a:p>
            <a:pPr marL="380990" indent="-380990" defTabSz="623360" hangingPunct="0">
              <a:buFont typeface="Arial" charset="0"/>
              <a:buChar char="•"/>
            </a:pPr>
            <a:r>
              <a:rPr lang="en-US" sz="1600" kern="0" dirty="0" err="1">
                <a:solidFill>
                  <a:srgbClr val="000000"/>
                </a:solidFill>
                <a:ea typeface="Arial"/>
                <a:cs typeface="Calibri"/>
                <a:sym typeface="Arial"/>
              </a:rPr>
              <a:t>Chaincode</a:t>
            </a:r>
            <a:endParaRPr lang="en-US" sz="1600" kern="0" dirty="0">
              <a:solidFill>
                <a:srgbClr val="000000"/>
              </a:solidFill>
              <a:ea typeface="Arial"/>
              <a:cs typeface="Calibri"/>
              <a:sym typeface="Arial"/>
            </a:endParaRPr>
          </a:p>
          <a:p>
            <a:pPr marL="380990" indent="-380990" defTabSz="623360" hangingPunct="0">
              <a:buFont typeface="Arial" charset="0"/>
              <a:buChar char="•"/>
            </a:pPr>
            <a:r>
              <a:rPr lang="en-US" sz="1600" kern="0" dirty="0">
                <a:solidFill>
                  <a:srgbClr val="000000"/>
                </a:solidFill>
                <a:ea typeface="Arial"/>
                <a:cs typeface="Calibri"/>
                <a:sym typeface="Arial"/>
              </a:rPr>
              <a:t>World-State data</a:t>
            </a:r>
          </a:p>
          <a:p>
            <a:pPr defTabSz="623360" hangingPunct="0"/>
            <a:endParaRPr lang="en-US" sz="1600" kern="0" dirty="0">
              <a:solidFill>
                <a:srgbClr val="000000"/>
              </a:solidFill>
              <a:ea typeface="Arial"/>
              <a:cs typeface="Calibri"/>
              <a:sym typeface="Arial"/>
            </a:endParaRPr>
          </a:p>
          <a:p>
            <a:pPr defTabSz="623360" hangingPunct="0"/>
            <a:r>
              <a:rPr lang="en-US" sz="1867" kern="0" dirty="0" err="1">
                <a:solidFill>
                  <a:srgbClr val="000000"/>
                </a:solidFill>
                <a:ea typeface="Arial"/>
                <a:cs typeface="Calibri"/>
                <a:sym typeface="Arial"/>
              </a:rPr>
              <a:t>Chaincode</a:t>
            </a:r>
            <a:r>
              <a:rPr lang="en-US" sz="1867" kern="0" dirty="0">
                <a:solidFill>
                  <a:srgbClr val="000000"/>
                </a:solidFill>
                <a:ea typeface="Arial"/>
                <a:cs typeface="Calibri"/>
                <a:sym typeface="Arial"/>
              </a:rPr>
              <a:t> optionally deployed with cryptographic material, or receive it in the transaction from the client application using the </a:t>
            </a:r>
            <a:r>
              <a:rPr lang="en-US" sz="1867" kern="0" dirty="0">
                <a:solidFill>
                  <a:srgbClr val="2829D1"/>
                </a:solidFill>
                <a:ea typeface="Arial"/>
                <a:cs typeface="Calibri"/>
                <a:sym typeface="Arial"/>
              </a:rPr>
              <a:t>transient </a:t>
            </a:r>
            <a:r>
              <a:rPr lang="en-US" sz="1867" kern="0" dirty="0">
                <a:solidFill>
                  <a:srgbClr val="000000"/>
                </a:solidFill>
                <a:ea typeface="Arial"/>
                <a:cs typeface="Calibri"/>
                <a:sym typeface="Arial"/>
              </a:rPr>
              <a:t>data field (not stored on the ledger).</a:t>
            </a:r>
          </a:p>
          <a:p>
            <a:pPr defTabSz="623360" hangingPunct="0"/>
            <a:endParaRPr lang="en-US" sz="1867" kern="0" dirty="0">
              <a:solidFill>
                <a:srgbClr val="000000"/>
              </a:solidFill>
              <a:ea typeface="Arial"/>
              <a:cs typeface="Calibri"/>
              <a:sym typeface="Arial"/>
            </a:endParaRPr>
          </a:p>
          <a:p>
            <a:pPr defTabSz="623360" hangingPunct="0"/>
            <a:endParaRPr lang="en-US" sz="1867" kern="0" dirty="0">
              <a:solidFill>
                <a:srgbClr val="000000"/>
              </a:solidFill>
              <a:ea typeface="Arial"/>
              <a:cs typeface="Calibri"/>
              <a:sym typeface="Arial"/>
            </a:endParaRPr>
          </a:p>
        </p:txBody>
      </p:sp>
      <p:grpSp>
        <p:nvGrpSpPr>
          <p:cNvPr id="120" name="Group 119"/>
          <p:cNvGrpSpPr/>
          <p:nvPr/>
        </p:nvGrpSpPr>
        <p:grpSpPr>
          <a:xfrm>
            <a:off x="4123696" y="1932600"/>
            <a:ext cx="651837" cy="387351"/>
            <a:chOff x="2287339" y="4330006"/>
            <a:chExt cx="294706" cy="290513"/>
          </a:xfrm>
        </p:grpSpPr>
        <p:sp>
          <p:nvSpPr>
            <p:cNvPr id="121" name="Multidocument 120"/>
            <p:cNvSpPr/>
            <p:nvPr/>
          </p:nvSpPr>
          <p:spPr>
            <a:xfrm>
              <a:off x="2315345" y="4330006"/>
              <a:ext cx="266700" cy="290513"/>
            </a:xfrm>
            <a:prstGeom prst="flowChartMultidocumen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kern="0" dirty="0">
                <a:solidFill>
                  <a:srgbClr val="FFFFFF"/>
                </a:solidFill>
                <a:cs typeface="Calibri"/>
                <a:sym typeface="Arial"/>
              </a:endParaRPr>
            </a:p>
          </p:txBody>
        </p:sp>
        <p:sp>
          <p:nvSpPr>
            <p:cNvPr id="122" name="TextBox 121"/>
            <p:cNvSpPr txBox="1"/>
            <p:nvPr/>
          </p:nvSpPr>
          <p:spPr>
            <a:xfrm>
              <a:off x="2287339" y="4379259"/>
              <a:ext cx="137847" cy="207749"/>
            </a:xfrm>
            <a:prstGeom prst="rect">
              <a:avLst/>
            </a:prstGeom>
            <a:noFill/>
            <a:ln>
              <a:noFill/>
            </a:ln>
            <a:effectLst/>
          </p:spPr>
          <p:txBody>
            <a:bodyPr wrap="none" rtlCol="0">
              <a:spAutoFit/>
            </a:bodyPr>
            <a:lstStyle/>
            <a:p>
              <a:pPr defTabSz="623360" hangingPunct="0"/>
              <a:r>
                <a:rPr lang="en-US" sz="1200" kern="0" dirty="0" err="1">
                  <a:solidFill>
                    <a:srgbClr val="000000"/>
                  </a:solidFill>
                  <a:ea typeface="Arial"/>
                  <a:cs typeface="Calibri"/>
                  <a:sym typeface="Arial"/>
                </a:rPr>
                <a:t>tx</a:t>
              </a:r>
              <a:endParaRPr lang="en-US" sz="1200" kern="0" dirty="0">
                <a:solidFill>
                  <a:srgbClr val="000000"/>
                </a:solidFill>
                <a:ea typeface="Arial"/>
                <a:cs typeface="Calibri"/>
                <a:sym typeface="Arial"/>
              </a:endParaRPr>
            </a:p>
          </p:txBody>
        </p:sp>
      </p:grpSp>
      <p:sp>
        <p:nvSpPr>
          <p:cNvPr id="123" name="TextBox 122"/>
          <p:cNvSpPr txBox="1"/>
          <p:nvPr/>
        </p:nvSpPr>
        <p:spPr>
          <a:xfrm>
            <a:off x="3452785" y="1638380"/>
            <a:ext cx="2301515" cy="261610"/>
          </a:xfrm>
          <a:prstGeom prst="rect">
            <a:avLst/>
          </a:prstGeom>
          <a:noFill/>
          <a:effectLst/>
        </p:spPr>
        <p:txBody>
          <a:bodyPr wrap="square" rtlCol="0">
            <a:spAutoFit/>
          </a:bodyPr>
          <a:lstStyle/>
          <a:p>
            <a:pPr algn="ctr" defTabSz="623360" hangingPunct="0"/>
            <a:r>
              <a:rPr lang="en-US" sz="1100" kern="0" dirty="0">
                <a:solidFill>
                  <a:srgbClr val="000000"/>
                </a:solidFill>
                <a:ea typeface="Arial"/>
                <a:cs typeface="Calibri"/>
                <a:sym typeface="Arial"/>
              </a:rPr>
              <a:t>SDK signs with </a:t>
            </a:r>
            <a:r>
              <a:rPr lang="en-US" sz="1100" kern="0" dirty="0" err="1">
                <a:solidFill>
                  <a:srgbClr val="000000"/>
                </a:solidFill>
                <a:ea typeface="Arial"/>
                <a:cs typeface="Calibri"/>
                <a:sym typeface="Arial"/>
              </a:rPr>
              <a:t>Ecert</a:t>
            </a:r>
            <a:endParaRPr lang="en-US" sz="1100" kern="0" dirty="0">
              <a:solidFill>
                <a:srgbClr val="000000"/>
              </a:solidFill>
              <a:ea typeface="Arial"/>
              <a:cs typeface="Calibri"/>
              <a:sym typeface="Arial"/>
            </a:endParaRPr>
          </a:p>
        </p:txBody>
      </p:sp>
      <p:sp>
        <p:nvSpPr>
          <p:cNvPr id="128" name="Rectangle 127"/>
          <p:cNvSpPr/>
          <p:nvPr/>
        </p:nvSpPr>
        <p:spPr>
          <a:xfrm>
            <a:off x="4493095" y="2120108"/>
            <a:ext cx="96000" cy="96000"/>
          </a:xfrm>
          <a:prstGeom prst="rect">
            <a:avLst/>
          </a:prstGeom>
          <a:solidFill>
            <a:srgbClr val="FF0000"/>
          </a:solid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23360" hangingPunct="0"/>
            <a:endParaRPr lang="en-US" kern="0" dirty="0">
              <a:solidFill>
                <a:srgbClr val="FFFFFF"/>
              </a:solidFill>
              <a:cs typeface="Calibri"/>
              <a:sym typeface="Arial"/>
            </a:endParaRPr>
          </a:p>
        </p:txBody>
      </p:sp>
      <p:sp>
        <p:nvSpPr>
          <p:cNvPr id="4" name="Rectangle 3">
            <a:extLst>
              <a:ext uri="{FF2B5EF4-FFF2-40B4-BE49-F238E27FC236}">
                <a16:creationId xmlns:a16="http://schemas.microsoft.com/office/drawing/2014/main" xmlns="" id="{3AB7085E-BE54-3149-8BF5-44FE6A4AADD5}"/>
              </a:ext>
            </a:extLst>
          </p:cNvPr>
          <p:cNvSpPr/>
          <p:nvPr/>
        </p:nvSpPr>
        <p:spPr>
          <a:xfrm>
            <a:off x="7355529" y="6453923"/>
            <a:ext cx="3899596" cy="307777"/>
          </a:xfrm>
          <a:prstGeom prst="rect">
            <a:avLst/>
          </a:prstGeom>
        </p:spPr>
        <p:txBody>
          <a:bodyPr wrap="square">
            <a:spAutoFit/>
          </a:bodyPr>
          <a:lstStyle/>
          <a:p>
            <a:pPr defTabSz="623360" hangingPunct="0"/>
            <a:r>
              <a:rPr lang="en-US" sz="1400" kern="0" dirty="0">
                <a:solidFill>
                  <a:srgbClr val="000000"/>
                </a:solidFill>
                <a:ea typeface="Arial"/>
                <a:cs typeface="Arial"/>
                <a:sym typeface="Arial"/>
              </a:rPr>
              <a:t>https://</a:t>
            </a:r>
            <a:r>
              <a:rPr lang="en-US" sz="1400" kern="0" dirty="0" err="1">
                <a:solidFill>
                  <a:srgbClr val="000000"/>
                </a:solidFill>
                <a:ea typeface="Arial"/>
                <a:cs typeface="Arial"/>
                <a:sym typeface="Arial"/>
              </a:rPr>
              <a:t>jira.hyperledger.org</a:t>
            </a:r>
            <a:r>
              <a:rPr lang="en-US" sz="1400" kern="0" dirty="0">
                <a:solidFill>
                  <a:srgbClr val="000000"/>
                </a:solidFill>
                <a:ea typeface="Arial"/>
                <a:cs typeface="Arial"/>
                <a:sym typeface="Arial"/>
              </a:rPr>
              <a:t>/browse/FAB-830</a:t>
            </a:r>
          </a:p>
        </p:txBody>
      </p:sp>
    </p:spTree>
    <p:extLst>
      <p:ext uri="{BB962C8B-B14F-4D97-AF65-F5344CB8AC3E}">
        <p14:creationId xmlns:p14="http://schemas.microsoft.com/office/powerpoint/2010/main" val="26329669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E91F44-9239-EF4B-906A-D53054DB9DAF}"/>
              </a:ext>
            </a:extLst>
          </p:cNvPr>
          <p:cNvSpPr>
            <a:spLocks noGrp="1"/>
          </p:cNvSpPr>
          <p:nvPr>
            <p:ph type="title"/>
          </p:nvPr>
        </p:nvSpPr>
        <p:spPr/>
        <p:txBody>
          <a:bodyPr/>
          <a:lstStyle/>
          <a:p>
            <a:r>
              <a:rPr lang="en-US" dirty="0"/>
              <a:t>Channels</a:t>
            </a:r>
          </a:p>
        </p:txBody>
      </p:sp>
      <p:sp>
        <p:nvSpPr>
          <p:cNvPr id="19" name="TextBox 18"/>
          <p:cNvSpPr txBox="1"/>
          <p:nvPr/>
        </p:nvSpPr>
        <p:spPr>
          <a:xfrm>
            <a:off x="7452632" y="1558625"/>
            <a:ext cx="4655133" cy="2595454"/>
          </a:xfrm>
          <a:prstGeom prst="rect">
            <a:avLst/>
          </a:prstGeom>
          <a:noFill/>
        </p:spPr>
        <p:txBody>
          <a:bodyPr wrap="square" rtlCol="0">
            <a:spAutoFit/>
          </a:bodyPr>
          <a:lstStyle/>
          <a:p>
            <a:pPr marL="342891" indent="-342891" defTabSz="609585">
              <a:buFont typeface="Arial" charset="0"/>
              <a:buChar char="•"/>
              <a:defRPr/>
            </a:pPr>
            <a:r>
              <a:rPr lang="en-US" sz="2000" dirty="0">
                <a:solidFill>
                  <a:prstClr val="black"/>
                </a:solidFill>
                <a:sym typeface="Arial"/>
              </a:rPr>
              <a:t>There are separate ledgers for each channel.</a:t>
            </a:r>
          </a:p>
          <a:p>
            <a:pPr marL="342891" indent="-342891" defTabSz="609585">
              <a:buFont typeface="Arial" charset="0"/>
              <a:buChar char="•"/>
              <a:defRPr/>
            </a:pPr>
            <a:r>
              <a:rPr lang="en-US" sz="2133" dirty="0">
                <a:solidFill>
                  <a:prstClr val="black"/>
                </a:solidFill>
                <a:sym typeface="Arial"/>
              </a:rPr>
              <a:t>Peers can participate in multiple channels</a:t>
            </a:r>
            <a:endParaRPr lang="en-US" sz="2000" dirty="0">
              <a:solidFill>
                <a:prstClr val="black"/>
              </a:solidFill>
              <a:sym typeface="Arial"/>
            </a:endParaRPr>
          </a:p>
          <a:p>
            <a:pPr marL="342891" indent="-342891" defTabSz="609585">
              <a:buFont typeface="Arial" charset="0"/>
              <a:buChar char="•"/>
              <a:defRPr/>
            </a:pPr>
            <a:r>
              <a:rPr lang="en-US" sz="2000" dirty="0">
                <a:solidFill>
                  <a:prstClr val="black"/>
                </a:solidFill>
                <a:sym typeface="Arial"/>
              </a:rPr>
              <a:t>Peers E</a:t>
            </a:r>
            <a:r>
              <a:rPr lang="en-US" sz="2000" baseline="-25000" dirty="0">
                <a:solidFill>
                  <a:prstClr val="black"/>
                </a:solidFill>
                <a:sym typeface="Arial"/>
              </a:rPr>
              <a:t>0 </a:t>
            </a:r>
            <a:r>
              <a:rPr lang="en-US" sz="2000" dirty="0">
                <a:solidFill>
                  <a:prstClr val="black"/>
                </a:solidFill>
                <a:sym typeface="Arial"/>
              </a:rPr>
              <a:t>and E</a:t>
            </a:r>
            <a:r>
              <a:rPr lang="en-US" sz="2000" baseline="-25000" dirty="0">
                <a:solidFill>
                  <a:prstClr val="black"/>
                </a:solidFill>
                <a:sym typeface="Arial"/>
              </a:rPr>
              <a:t>3 </a:t>
            </a:r>
            <a:r>
              <a:rPr lang="en-US" sz="2000" dirty="0">
                <a:solidFill>
                  <a:prstClr val="black"/>
                </a:solidFill>
                <a:sym typeface="Arial"/>
              </a:rPr>
              <a:t>connect to the </a:t>
            </a:r>
            <a:r>
              <a:rPr lang="en-US" sz="2000" dirty="0">
                <a:solidFill>
                  <a:srgbClr val="FF0000"/>
                </a:solidFill>
                <a:sym typeface="Arial"/>
              </a:rPr>
              <a:t>red</a:t>
            </a:r>
            <a:r>
              <a:rPr lang="en-US" sz="2000" dirty="0">
                <a:solidFill>
                  <a:prstClr val="black"/>
                </a:solidFill>
                <a:sym typeface="Arial"/>
              </a:rPr>
              <a:t> channel for </a:t>
            </a:r>
            <a:r>
              <a:rPr lang="en-US" sz="2000" dirty="0" err="1">
                <a:solidFill>
                  <a:prstClr val="black"/>
                </a:solidFill>
                <a:sym typeface="Arial"/>
              </a:rPr>
              <a:t>chaincodes</a:t>
            </a:r>
            <a:r>
              <a:rPr lang="en-US" sz="2000" dirty="0">
                <a:solidFill>
                  <a:prstClr val="black"/>
                </a:solidFill>
                <a:sym typeface="Arial"/>
              </a:rPr>
              <a:t> </a:t>
            </a:r>
            <a:r>
              <a:rPr lang="en-US" sz="2000" dirty="0">
                <a:solidFill>
                  <a:srgbClr val="FF0000"/>
                </a:solidFill>
                <a:sym typeface="Arial"/>
              </a:rPr>
              <a:t>Y </a:t>
            </a:r>
            <a:r>
              <a:rPr lang="en-US" sz="2000" dirty="0">
                <a:solidFill>
                  <a:prstClr val="black"/>
                </a:solidFill>
                <a:sym typeface="Arial"/>
              </a:rPr>
              <a:t>and </a:t>
            </a:r>
            <a:r>
              <a:rPr lang="en-US" sz="2000" dirty="0">
                <a:solidFill>
                  <a:srgbClr val="FF0000"/>
                </a:solidFill>
                <a:sym typeface="Arial"/>
              </a:rPr>
              <a:t>Z</a:t>
            </a:r>
          </a:p>
          <a:p>
            <a:pPr marL="342891" indent="-342891" defTabSz="609585">
              <a:buFont typeface="Arial" charset="0"/>
              <a:buChar char="•"/>
              <a:defRPr/>
            </a:pPr>
            <a:r>
              <a:rPr lang="en-US" sz="2000" dirty="0">
                <a:solidFill>
                  <a:prstClr val="black"/>
                </a:solidFill>
                <a:sym typeface="Arial"/>
              </a:rPr>
              <a:t>Peers E</a:t>
            </a:r>
            <a:r>
              <a:rPr lang="en-US" sz="2000" baseline="-25000" dirty="0">
                <a:solidFill>
                  <a:prstClr val="black"/>
                </a:solidFill>
                <a:sym typeface="Arial"/>
              </a:rPr>
              <a:t>1 </a:t>
            </a:r>
            <a:r>
              <a:rPr lang="en-US" sz="2000" dirty="0">
                <a:solidFill>
                  <a:prstClr val="black"/>
                </a:solidFill>
                <a:sym typeface="Arial"/>
              </a:rPr>
              <a:t>and E</a:t>
            </a:r>
            <a:r>
              <a:rPr lang="en-US" sz="2000" baseline="-25000" dirty="0">
                <a:solidFill>
                  <a:prstClr val="black"/>
                </a:solidFill>
                <a:sym typeface="Arial"/>
              </a:rPr>
              <a:t>2 </a:t>
            </a:r>
            <a:r>
              <a:rPr lang="en-US" sz="2000" dirty="0">
                <a:solidFill>
                  <a:prstClr val="black"/>
                </a:solidFill>
                <a:sym typeface="Arial"/>
              </a:rPr>
              <a:t>connect to the </a:t>
            </a:r>
            <a:r>
              <a:rPr lang="en-US" sz="2000" dirty="0">
                <a:solidFill>
                  <a:srgbClr val="2163FF"/>
                </a:solidFill>
                <a:sym typeface="Arial"/>
              </a:rPr>
              <a:t>blue </a:t>
            </a:r>
            <a:r>
              <a:rPr lang="en-US" sz="2000" dirty="0">
                <a:solidFill>
                  <a:prstClr val="black"/>
                </a:solidFill>
                <a:sym typeface="Arial"/>
              </a:rPr>
              <a:t>channel for </a:t>
            </a:r>
            <a:r>
              <a:rPr lang="en-US" sz="2000" dirty="0" err="1">
                <a:solidFill>
                  <a:prstClr val="black"/>
                </a:solidFill>
                <a:sym typeface="Arial"/>
              </a:rPr>
              <a:t>chaincodes</a:t>
            </a:r>
            <a:r>
              <a:rPr lang="en-US" sz="2000" dirty="0">
                <a:solidFill>
                  <a:prstClr val="black"/>
                </a:solidFill>
                <a:sym typeface="Arial"/>
              </a:rPr>
              <a:t> </a:t>
            </a:r>
            <a:r>
              <a:rPr lang="en-US" sz="2000" dirty="0">
                <a:solidFill>
                  <a:srgbClr val="2163FF"/>
                </a:solidFill>
                <a:sym typeface="Arial"/>
              </a:rPr>
              <a:t>A</a:t>
            </a:r>
            <a:r>
              <a:rPr lang="en-US" sz="2000" dirty="0">
                <a:solidFill>
                  <a:srgbClr val="272727"/>
                </a:solidFill>
                <a:sym typeface="Arial"/>
              </a:rPr>
              <a:t> </a:t>
            </a:r>
            <a:r>
              <a:rPr lang="en-US" sz="2000" dirty="0">
                <a:solidFill>
                  <a:prstClr val="black"/>
                </a:solidFill>
                <a:sym typeface="Arial"/>
              </a:rPr>
              <a:t>and </a:t>
            </a:r>
            <a:r>
              <a:rPr lang="en-US" sz="2000" dirty="0">
                <a:solidFill>
                  <a:srgbClr val="2163FF"/>
                </a:solidFill>
                <a:sym typeface="Arial"/>
              </a:rPr>
              <a:t>B</a:t>
            </a:r>
          </a:p>
        </p:txBody>
      </p:sp>
      <p:sp>
        <p:nvSpPr>
          <p:cNvPr id="134" name="TextBox 133"/>
          <p:cNvSpPr txBox="1"/>
          <p:nvPr/>
        </p:nvSpPr>
        <p:spPr>
          <a:xfrm>
            <a:off x="7849091" y="4409974"/>
            <a:ext cx="458780" cy="256545"/>
          </a:xfrm>
          <a:prstGeom prst="rect">
            <a:avLst/>
          </a:prstGeom>
          <a:noFill/>
        </p:spPr>
        <p:txBody>
          <a:bodyPr wrap="none" rtlCol="0">
            <a:spAutoFit/>
          </a:bodyPr>
          <a:lstStyle/>
          <a:p>
            <a:pPr defTabSz="609585">
              <a:defRPr/>
            </a:pPr>
            <a:r>
              <a:rPr lang="en-US" sz="1067" dirty="0">
                <a:solidFill>
                  <a:prstClr val="black"/>
                </a:solidFill>
                <a:sym typeface="Arial"/>
              </a:rPr>
              <a:t>Key:</a:t>
            </a:r>
          </a:p>
        </p:txBody>
      </p:sp>
      <p:graphicFrame>
        <p:nvGraphicFramePr>
          <p:cNvPr id="85" name="Table 84"/>
          <p:cNvGraphicFramePr>
            <a:graphicFrameLocks noGrp="1"/>
          </p:cNvGraphicFramePr>
          <p:nvPr>
            <p:extLst/>
          </p:nvPr>
        </p:nvGraphicFramePr>
        <p:xfrm>
          <a:off x="7975965" y="4690335"/>
          <a:ext cx="3440491" cy="2069628"/>
        </p:xfrm>
        <a:graphic>
          <a:graphicData uri="http://schemas.openxmlformats.org/drawingml/2006/table">
            <a:tbl>
              <a:tblPr firstRow="1" bandRow="1">
                <a:tableStyleId>{2D5ABB26-0587-4C30-8999-92F81FD0307C}</a:tableStyleId>
              </a:tblPr>
              <a:tblGrid>
                <a:gridCol w="1205291">
                  <a:extLst>
                    <a:ext uri="{9D8B030D-6E8A-4147-A177-3AD203B41FA5}">
                      <a16:colId xmlns:a16="http://schemas.microsoft.com/office/drawing/2014/main" xmlns="" val="20000"/>
                    </a:ext>
                  </a:extLst>
                </a:gridCol>
                <a:gridCol w="511261">
                  <a:extLst>
                    <a:ext uri="{9D8B030D-6E8A-4147-A177-3AD203B41FA5}">
                      <a16:colId xmlns:a16="http://schemas.microsoft.com/office/drawing/2014/main" xmlns="" val="20001"/>
                    </a:ext>
                  </a:extLst>
                </a:gridCol>
                <a:gridCol w="610572">
                  <a:extLst>
                    <a:ext uri="{9D8B030D-6E8A-4147-A177-3AD203B41FA5}">
                      <a16:colId xmlns:a16="http://schemas.microsoft.com/office/drawing/2014/main" xmlns="" val="20002"/>
                    </a:ext>
                  </a:extLst>
                </a:gridCol>
                <a:gridCol w="1113367">
                  <a:extLst>
                    <a:ext uri="{9D8B030D-6E8A-4147-A177-3AD203B41FA5}">
                      <a16:colId xmlns:a16="http://schemas.microsoft.com/office/drawing/2014/main" xmlns="" val="20003"/>
                    </a:ext>
                  </a:extLst>
                </a:gridCol>
              </a:tblGrid>
              <a:tr h="517407">
                <a:tc>
                  <a:txBody>
                    <a:bodyPr/>
                    <a:lstStyle/>
                    <a:p>
                      <a:pPr lvl="0"/>
                      <a:r>
                        <a:rPr lang="en-US" sz="1100" b="0" i="0" dirty="0">
                          <a:latin typeface="+mn-lt"/>
                        </a:rPr>
                        <a:t>Endorser</a:t>
                      </a:r>
                    </a:p>
                  </a:txBody>
                  <a:tcPr marL="121920" marR="121920" marT="60960" marB="609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endParaRPr lang="en-US" sz="1100" b="0" i="0" dirty="0">
                        <a:latin typeface="+mn-lt"/>
                      </a:endParaRPr>
                    </a:p>
                  </a:txBody>
                  <a:tcPr marL="121920" marR="121920" marT="60960" marB="60960" anchor="ctr">
                    <a:lnT w="12700" cap="flat" cmpd="sng" algn="ctr">
                      <a:solidFill>
                        <a:schemeClr val="tx1"/>
                      </a:solidFill>
                      <a:prstDash val="solid"/>
                      <a:round/>
                      <a:headEnd type="none" w="med" len="med"/>
                      <a:tailEnd type="none" w="med" len="med"/>
                    </a:lnT>
                  </a:tcPr>
                </a:tc>
                <a:tc>
                  <a:txBody>
                    <a:bodyPr/>
                    <a:lstStyle/>
                    <a:p>
                      <a:pPr lvl="0"/>
                      <a:r>
                        <a:rPr lang="en-US" sz="1100" b="0" i="0" dirty="0">
                          <a:latin typeface="+mn-lt"/>
                        </a:rPr>
                        <a:t>Ledger</a:t>
                      </a:r>
                    </a:p>
                  </a:txBody>
                  <a:tcPr marL="121920" marR="121920" marT="60960" marB="609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0"/>
                  </a:ext>
                </a:extLst>
              </a:tr>
              <a:tr h="517407">
                <a:tc>
                  <a:txBody>
                    <a:bodyPr/>
                    <a:lstStyle/>
                    <a:p>
                      <a:pPr lvl="0"/>
                      <a:r>
                        <a:rPr lang="en-US" sz="1100" b="0" i="0" dirty="0">
                          <a:latin typeface="+mn-lt"/>
                        </a:rPr>
                        <a:t>Committing Peer</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Application</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1"/>
                  </a:ext>
                </a:extLst>
              </a:tr>
              <a:tr h="517407">
                <a:tc>
                  <a:txBody>
                    <a:bodyPr/>
                    <a:lstStyle/>
                    <a:p>
                      <a:pPr lvl="0"/>
                      <a:r>
                        <a:rPr lang="en-US" sz="1100" b="0" i="0" dirty="0">
                          <a:latin typeface="+mn-lt"/>
                        </a:rPr>
                        <a:t>Ordering</a:t>
                      </a:r>
                      <a:r>
                        <a:rPr lang="en-US" sz="1100" b="0" i="0" baseline="0" dirty="0">
                          <a:latin typeface="+mn-lt"/>
                        </a:rPr>
                        <a:t> Node</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tc>
                <a:tc>
                  <a:txBody>
                    <a:bodyPr/>
                    <a:lstStyle/>
                    <a:p>
                      <a:pPr lvl="0"/>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2"/>
                  </a:ext>
                </a:extLst>
              </a:tr>
              <a:tr h="517407">
                <a:tc>
                  <a:txBody>
                    <a:bodyPr/>
                    <a:lstStyle/>
                    <a:p>
                      <a:pPr lvl="0"/>
                      <a:r>
                        <a:rPr lang="en-US" sz="1100" b="0" i="0" dirty="0">
                          <a:latin typeface="+mn-lt"/>
                        </a:rPr>
                        <a:t>Smart</a:t>
                      </a:r>
                      <a:r>
                        <a:rPr lang="en-US" sz="1100" b="0" i="0" baseline="0" dirty="0">
                          <a:latin typeface="+mn-lt"/>
                        </a:rPr>
                        <a:t> Contract</a:t>
                      </a:r>
                    </a:p>
                    <a:p>
                      <a:pPr lvl="0"/>
                      <a:r>
                        <a:rPr lang="en-US" sz="1100" b="0" i="0" baseline="0" dirty="0">
                          <a:latin typeface="+mn-lt"/>
                        </a:rPr>
                        <a:t>(</a:t>
                      </a:r>
                      <a:r>
                        <a:rPr lang="en-US" sz="1100" b="0" i="0" baseline="0" dirty="0" err="1">
                          <a:latin typeface="+mn-lt"/>
                        </a:rPr>
                        <a:t>Chaincode</a:t>
                      </a:r>
                      <a:r>
                        <a:rPr lang="en-US" sz="1100" b="0" i="0" baseline="0" dirty="0">
                          <a:latin typeface="+mn-lt"/>
                        </a:rPr>
                        <a:t>)</a:t>
                      </a:r>
                      <a:endParaRPr lang="en-US" sz="1100" b="0" i="0" dirty="0">
                        <a:latin typeface="+mn-lt"/>
                      </a:endParaRPr>
                    </a:p>
                  </a:txBody>
                  <a:tcPr marL="121920" marR="121920" marT="60960" marB="609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lvl="0"/>
                      <a:endParaRPr lang="en-US" sz="1100" b="0" i="0" dirty="0">
                        <a:latin typeface="+mn-lt"/>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0" i="0" dirty="0">
                          <a:latin typeface="+mn-lt"/>
                        </a:rPr>
                        <a:t>Endorsement</a:t>
                      </a:r>
                      <a:r>
                        <a:rPr lang="en-US" sz="1100" b="0" i="0" baseline="0" dirty="0">
                          <a:latin typeface="+mn-lt"/>
                        </a:rPr>
                        <a:t> Policy</a:t>
                      </a:r>
                      <a:endParaRPr lang="en-US" sz="1100" b="0" i="0" dirty="0">
                        <a:latin typeface="+mn-lt"/>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pSp>
        <p:nvGrpSpPr>
          <p:cNvPr id="88" name="Group 87"/>
          <p:cNvGrpSpPr/>
          <p:nvPr/>
        </p:nvGrpSpPr>
        <p:grpSpPr>
          <a:xfrm>
            <a:off x="9181240" y="4813842"/>
            <a:ext cx="1131680" cy="1858741"/>
            <a:chOff x="6885930" y="3610381"/>
            <a:chExt cx="848760" cy="1394056"/>
          </a:xfrm>
        </p:grpSpPr>
        <p:sp>
          <p:nvSpPr>
            <p:cNvPr id="89" name="Rounded Rectangle 88"/>
            <p:cNvSpPr/>
            <p:nvPr/>
          </p:nvSpPr>
          <p:spPr>
            <a:xfrm>
              <a:off x="6885931" y="3610381"/>
              <a:ext cx="267251" cy="2673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defTabSz="609585">
                <a:defRPr/>
              </a:pPr>
              <a:endParaRPr lang="en-US" sz="1000" dirty="0">
                <a:solidFill>
                  <a:srgbClr val="000000"/>
                </a:solidFill>
                <a:sym typeface="Arial"/>
              </a:endParaRPr>
            </a:p>
          </p:txBody>
        </p:sp>
        <p:sp>
          <p:nvSpPr>
            <p:cNvPr id="90" name="Rounded Rectangle 89"/>
            <p:cNvSpPr/>
            <p:nvPr/>
          </p:nvSpPr>
          <p:spPr>
            <a:xfrm>
              <a:off x="6886850" y="3991183"/>
              <a:ext cx="267251" cy="267300"/>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000" dirty="0">
                <a:solidFill>
                  <a:srgbClr val="000000"/>
                </a:solidFill>
                <a:sym typeface="Arial"/>
              </a:endParaRPr>
            </a:p>
          </p:txBody>
        </p:sp>
        <p:sp>
          <p:nvSpPr>
            <p:cNvPr id="91" name="Rounded Rectangle 90"/>
            <p:cNvSpPr/>
            <p:nvPr/>
          </p:nvSpPr>
          <p:spPr>
            <a:xfrm>
              <a:off x="6885930" y="4351426"/>
              <a:ext cx="267251" cy="2673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000" dirty="0">
                <a:solidFill>
                  <a:srgbClr val="000000"/>
                </a:solidFill>
                <a:sym typeface="Arial"/>
              </a:endParaRPr>
            </a:p>
          </p:txBody>
        </p:sp>
        <p:sp>
          <p:nvSpPr>
            <p:cNvPr id="92" name="Rounded Rectangle 91"/>
            <p:cNvSpPr/>
            <p:nvPr/>
          </p:nvSpPr>
          <p:spPr>
            <a:xfrm>
              <a:off x="6885930" y="4737137"/>
              <a:ext cx="267251" cy="2673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000" dirty="0">
                <a:solidFill>
                  <a:srgbClr val="000000"/>
                </a:solidFill>
                <a:sym typeface="Arial"/>
              </a:endParaRPr>
            </a:p>
          </p:txBody>
        </p:sp>
        <p:sp>
          <p:nvSpPr>
            <p:cNvPr id="93" name="Folded Corner 92"/>
            <p:cNvSpPr/>
            <p:nvPr/>
          </p:nvSpPr>
          <p:spPr>
            <a:xfrm>
              <a:off x="7424776" y="4744307"/>
              <a:ext cx="268358" cy="257651"/>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333" dirty="0">
                <a:solidFill>
                  <a:prstClr val="white"/>
                </a:solidFill>
                <a:sym typeface="Arial"/>
              </a:endParaRPr>
            </a:p>
          </p:txBody>
        </p:sp>
        <p:cxnSp>
          <p:nvCxnSpPr>
            <p:cNvPr id="94" name="Straight Connector 93"/>
            <p:cNvCxnSpPr/>
            <p:nvPr/>
          </p:nvCxnSpPr>
          <p:spPr>
            <a:xfrm>
              <a:off x="7153181" y="4870787"/>
              <a:ext cx="271595" cy="2346"/>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5" name="Rounded Rectangle 94"/>
            <p:cNvSpPr/>
            <p:nvPr/>
          </p:nvSpPr>
          <p:spPr>
            <a:xfrm>
              <a:off x="7416621" y="3991183"/>
              <a:ext cx="267251" cy="2673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48000" bIns="48000" rtlCol="0" anchor="ctr"/>
            <a:lstStyle/>
            <a:p>
              <a:pPr algn="ctr" defTabSz="609585">
                <a:defRPr/>
              </a:pPr>
              <a:endParaRPr lang="en-US" sz="1000" dirty="0">
                <a:solidFill>
                  <a:srgbClr val="000000"/>
                </a:solidFill>
                <a:sym typeface="Arial"/>
              </a:endParaRPr>
            </a:p>
          </p:txBody>
        </p:sp>
        <p:grpSp>
          <p:nvGrpSpPr>
            <p:cNvPr id="96" name="Group 95"/>
            <p:cNvGrpSpPr/>
            <p:nvPr/>
          </p:nvGrpSpPr>
          <p:grpSpPr>
            <a:xfrm>
              <a:off x="7365802" y="3672533"/>
              <a:ext cx="368888" cy="93646"/>
              <a:chOff x="2259061" y="4546968"/>
              <a:chExt cx="576021" cy="152408"/>
            </a:xfrm>
          </p:grpSpPr>
          <p:sp>
            <p:nvSpPr>
              <p:cNvPr id="97" name="Rectangle 96"/>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600" dirty="0">
                  <a:solidFill>
                    <a:prstClr val="white"/>
                  </a:solidFill>
                  <a:ea typeface="Arial" charset="0"/>
                  <a:cs typeface="Arial" charset="0"/>
                  <a:sym typeface="Arial"/>
                </a:endParaRPr>
              </a:p>
            </p:txBody>
          </p:sp>
          <p:sp>
            <p:nvSpPr>
              <p:cNvPr id="98" name="Rectangle 97"/>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600" dirty="0">
                  <a:solidFill>
                    <a:prstClr val="white"/>
                  </a:solidFill>
                  <a:ea typeface="Arial" charset="0"/>
                  <a:cs typeface="Arial" charset="0"/>
                  <a:sym typeface="Arial"/>
                </a:endParaRPr>
              </a:p>
            </p:txBody>
          </p:sp>
          <p:sp>
            <p:nvSpPr>
              <p:cNvPr id="99" name="Rectangle 98"/>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600" dirty="0">
                  <a:solidFill>
                    <a:prstClr val="white"/>
                  </a:solidFill>
                  <a:ea typeface="Arial" charset="0"/>
                  <a:cs typeface="Arial" charset="0"/>
                  <a:sym typeface="Arial"/>
                </a:endParaRPr>
              </a:p>
            </p:txBody>
          </p:sp>
          <p:cxnSp>
            <p:nvCxnSpPr>
              <p:cNvPr id="100" name="Straight Connector 99"/>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 name="Group 3">
            <a:extLst>
              <a:ext uri="{FF2B5EF4-FFF2-40B4-BE49-F238E27FC236}">
                <a16:creationId xmlns:a16="http://schemas.microsoft.com/office/drawing/2014/main" xmlns="" id="{25020556-2F79-1748-9976-8E0E464CC931}"/>
              </a:ext>
            </a:extLst>
          </p:cNvPr>
          <p:cNvGrpSpPr/>
          <p:nvPr/>
        </p:nvGrpSpPr>
        <p:grpSpPr>
          <a:xfrm>
            <a:off x="336206" y="980508"/>
            <a:ext cx="6697797" cy="3693967"/>
            <a:chOff x="188654" y="1115690"/>
            <a:chExt cx="5435644" cy="3026417"/>
          </a:xfrm>
        </p:grpSpPr>
        <p:sp>
          <p:nvSpPr>
            <p:cNvPr id="138" name="Rounded Rectangle 137"/>
            <p:cNvSpPr/>
            <p:nvPr/>
          </p:nvSpPr>
          <p:spPr>
            <a:xfrm>
              <a:off x="1590629" y="1115690"/>
              <a:ext cx="4033669" cy="276199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grpSp>
          <p:nvGrpSpPr>
            <p:cNvPr id="140" name="Group 139"/>
            <p:cNvGrpSpPr/>
            <p:nvPr/>
          </p:nvGrpSpPr>
          <p:grpSpPr>
            <a:xfrm>
              <a:off x="1664604" y="2016028"/>
              <a:ext cx="432016" cy="114300"/>
              <a:chOff x="2259061" y="4546976"/>
              <a:chExt cx="576021" cy="152400"/>
            </a:xfrm>
            <a:solidFill>
              <a:srgbClr val="FF0000"/>
            </a:solidFill>
          </p:grpSpPr>
          <p:sp>
            <p:nvSpPr>
              <p:cNvPr id="141" name="Rectangle 140"/>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sp>
            <p:nvSpPr>
              <p:cNvPr id="142" name="Rectangle 141"/>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sp>
            <p:nvSpPr>
              <p:cNvPr id="143" name="Rectangle 142"/>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cxnSp>
            <p:nvCxnSpPr>
              <p:cNvPr id="144" name="Straight Connector 143"/>
              <p:cNvCxnSpPr/>
              <p:nvPr/>
            </p:nvCxnSpPr>
            <p:spPr>
              <a:xfrm>
                <a:off x="2404534" y="4623176"/>
                <a:ext cx="285075" cy="0"/>
              </a:xfrm>
              <a:prstGeom prst="line">
                <a:avLst/>
              </a:prstGeom>
              <a:grpFill/>
              <a:ln w="19050" cmpd="sng">
                <a:solidFill>
                  <a:srgbClr val="FF0000"/>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151" name="Rounded Rectangle 150"/>
            <p:cNvSpPr/>
            <p:nvPr/>
          </p:nvSpPr>
          <p:spPr>
            <a:xfrm>
              <a:off x="4777658" y="133680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3200" dirty="0">
                  <a:solidFill>
                    <a:prstClr val="white"/>
                  </a:solidFill>
                  <a:sym typeface="Arial"/>
                </a:rPr>
                <a:t>E</a:t>
              </a:r>
              <a:r>
                <a:rPr lang="en-US" sz="3200" baseline="-25000" dirty="0">
                  <a:solidFill>
                    <a:prstClr val="white"/>
                  </a:solidFill>
                  <a:sym typeface="Arial"/>
                </a:rPr>
                <a:t>2</a:t>
              </a:r>
              <a:endParaRPr lang="en-US" sz="3200" dirty="0">
                <a:solidFill>
                  <a:prstClr val="white"/>
                </a:solidFill>
                <a:sym typeface="Arial"/>
              </a:endParaRPr>
            </a:p>
          </p:txBody>
        </p:sp>
        <p:sp>
          <p:nvSpPr>
            <p:cNvPr id="163" name="TextBox 162"/>
            <p:cNvSpPr txBox="1"/>
            <p:nvPr/>
          </p:nvSpPr>
          <p:spPr>
            <a:xfrm>
              <a:off x="2545728" y="3864734"/>
              <a:ext cx="2247316" cy="277373"/>
            </a:xfrm>
            <a:prstGeom prst="rect">
              <a:avLst/>
            </a:prstGeom>
            <a:noFill/>
          </p:spPr>
          <p:txBody>
            <a:bodyPr wrap="square" rtlCol="0">
              <a:spAutoFit/>
            </a:bodyPr>
            <a:lstStyle/>
            <a:p>
              <a:pPr algn="ctr" defTabSz="609585">
                <a:defRPr/>
              </a:pPr>
              <a:r>
                <a:rPr lang="en-US" sz="1600" dirty="0" err="1">
                  <a:solidFill>
                    <a:prstClr val="black"/>
                  </a:solidFill>
                  <a:sym typeface="Arial"/>
                </a:rPr>
                <a:t>Hyperledger</a:t>
              </a:r>
              <a:r>
                <a:rPr lang="en-US" sz="1600" dirty="0">
                  <a:solidFill>
                    <a:prstClr val="black"/>
                  </a:solidFill>
                  <a:sym typeface="Arial"/>
                </a:rPr>
                <a:t> Fabric Network</a:t>
              </a:r>
            </a:p>
          </p:txBody>
        </p:sp>
        <p:sp>
          <p:nvSpPr>
            <p:cNvPr id="164" name="TextBox 163"/>
            <p:cNvSpPr txBox="1"/>
            <p:nvPr/>
          </p:nvSpPr>
          <p:spPr>
            <a:xfrm>
              <a:off x="3102624" y="3287998"/>
              <a:ext cx="1071606" cy="378236"/>
            </a:xfrm>
            <a:prstGeom prst="rect">
              <a:avLst/>
            </a:prstGeom>
            <a:noFill/>
          </p:spPr>
          <p:txBody>
            <a:bodyPr wrap="square" rtlCol="0">
              <a:spAutoFit/>
            </a:bodyPr>
            <a:lstStyle/>
            <a:p>
              <a:pPr defTabSz="609585">
                <a:defRPr/>
              </a:pPr>
              <a:r>
                <a:rPr lang="en-US" sz="1200" dirty="0">
                  <a:solidFill>
                    <a:prstClr val="black"/>
                  </a:solidFill>
                  <a:sym typeface="Arial"/>
                </a:rPr>
                <a:t>Ordering-Service</a:t>
              </a:r>
            </a:p>
          </p:txBody>
        </p:sp>
        <p:sp>
          <p:nvSpPr>
            <p:cNvPr id="177" name="Folded Corner 176"/>
            <p:cNvSpPr/>
            <p:nvPr/>
          </p:nvSpPr>
          <p:spPr>
            <a:xfrm>
              <a:off x="1646317" y="2336412"/>
              <a:ext cx="350351" cy="342033"/>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r>
                <a:rPr lang="en-US" sz="1600" dirty="0">
                  <a:solidFill>
                    <a:prstClr val="black"/>
                  </a:solidFill>
                  <a:sym typeface="Arial"/>
                </a:rPr>
                <a:t>P</a:t>
              </a:r>
              <a:endParaRPr lang="en-US" sz="1600" baseline="-25000" dirty="0">
                <a:solidFill>
                  <a:prstClr val="black"/>
                </a:solidFill>
                <a:sym typeface="Arial"/>
              </a:endParaRPr>
            </a:p>
          </p:txBody>
        </p:sp>
        <p:sp>
          <p:nvSpPr>
            <p:cNvPr id="190" name="Rounded Rectangle 189"/>
            <p:cNvSpPr/>
            <p:nvPr/>
          </p:nvSpPr>
          <p:spPr>
            <a:xfrm>
              <a:off x="2165802" y="2013072"/>
              <a:ext cx="277530" cy="256166"/>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100" dirty="0">
                  <a:solidFill>
                    <a:srgbClr val="000000"/>
                  </a:solidFill>
                  <a:sym typeface="Arial"/>
                </a:rPr>
                <a:t>Y</a:t>
              </a:r>
            </a:p>
          </p:txBody>
        </p:sp>
        <p:sp>
          <p:nvSpPr>
            <p:cNvPr id="191" name="Rounded Rectangle 190"/>
            <p:cNvSpPr/>
            <p:nvPr/>
          </p:nvSpPr>
          <p:spPr>
            <a:xfrm>
              <a:off x="2366859" y="2081033"/>
              <a:ext cx="252300" cy="256166"/>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100" dirty="0">
                  <a:solidFill>
                    <a:srgbClr val="000000"/>
                  </a:solidFill>
                  <a:sym typeface="Arial"/>
                </a:rPr>
                <a:t>Z</a:t>
              </a:r>
            </a:p>
          </p:txBody>
        </p:sp>
        <p:sp>
          <p:nvSpPr>
            <p:cNvPr id="230" name="Rounded Rectangle 229"/>
            <p:cNvSpPr/>
            <p:nvPr/>
          </p:nvSpPr>
          <p:spPr>
            <a:xfrm>
              <a:off x="2174955" y="3436690"/>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100" dirty="0">
                  <a:solidFill>
                    <a:srgbClr val="000000"/>
                  </a:solidFill>
                  <a:sym typeface="Arial"/>
                </a:rPr>
                <a:t>A</a:t>
              </a:r>
            </a:p>
          </p:txBody>
        </p:sp>
        <p:sp>
          <p:nvSpPr>
            <p:cNvPr id="231" name="Rounded Rectangle 230"/>
            <p:cNvSpPr/>
            <p:nvPr/>
          </p:nvSpPr>
          <p:spPr>
            <a:xfrm>
              <a:off x="2376012" y="3504651"/>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100" dirty="0">
                  <a:solidFill>
                    <a:srgbClr val="000000"/>
                  </a:solidFill>
                  <a:sym typeface="Arial"/>
                </a:rPr>
                <a:t>B</a:t>
              </a:r>
            </a:p>
          </p:txBody>
        </p:sp>
        <p:sp>
          <p:nvSpPr>
            <p:cNvPr id="237" name="Rounded Rectangle 236"/>
            <p:cNvSpPr/>
            <p:nvPr/>
          </p:nvSpPr>
          <p:spPr>
            <a:xfrm>
              <a:off x="4760921" y="2018952"/>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100" dirty="0">
                  <a:solidFill>
                    <a:srgbClr val="000000"/>
                  </a:solidFill>
                  <a:sym typeface="Arial"/>
                </a:rPr>
                <a:t>A</a:t>
              </a:r>
            </a:p>
          </p:txBody>
        </p:sp>
        <p:sp>
          <p:nvSpPr>
            <p:cNvPr id="238" name="Rounded Rectangle 237"/>
            <p:cNvSpPr/>
            <p:nvPr/>
          </p:nvSpPr>
          <p:spPr>
            <a:xfrm>
              <a:off x="4567266" y="2110752"/>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100" dirty="0">
                  <a:solidFill>
                    <a:srgbClr val="000000"/>
                  </a:solidFill>
                  <a:sym typeface="Arial"/>
                </a:rPr>
                <a:t>B</a:t>
              </a:r>
            </a:p>
          </p:txBody>
        </p:sp>
        <p:sp>
          <p:nvSpPr>
            <p:cNvPr id="239" name="Rounded Rectangle 238"/>
            <p:cNvSpPr/>
            <p:nvPr/>
          </p:nvSpPr>
          <p:spPr>
            <a:xfrm>
              <a:off x="4780598" y="272675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3200" dirty="0">
                  <a:solidFill>
                    <a:prstClr val="white"/>
                  </a:solidFill>
                  <a:sym typeface="Arial"/>
                </a:rPr>
                <a:t>E</a:t>
              </a:r>
              <a:r>
                <a:rPr lang="en-US" sz="3200" baseline="-25000" dirty="0">
                  <a:solidFill>
                    <a:prstClr val="white"/>
                  </a:solidFill>
                  <a:sym typeface="Arial"/>
                </a:rPr>
                <a:t>3</a:t>
              </a:r>
              <a:endParaRPr lang="en-US" sz="3200" dirty="0">
                <a:solidFill>
                  <a:prstClr val="white"/>
                </a:solidFill>
                <a:sym typeface="Arial"/>
              </a:endParaRPr>
            </a:p>
          </p:txBody>
        </p:sp>
        <p:grpSp>
          <p:nvGrpSpPr>
            <p:cNvPr id="240" name="Group 239"/>
            <p:cNvGrpSpPr/>
            <p:nvPr/>
          </p:nvGrpSpPr>
          <p:grpSpPr>
            <a:xfrm>
              <a:off x="5126897" y="3405967"/>
              <a:ext cx="432016" cy="114300"/>
              <a:chOff x="2259061" y="4546976"/>
              <a:chExt cx="576021" cy="152400"/>
            </a:xfrm>
            <a:solidFill>
              <a:srgbClr val="FF0000"/>
            </a:solidFill>
          </p:grpSpPr>
          <p:sp>
            <p:nvSpPr>
              <p:cNvPr id="241" name="Rectangle 240"/>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sp>
            <p:nvSpPr>
              <p:cNvPr id="242" name="Rectangle 241"/>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sp>
            <p:nvSpPr>
              <p:cNvPr id="243" name="Rectangle 242"/>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cxnSp>
            <p:nvCxnSpPr>
              <p:cNvPr id="244" name="Straight Connector 243"/>
              <p:cNvCxnSpPr/>
              <p:nvPr/>
            </p:nvCxnSpPr>
            <p:spPr>
              <a:xfrm>
                <a:off x="2404534" y="4623176"/>
                <a:ext cx="285075" cy="0"/>
              </a:xfrm>
              <a:prstGeom prst="line">
                <a:avLst/>
              </a:prstGeom>
              <a:grpFill/>
              <a:ln w="19050" cmpd="sng">
                <a:solidFill>
                  <a:srgbClr val="FF0000"/>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245" name="Rounded Rectangle 244"/>
            <p:cNvSpPr/>
            <p:nvPr/>
          </p:nvSpPr>
          <p:spPr>
            <a:xfrm>
              <a:off x="4763861" y="3408902"/>
              <a:ext cx="277530" cy="256166"/>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100" dirty="0">
                  <a:solidFill>
                    <a:srgbClr val="000000"/>
                  </a:solidFill>
                  <a:sym typeface="Arial"/>
                </a:rPr>
                <a:t>Y</a:t>
              </a:r>
            </a:p>
          </p:txBody>
        </p:sp>
        <p:sp>
          <p:nvSpPr>
            <p:cNvPr id="246" name="Rounded Rectangle 245"/>
            <p:cNvSpPr/>
            <p:nvPr/>
          </p:nvSpPr>
          <p:spPr>
            <a:xfrm>
              <a:off x="4570206" y="3500702"/>
              <a:ext cx="252300" cy="256166"/>
            </a:xfrm>
            <a:prstGeom prst="roundRect">
              <a:avLst/>
            </a:prstGeom>
            <a:solidFill>
              <a:srgbClr val="FFC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100" dirty="0">
                  <a:solidFill>
                    <a:srgbClr val="000000"/>
                  </a:solidFill>
                  <a:sym typeface="Arial"/>
                </a:rPr>
                <a:t>Z</a:t>
              </a:r>
            </a:p>
          </p:txBody>
        </p:sp>
        <p:cxnSp>
          <p:nvCxnSpPr>
            <p:cNvPr id="247" name="Straight Arrow Connector 246"/>
            <p:cNvCxnSpPr/>
            <p:nvPr/>
          </p:nvCxnSpPr>
          <p:spPr>
            <a:xfrm>
              <a:off x="2420049" y="1751550"/>
              <a:ext cx="438691" cy="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a:endCxn id="139" idx="1"/>
            </p:cNvCxnSpPr>
            <p:nvPr/>
          </p:nvCxnSpPr>
          <p:spPr>
            <a:xfrm flipV="1">
              <a:off x="1147405" y="1635903"/>
              <a:ext cx="727578" cy="3024"/>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9" name="Rounded Rectangle 138"/>
            <p:cNvSpPr/>
            <p:nvPr/>
          </p:nvSpPr>
          <p:spPr>
            <a:xfrm>
              <a:off x="1874983" y="133680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3200" dirty="0">
                  <a:solidFill>
                    <a:prstClr val="white"/>
                  </a:solidFill>
                  <a:sym typeface="Arial"/>
                </a:rPr>
                <a:t>E</a:t>
              </a:r>
              <a:r>
                <a:rPr lang="en-US" sz="3200" baseline="-25000" dirty="0">
                  <a:solidFill>
                    <a:prstClr val="white"/>
                  </a:solidFill>
                  <a:sym typeface="Arial"/>
                </a:rPr>
                <a:t>0</a:t>
              </a:r>
              <a:endParaRPr lang="en-US" sz="3200" dirty="0">
                <a:solidFill>
                  <a:prstClr val="white"/>
                </a:solidFill>
                <a:sym typeface="Arial"/>
              </a:endParaRPr>
            </a:p>
          </p:txBody>
        </p:sp>
        <p:cxnSp>
          <p:nvCxnSpPr>
            <p:cNvPr id="248" name="Straight Arrow Connector 247"/>
            <p:cNvCxnSpPr>
              <a:stCxn id="87" idx="3"/>
            </p:cNvCxnSpPr>
            <p:nvPr/>
          </p:nvCxnSpPr>
          <p:spPr>
            <a:xfrm>
              <a:off x="2474054" y="3030929"/>
              <a:ext cx="307246" cy="1196"/>
            </a:xfrm>
            <a:prstGeom prst="straightConnector1">
              <a:avLst/>
            </a:prstGeom>
            <a:ln w="1905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49" name="Straight Arrow Connector 248"/>
            <p:cNvCxnSpPr/>
            <p:nvPr/>
          </p:nvCxnSpPr>
          <p:spPr>
            <a:xfrm flipH="1">
              <a:off x="4419982" y="1756357"/>
              <a:ext cx="343665" cy="2852"/>
            </a:xfrm>
            <a:prstGeom prst="straightConnector1">
              <a:avLst/>
            </a:prstGeom>
            <a:ln w="1905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50" name="Straight Arrow Connector 249"/>
            <p:cNvCxnSpPr>
              <a:stCxn id="239" idx="1"/>
            </p:cNvCxnSpPr>
            <p:nvPr/>
          </p:nvCxnSpPr>
          <p:spPr>
            <a:xfrm flipH="1" flipV="1">
              <a:off x="4479897" y="3020503"/>
              <a:ext cx="300701" cy="535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endCxn id="87" idx="1"/>
            </p:cNvCxnSpPr>
            <p:nvPr/>
          </p:nvCxnSpPr>
          <p:spPr>
            <a:xfrm>
              <a:off x="1143393" y="3030344"/>
              <a:ext cx="732462" cy="585"/>
            </a:xfrm>
            <a:prstGeom prst="straightConnector1">
              <a:avLst/>
            </a:prstGeom>
            <a:ln w="19050">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6" name="Folded Corner 85"/>
            <p:cNvSpPr/>
            <p:nvPr/>
          </p:nvSpPr>
          <p:spPr>
            <a:xfrm>
              <a:off x="5194157" y="2336412"/>
              <a:ext cx="350351" cy="342033"/>
            </a:xfrm>
            <a:prstGeom prst="foldedCorner">
              <a:avLst/>
            </a:prstGeom>
            <a:solidFill>
              <a:srgbClr val="F7AD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r>
                <a:rPr lang="en-US" sz="1600" dirty="0">
                  <a:solidFill>
                    <a:prstClr val="black"/>
                  </a:solidFill>
                  <a:sym typeface="Arial"/>
                </a:rPr>
                <a:t>P</a:t>
              </a:r>
              <a:endParaRPr lang="en-US" sz="1600" baseline="-25000" dirty="0">
                <a:solidFill>
                  <a:prstClr val="black"/>
                </a:solidFill>
                <a:sym typeface="Arial"/>
              </a:endParaRPr>
            </a:p>
          </p:txBody>
        </p:sp>
        <p:sp>
          <p:nvSpPr>
            <p:cNvPr id="87" name="Rounded Rectangle 86"/>
            <p:cNvSpPr/>
            <p:nvPr/>
          </p:nvSpPr>
          <p:spPr>
            <a:xfrm>
              <a:off x="1875855" y="2731829"/>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3200" dirty="0">
                  <a:solidFill>
                    <a:prstClr val="white"/>
                  </a:solidFill>
                  <a:sym typeface="Arial"/>
                </a:rPr>
                <a:t>E</a:t>
              </a:r>
              <a:r>
                <a:rPr lang="en-US" sz="3200" baseline="-25000" dirty="0">
                  <a:solidFill>
                    <a:prstClr val="white"/>
                  </a:solidFill>
                  <a:sym typeface="Arial"/>
                </a:rPr>
                <a:t>1</a:t>
              </a:r>
              <a:endParaRPr lang="en-US" sz="3200" dirty="0">
                <a:solidFill>
                  <a:prstClr val="white"/>
                </a:solidFill>
                <a:sym typeface="Arial"/>
              </a:endParaRPr>
            </a:p>
          </p:txBody>
        </p:sp>
        <p:grpSp>
          <p:nvGrpSpPr>
            <p:cNvPr id="101" name="Group 100"/>
            <p:cNvGrpSpPr/>
            <p:nvPr/>
          </p:nvGrpSpPr>
          <p:grpSpPr>
            <a:xfrm>
              <a:off x="188654" y="1211893"/>
              <a:ext cx="944684" cy="809462"/>
              <a:chOff x="0" y="2025595"/>
              <a:chExt cx="944684" cy="809462"/>
            </a:xfrm>
          </p:grpSpPr>
          <p:sp>
            <p:nvSpPr>
              <p:cNvPr id="102" name="Rectangle 101"/>
              <p:cNvSpPr/>
              <p:nvPr/>
            </p:nvSpPr>
            <p:spPr>
              <a:xfrm>
                <a:off x="0" y="2277703"/>
                <a:ext cx="742943" cy="344720"/>
              </a:xfrm>
              <a:prstGeom prst="rect">
                <a:avLst/>
              </a:prstGeom>
            </p:spPr>
            <p:txBody>
              <a:bodyPr wrap="square">
                <a:spAutoFit/>
              </a:bodyPr>
              <a:lstStyle/>
              <a:p>
                <a:pPr algn="ctr" defTabSz="609585">
                  <a:defRPr/>
                </a:pPr>
                <a:r>
                  <a:rPr lang="en-US" sz="1067" dirty="0">
                    <a:solidFill>
                      <a:prstClr val="black"/>
                    </a:solidFill>
                    <a:cs typeface="Calibri"/>
                    <a:sym typeface="Arial"/>
                  </a:rPr>
                  <a:t>Client</a:t>
                </a:r>
              </a:p>
              <a:p>
                <a:pPr algn="ctr" defTabSz="609585">
                  <a:defRPr/>
                </a:pPr>
                <a:r>
                  <a:rPr lang="en-US" sz="1067" dirty="0">
                    <a:solidFill>
                      <a:prstClr val="black"/>
                    </a:solidFill>
                    <a:cs typeface="Calibri"/>
                    <a:sym typeface="Arial"/>
                  </a:rPr>
                  <a:t>Application</a:t>
                </a:r>
              </a:p>
            </p:txBody>
          </p:sp>
          <p:grpSp>
            <p:nvGrpSpPr>
              <p:cNvPr id="103" name="Group 102"/>
              <p:cNvGrpSpPr/>
              <p:nvPr/>
            </p:nvGrpSpPr>
            <p:grpSpPr>
              <a:xfrm>
                <a:off x="93037" y="2025595"/>
                <a:ext cx="851647" cy="809462"/>
                <a:chOff x="265172" y="2308763"/>
                <a:chExt cx="712071" cy="676800"/>
              </a:xfrm>
            </p:grpSpPr>
            <p:sp>
              <p:nvSpPr>
                <p:cNvPr id="105" name="Rounded Rectangle 104"/>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sym typeface="Arial"/>
                  </a:endParaRPr>
                </a:p>
              </p:txBody>
            </p:sp>
            <p:cxnSp>
              <p:nvCxnSpPr>
                <p:cNvPr id="106" name="Straight Connector 105"/>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04" name="TextBox 103"/>
              <p:cNvSpPr txBox="1"/>
              <p:nvPr/>
            </p:nvSpPr>
            <p:spPr>
              <a:xfrm>
                <a:off x="652491" y="2239123"/>
                <a:ext cx="270016" cy="479256"/>
              </a:xfrm>
              <a:prstGeom prst="rect">
                <a:avLst/>
              </a:prstGeom>
              <a:noFill/>
            </p:spPr>
            <p:txBody>
              <a:bodyPr wrap="square" rtlCol="0">
                <a:spAutoFit/>
              </a:bodyPr>
              <a:lstStyle/>
              <a:p>
                <a:pPr defTabSz="609585">
                  <a:defRPr/>
                </a:pPr>
                <a:r>
                  <a:rPr lang="en-US" sz="1067" dirty="0">
                    <a:solidFill>
                      <a:prstClr val="black"/>
                    </a:solidFill>
                    <a:sym typeface="Arial"/>
                  </a:rPr>
                  <a:t>SDK</a:t>
                </a:r>
              </a:p>
            </p:txBody>
          </p:sp>
        </p:grpSp>
        <p:grpSp>
          <p:nvGrpSpPr>
            <p:cNvPr id="107" name="Group 106"/>
            <p:cNvGrpSpPr/>
            <p:nvPr/>
          </p:nvGrpSpPr>
          <p:grpSpPr>
            <a:xfrm>
              <a:off x="191110" y="2627228"/>
              <a:ext cx="944684" cy="809462"/>
              <a:chOff x="0" y="2025595"/>
              <a:chExt cx="944684" cy="809462"/>
            </a:xfrm>
          </p:grpSpPr>
          <p:sp>
            <p:nvSpPr>
              <p:cNvPr id="108" name="Rectangle 107"/>
              <p:cNvSpPr/>
              <p:nvPr/>
            </p:nvSpPr>
            <p:spPr>
              <a:xfrm>
                <a:off x="0" y="2277703"/>
                <a:ext cx="742943" cy="344720"/>
              </a:xfrm>
              <a:prstGeom prst="rect">
                <a:avLst/>
              </a:prstGeom>
            </p:spPr>
            <p:txBody>
              <a:bodyPr wrap="square">
                <a:spAutoFit/>
              </a:bodyPr>
              <a:lstStyle/>
              <a:p>
                <a:pPr algn="ctr" defTabSz="609585">
                  <a:defRPr/>
                </a:pPr>
                <a:r>
                  <a:rPr lang="en-US" sz="1067" dirty="0">
                    <a:solidFill>
                      <a:prstClr val="black"/>
                    </a:solidFill>
                    <a:cs typeface="Calibri"/>
                    <a:sym typeface="Arial"/>
                  </a:rPr>
                  <a:t>Client</a:t>
                </a:r>
              </a:p>
              <a:p>
                <a:pPr algn="ctr" defTabSz="609585">
                  <a:defRPr/>
                </a:pPr>
                <a:r>
                  <a:rPr lang="en-US" sz="1067" dirty="0">
                    <a:solidFill>
                      <a:prstClr val="black"/>
                    </a:solidFill>
                    <a:cs typeface="Calibri"/>
                    <a:sym typeface="Arial"/>
                  </a:rPr>
                  <a:t>Application</a:t>
                </a:r>
              </a:p>
            </p:txBody>
          </p:sp>
          <p:grpSp>
            <p:nvGrpSpPr>
              <p:cNvPr id="109" name="Group 108"/>
              <p:cNvGrpSpPr/>
              <p:nvPr/>
            </p:nvGrpSpPr>
            <p:grpSpPr>
              <a:xfrm>
                <a:off x="93037" y="2025595"/>
                <a:ext cx="851647" cy="809462"/>
                <a:chOff x="265172" y="2308763"/>
                <a:chExt cx="712071" cy="676800"/>
              </a:xfrm>
            </p:grpSpPr>
            <p:sp>
              <p:nvSpPr>
                <p:cNvPr id="111" name="Rounded Rectangle 110"/>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sym typeface="Arial"/>
                  </a:endParaRPr>
                </a:p>
              </p:txBody>
            </p:sp>
            <p:cxnSp>
              <p:nvCxnSpPr>
                <p:cNvPr id="112" name="Straight Connector 111"/>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10" name="TextBox 109"/>
              <p:cNvSpPr txBox="1"/>
              <p:nvPr/>
            </p:nvSpPr>
            <p:spPr>
              <a:xfrm>
                <a:off x="652491" y="2239123"/>
                <a:ext cx="270016" cy="479256"/>
              </a:xfrm>
              <a:prstGeom prst="rect">
                <a:avLst/>
              </a:prstGeom>
              <a:noFill/>
            </p:spPr>
            <p:txBody>
              <a:bodyPr wrap="square" rtlCol="0">
                <a:spAutoFit/>
              </a:bodyPr>
              <a:lstStyle/>
              <a:p>
                <a:pPr defTabSz="609585">
                  <a:defRPr/>
                </a:pPr>
                <a:r>
                  <a:rPr lang="en-US" sz="1067" dirty="0">
                    <a:solidFill>
                      <a:prstClr val="black"/>
                    </a:solidFill>
                    <a:sym typeface="Arial"/>
                  </a:rPr>
                  <a:t>SDK</a:t>
                </a:r>
              </a:p>
            </p:txBody>
          </p:sp>
        </p:grpSp>
        <p:grpSp>
          <p:nvGrpSpPr>
            <p:cNvPr id="113" name="Group 112"/>
            <p:cNvGrpSpPr/>
            <p:nvPr/>
          </p:nvGrpSpPr>
          <p:grpSpPr>
            <a:xfrm>
              <a:off x="1740682" y="3403414"/>
              <a:ext cx="368888" cy="93645"/>
              <a:chOff x="2259061" y="4546968"/>
              <a:chExt cx="576021" cy="152408"/>
            </a:xfrm>
          </p:grpSpPr>
          <p:sp>
            <p:nvSpPr>
              <p:cNvPr id="114" name="Rectangle 113"/>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600" dirty="0">
                  <a:solidFill>
                    <a:prstClr val="white"/>
                  </a:solidFill>
                  <a:ea typeface="Arial" charset="0"/>
                  <a:cs typeface="Arial" charset="0"/>
                  <a:sym typeface="Arial"/>
                </a:endParaRPr>
              </a:p>
            </p:txBody>
          </p:sp>
          <p:sp>
            <p:nvSpPr>
              <p:cNvPr id="119" name="Rectangle 118"/>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600" dirty="0">
                  <a:solidFill>
                    <a:prstClr val="white"/>
                  </a:solidFill>
                  <a:ea typeface="Arial" charset="0"/>
                  <a:cs typeface="Arial" charset="0"/>
                  <a:sym typeface="Arial"/>
                </a:endParaRPr>
              </a:p>
            </p:txBody>
          </p:sp>
          <p:sp>
            <p:nvSpPr>
              <p:cNvPr id="120" name="Rectangle 119"/>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600" dirty="0">
                  <a:solidFill>
                    <a:prstClr val="white"/>
                  </a:solidFill>
                  <a:ea typeface="Arial" charset="0"/>
                  <a:cs typeface="Arial" charset="0"/>
                  <a:sym typeface="Arial"/>
                </a:endParaRPr>
              </a:p>
            </p:txBody>
          </p:sp>
          <p:cxnSp>
            <p:nvCxnSpPr>
              <p:cNvPr id="124" name="Straight Connector 123"/>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25" name="Group 124"/>
            <p:cNvGrpSpPr/>
            <p:nvPr/>
          </p:nvGrpSpPr>
          <p:grpSpPr>
            <a:xfrm>
              <a:off x="5109869" y="2011546"/>
              <a:ext cx="368888" cy="93645"/>
              <a:chOff x="2259061" y="4546968"/>
              <a:chExt cx="576021" cy="152408"/>
            </a:xfrm>
          </p:grpSpPr>
          <p:sp>
            <p:nvSpPr>
              <p:cNvPr id="126" name="Rectangle 125"/>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600" dirty="0">
                  <a:solidFill>
                    <a:prstClr val="white"/>
                  </a:solidFill>
                  <a:ea typeface="Arial" charset="0"/>
                  <a:cs typeface="Arial" charset="0"/>
                  <a:sym typeface="Arial"/>
                </a:endParaRPr>
              </a:p>
            </p:txBody>
          </p:sp>
          <p:sp>
            <p:nvSpPr>
              <p:cNvPr id="127" name="Rectangle 126"/>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600" dirty="0">
                  <a:solidFill>
                    <a:prstClr val="white"/>
                  </a:solidFill>
                  <a:ea typeface="Arial" charset="0"/>
                  <a:cs typeface="Arial" charset="0"/>
                  <a:sym typeface="Arial"/>
                </a:endParaRPr>
              </a:p>
            </p:txBody>
          </p:sp>
          <p:sp>
            <p:nvSpPr>
              <p:cNvPr id="128" name="Rectangle 127"/>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600" dirty="0">
                  <a:solidFill>
                    <a:prstClr val="white"/>
                  </a:solidFill>
                  <a:ea typeface="Arial" charset="0"/>
                  <a:cs typeface="Arial" charset="0"/>
                  <a:sym typeface="Arial"/>
                </a:endParaRPr>
              </a:p>
            </p:txBody>
          </p:sp>
          <p:cxnSp>
            <p:nvCxnSpPr>
              <p:cNvPr id="135" name="Straight Connector 134"/>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36" name="Group 135"/>
            <p:cNvGrpSpPr/>
            <p:nvPr/>
          </p:nvGrpSpPr>
          <p:grpSpPr>
            <a:xfrm>
              <a:off x="2783769" y="1673285"/>
              <a:ext cx="1709316" cy="1609006"/>
              <a:chOff x="3846392" y="3992552"/>
              <a:chExt cx="1709316" cy="1609006"/>
            </a:xfrm>
          </p:grpSpPr>
          <p:sp>
            <p:nvSpPr>
              <p:cNvPr id="145" name="Rounded Rectangle 144"/>
              <p:cNvSpPr/>
              <p:nvPr/>
            </p:nvSpPr>
            <p:spPr>
              <a:xfrm>
                <a:off x="3846392" y="3992552"/>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sp>
            <p:nvSpPr>
              <p:cNvPr id="146" name="Rounded Rectangle 145"/>
              <p:cNvSpPr/>
              <p:nvPr/>
            </p:nvSpPr>
            <p:spPr>
              <a:xfrm>
                <a:off x="3993468" y="48560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3200" dirty="0">
                    <a:solidFill>
                      <a:srgbClr val="000000"/>
                    </a:solidFill>
                    <a:sym typeface="Arial"/>
                  </a:rPr>
                  <a:t>O</a:t>
                </a:r>
              </a:p>
            </p:txBody>
          </p:sp>
          <p:sp>
            <p:nvSpPr>
              <p:cNvPr id="147" name="Rounded Rectangle 146"/>
              <p:cNvSpPr/>
              <p:nvPr/>
            </p:nvSpPr>
            <p:spPr>
              <a:xfrm>
                <a:off x="3993468" y="410970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3200" dirty="0">
                    <a:solidFill>
                      <a:srgbClr val="000000"/>
                    </a:solidFill>
                    <a:sym typeface="Arial"/>
                  </a:rPr>
                  <a:t>O</a:t>
                </a:r>
              </a:p>
            </p:txBody>
          </p:sp>
          <p:sp>
            <p:nvSpPr>
              <p:cNvPr id="148" name="Rounded Rectangle 147"/>
              <p:cNvSpPr/>
              <p:nvPr/>
            </p:nvSpPr>
            <p:spPr>
              <a:xfrm>
                <a:off x="4806433" y="411246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3200" dirty="0">
                    <a:solidFill>
                      <a:srgbClr val="000000"/>
                    </a:solidFill>
                    <a:sym typeface="Arial"/>
                  </a:rPr>
                  <a:t>O</a:t>
                </a:r>
              </a:p>
            </p:txBody>
          </p:sp>
          <p:cxnSp>
            <p:nvCxnSpPr>
              <p:cNvPr id="149" name="Straight Connector 148"/>
              <p:cNvCxnSpPr/>
              <p:nvPr/>
            </p:nvCxnSpPr>
            <p:spPr>
              <a:xfrm>
                <a:off x="4591667" y="4408803"/>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591667" y="5155128"/>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4292568" y="4707902"/>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a:off x="5100151" y="4710667"/>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4567434" y="4681551"/>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4567434" y="4675620"/>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6" name="Rounded Rectangle 155"/>
              <p:cNvSpPr/>
              <p:nvPr/>
            </p:nvSpPr>
            <p:spPr>
              <a:xfrm>
                <a:off x="4801051" y="4859840"/>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3200" dirty="0">
                    <a:solidFill>
                      <a:srgbClr val="000000"/>
                    </a:solidFill>
                    <a:sym typeface="Arial"/>
                  </a:rPr>
                  <a:t>O</a:t>
                </a:r>
              </a:p>
            </p:txBody>
          </p:sp>
        </p:grpSp>
      </p:grpSp>
      <p:sp>
        <p:nvSpPr>
          <p:cNvPr id="5" name="Rectangle 4">
            <a:extLst>
              <a:ext uri="{FF2B5EF4-FFF2-40B4-BE49-F238E27FC236}">
                <a16:creationId xmlns:a16="http://schemas.microsoft.com/office/drawing/2014/main" xmlns="" id="{857D76E7-DCB5-264C-AA77-2A6A01898B87}"/>
              </a:ext>
            </a:extLst>
          </p:cNvPr>
          <p:cNvSpPr/>
          <p:nvPr/>
        </p:nvSpPr>
        <p:spPr>
          <a:xfrm>
            <a:off x="427736" y="4775759"/>
            <a:ext cx="7078981" cy="1569660"/>
          </a:xfrm>
          <a:prstGeom prst="rect">
            <a:avLst/>
          </a:prstGeom>
        </p:spPr>
        <p:txBody>
          <a:bodyPr wrap="square">
            <a:spAutoFit/>
          </a:bodyPr>
          <a:lstStyle/>
          <a:p>
            <a:pPr defTabSz="609585">
              <a:defRPr/>
            </a:pPr>
            <a:r>
              <a:rPr lang="en-US" sz="2400" dirty="0">
                <a:solidFill>
                  <a:prstClr val="black"/>
                </a:solidFill>
                <a:sym typeface="Arial"/>
              </a:rPr>
              <a:t>A channel is a private “subnet” of communication between two or more specific network members, for the purpose of conducting private and confidential transactions. </a:t>
            </a:r>
          </a:p>
        </p:txBody>
      </p:sp>
    </p:spTree>
    <p:extLst>
      <p:ext uri="{BB962C8B-B14F-4D97-AF65-F5344CB8AC3E}">
        <p14:creationId xmlns:p14="http://schemas.microsoft.com/office/powerpoint/2010/main" val="117499943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ounded Rectangle 107">
            <a:extLst>
              <a:ext uri="{FF2B5EF4-FFF2-40B4-BE49-F238E27FC236}">
                <a16:creationId xmlns:a16="http://schemas.microsoft.com/office/drawing/2014/main" xmlns="" id="{AAA5783B-7711-0A4D-BFBB-93F69CDE5947}"/>
              </a:ext>
            </a:extLst>
          </p:cNvPr>
          <p:cNvSpPr/>
          <p:nvPr/>
        </p:nvSpPr>
        <p:spPr>
          <a:xfrm>
            <a:off x="1428567" y="1770980"/>
            <a:ext cx="10514253" cy="444415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sp>
        <p:nvSpPr>
          <p:cNvPr id="109" name="Rounded Rectangle 108">
            <a:extLst>
              <a:ext uri="{FF2B5EF4-FFF2-40B4-BE49-F238E27FC236}">
                <a16:creationId xmlns:a16="http://schemas.microsoft.com/office/drawing/2014/main" xmlns="" id="{935A49ED-F688-AE4B-A236-41A2A8502F85}"/>
              </a:ext>
            </a:extLst>
          </p:cNvPr>
          <p:cNvSpPr/>
          <p:nvPr/>
        </p:nvSpPr>
        <p:spPr>
          <a:xfrm>
            <a:off x="1690009" y="2901188"/>
            <a:ext cx="3884537" cy="3261393"/>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sp>
        <p:nvSpPr>
          <p:cNvPr id="67" name="Can 66"/>
          <p:cNvSpPr/>
          <p:nvPr/>
        </p:nvSpPr>
        <p:spPr>
          <a:xfrm>
            <a:off x="2076183" y="5042184"/>
            <a:ext cx="1450299" cy="682387"/>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067" u="sng" dirty="0">
              <a:solidFill>
                <a:prstClr val="black"/>
              </a:solidFill>
              <a:latin typeface="Calibri" panose="020F0502020204030204"/>
              <a:sym typeface="Arial"/>
            </a:endParaRPr>
          </a:p>
          <a:p>
            <a:pPr algn="ctr" defTabSz="914377">
              <a:defRPr/>
            </a:pPr>
            <a:endParaRPr lang="en-US" sz="1067" dirty="0">
              <a:solidFill>
                <a:prstClr val="black"/>
              </a:solidFill>
              <a:latin typeface="Calibri" panose="020F0502020204030204"/>
              <a:sym typeface="Arial"/>
            </a:endParaRPr>
          </a:p>
          <a:p>
            <a:pPr algn="ctr" defTabSz="914377">
              <a:defRPr/>
            </a:pPr>
            <a:r>
              <a:rPr lang="en-US" sz="1467" dirty="0">
                <a:solidFill>
                  <a:prstClr val="black"/>
                </a:solidFill>
                <a:latin typeface="Calibri" panose="020F0502020204030204"/>
                <a:sym typeface="Arial"/>
              </a:rPr>
              <a:t>Private Transient DB</a:t>
            </a:r>
          </a:p>
          <a:p>
            <a:pPr algn="ctr" defTabSz="914377">
              <a:defRPr/>
            </a:pPr>
            <a:endParaRPr lang="en-US" sz="1067" dirty="0">
              <a:solidFill>
                <a:prstClr val="black"/>
              </a:solidFill>
              <a:latin typeface="Calibri" panose="020F0502020204030204"/>
              <a:sym typeface="Arial"/>
            </a:endParaRPr>
          </a:p>
          <a:p>
            <a:pPr algn="ctr" defTabSz="914377">
              <a:defRPr/>
            </a:pPr>
            <a:endParaRPr lang="en-US" sz="1067" u="sng" dirty="0">
              <a:solidFill>
                <a:prstClr val="black"/>
              </a:solidFill>
              <a:latin typeface="Calibri" panose="020F0502020204030204"/>
              <a:sym typeface="Arial"/>
            </a:endParaRPr>
          </a:p>
        </p:txBody>
      </p:sp>
      <p:sp>
        <p:nvSpPr>
          <p:cNvPr id="41" name="Can 40"/>
          <p:cNvSpPr/>
          <p:nvPr/>
        </p:nvSpPr>
        <p:spPr>
          <a:xfrm>
            <a:off x="3795907" y="5015009"/>
            <a:ext cx="1450299" cy="682387"/>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467" u="sng" dirty="0">
              <a:solidFill>
                <a:prstClr val="black"/>
              </a:solidFill>
              <a:latin typeface="Calibri" panose="020F0502020204030204"/>
              <a:sym typeface="Arial"/>
            </a:endParaRPr>
          </a:p>
          <a:p>
            <a:pPr algn="ctr" defTabSz="914377">
              <a:defRPr/>
            </a:pPr>
            <a:endParaRPr lang="en-US" sz="1467" dirty="0">
              <a:solidFill>
                <a:prstClr val="black"/>
              </a:solidFill>
              <a:latin typeface="Calibri" panose="020F0502020204030204"/>
              <a:sym typeface="Arial"/>
            </a:endParaRPr>
          </a:p>
          <a:p>
            <a:pPr algn="ctr" defTabSz="914377">
              <a:defRPr/>
            </a:pPr>
            <a:r>
              <a:rPr lang="en-US" sz="1467" dirty="0">
                <a:solidFill>
                  <a:prstClr val="black"/>
                </a:solidFill>
                <a:latin typeface="Calibri" panose="020F0502020204030204"/>
                <a:sym typeface="Arial"/>
              </a:rPr>
              <a:t>Private Transient DB</a:t>
            </a:r>
          </a:p>
          <a:p>
            <a:pPr algn="ctr" defTabSz="914377">
              <a:defRPr/>
            </a:pPr>
            <a:endParaRPr lang="en-US" sz="1467" dirty="0">
              <a:solidFill>
                <a:prstClr val="black"/>
              </a:solidFill>
              <a:latin typeface="Calibri" panose="020F0502020204030204"/>
              <a:sym typeface="Arial"/>
            </a:endParaRPr>
          </a:p>
          <a:p>
            <a:pPr algn="ctr" defTabSz="914377">
              <a:defRPr/>
            </a:pPr>
            <a:endParaRPr lang="en-US" sz="1467" u="sng" dirty="0">
              <a:solidFill>
                <a:prstClr val="black"/>
              </a:solidFill>
              <a:latin typeface="Calibri" panose="020F0502020204030204"/>
              <a:sym typeface="Arial"/>
            </a:endParaRPr>
          </a:p>
        </p:txBody>
      </p:sp>
      <p:sp>
        <p:nvSpPr>
          <p:cNvPr id="42" name="Can 41"/>
          <p:cNvSpPr/>
          <p:nvPr/>
        </p:nvSpPr>
        <p:spPr>
          <a:xfrm>
            <a:off x="3798987" y="4563475"/>
            <a:ext cx="1452047" cy="519075"/>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67" dirty="0">
                <a:solidFill>
                  <a:prstClr val="black"/>
                </a:solidFill>
                <a:latin typeface="Calibri" panose="020F0502020204030204"/>
                <a:sym typeface="Arial"/>
              </a:rPr>
              <a:t>Private State</a:t>
            </a:r>
          </a:p>
        </p:txBody>
      </p:sp>
      <p:sp>
        <p:nvSpPr>
          <p:cNvPr id="44" name="Can 43"/>
          <p:cNvSpPr/>
          <p:nvPr/>
        </p:nvSpPr>
        <p:spPr>
          <a:xfrm>
            <a:off x="3798987" y="4114977"/>
            <a:ext cx="1452047" cy="519075"/>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00" dirty="0">
                <a:solidFill>
                  <a:prstClr val="black"/>
                </a:solidFill>
                <a:latin typeface="Calibri" panose="020F0502020204030204"/>
                <a:sym typeface="Arial"/>
              </a:rPr>
              <a:t>State</a:t>
            </a:r>
            <a:endParaRPr lang="en-US" sz="1000" dirty="0">
              <a:solidFill>
                <a:prstClr val="black"/>
              </a:solidFill>
              <a:latin typeface="Calibri" panose="020F0502020204030204"/>
              <a:sym typeface="Arial"/>
            </a:endParaRPr>
          </a:p>
        </p:txBody>
      </p:sp>
      <p:sp>
        <p:nvSpPr>
          <p:cNvPr id="55" name="Can 54"/>
          <p:cNvSpPr/>
          <p:nvPr/>
        </p:nvSpPr>
        <p:spPr>
          <a:xfrm>
            <a:off x="2079263" y="4590651"/>
            <a:ext cx="1452047" cy="519075"/>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67" dirty="0">
                <a:solidFill>
                  <a:prstClr val="black"/>
                </a:solidFill>
                <a:latin typeface="Calibri" panose="020F0502020204030204"/>
                <a:sym typeface="Arial"/>
              </a:rPr>
              <a:t>Private State</a:t>
            </a:r>
          </a:p>
        </p:txBody>
      </p:sp>
      <p:sp>
        <p:nvSpPr>
          <p:cNvPr id="57" name="Can 56"/>
          <p:cNvSpPr/>
          <p:nvPr/>
        </p:nvSpPr>
        <p:spPr>
          <a:xfrm>
            <a:off x="2079263" y="4142152"/>
            <a:ext cx="1452047" cy="519075"/>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67" dirty="0">
                <a:solidFill>
                  <a:prstClr val="black"/>
                </a:solidFill>
                <a:latin typeface="Calibri" panose="020F0502020204030204"/>
                <a:sym typeface="Arial"/>
              </a:rPr>
              <a:t>State</a:t>
            </a:r>
            <a:endParaRPr lang="en-US" sz="1000" dirty="0">
              <a:solidFill>
                <a:prstClr val="black"/>
              </a:solidFill>
              <a:latin typeface="Calibri" panose="020F0502020204030204"/>
              <a:sym typeface="Arial"/>
            </a:endParaRPr>
          </a:p>
        </p:txBody>
      </p:sp>
      <p:sp>
        <p:nvSpPr>
          <p:cNvPr id="58" name="Rectangle 57"/>
          <p:cNvSpPr/>
          <p:nvPr/>
        </p:nvSpPr>
        <p:spPr>
          <a:xfrm>
            <a:off x="1851087" y="4123967"/>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59" name="Straight Connector 58"/>
          <p:cNvCxnSpPr/>
          <p:nvPr/>
        </p:nvCxnSpPr>
        <p:spPr>
          <a:xfrm>
            <a:off x="1937668" y="4256293"/>
            <a:ext cx="0" cy="54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1851087" y="4310705"/>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61" name="Rectangle 60"/>
          <p:cNvSpPr/>
          <p:nvPr/>
        </p:nvSpPr>
        <p:spPr>
          <a:xfrm>
            <a:off x="1851087" y="4490583"/>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62" name="Straight Connector 61"/>
          <p:cNvCxnSpPr/>
          <p:nvPr/>
        </p:nvCxnSpPr>
        <p:spPr>
          <a:xfrm>
            <a:off x="1937668" y="4443032"/>
            <a:ext cx="0" cy="475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1848005" y="4700481"/>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64" name="Rectangle 63"/>
          <p:cNvSpPr/>
          <p:nvPr/>
        </p:nvSpPr>
        <p:spPr>
          <a:xfrm>
            <a:off x="1848005" y="4887218"/>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65" name="Rectangle 64"/>
          <p:cNvSpPr/>
          <p:nvPr/>
        </p:nvSpPr>
        <p:spPr>
          <a:xfrm>
            <a:off x="1848005" y="5067097"/>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102" name="TextBox 101"/>
          <p:cNvSpPr txBox="1"/>
          <p:nvPr/>
        </p:nvSpPr>
        <p:spPr>
          <a:xfrm>
            <a:off x="3308457" y="5797223"/>
            <a:ext cx="640112" cy="369332"/>
          </a:xfrm>
          <a:prstGeom prst="rect">
            <a:avLst/>
          </a:prstGeom>
          <a:noFill/>
        </p:spPr>
        <p:txBody>
          <a:bodyPr wrap="none" rtlCol="0">
            <a:spAutoFit/>
          </a:bodyPr>
          <a:lstStyle/>
          <a:p>
            <a:pPr defTabSz="914377">
              <a:defRPr/>
            </a:pPr>
            <a:r>
              <a:rPr lang="en-US" dirty="0">
                <a:solidFill>
                  <a:prstClr val="black"/>
                </a:solidFill>
                <a:latin typeface="Calibri" panose="020F0502020204030204"/>
                <a:sym typeface="Arial"/>
              </a:rPr>
              <a:t>Org1</a:t>
            </a:r>
          </a:p>
        </p:txBody>
      </p:sp>
      <p:cxnSp>
        <p:nvCxnSpPr>
          <p:cNvPr id="116" name="Straight Connector 115"/>
          <p:cNvCxnSpPr>
            <a:cxnSpLocks/>
            <a:stCxn id="113" idx="2"/>
          </p:cNvCxnSpPr>
          <p:nvPr/>
        </p:nvCxnSpPr>
        <p:spPr>
          <a:xfrm>
            <a:off x="6647265" y="2409836"/>
            <a:ext cx="1" cy="367749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E4992954-DB3C-B042-AAFC-9E6F2B44FE87}"/>
              </a:ext>
            </a:extLst>
          </p:cNvPr>
          <p:cNvSpPr>
            <a:spLocks noGrp="1"/>
          </p:cNvSpPr>
          <p:nvPr>
            <p:ph type="title"/>
          </p:nvPr>
        </p:nvSpPr>
        <p:spPr/>
        <p:txBody>
          <a:bodyPr/>
          <a:lstStyle/>
          <a:p>
            <a:r>
              <a:rPr lang="en-US" dirty="0"/>
              <a:t>Private State DB</a:t>
            </a:r>
          </a:p>
        </p:txBody>
      </p:sp>
      <p:cxnSp>
        <p:nvCxnSpPr>
          <p:cNvPr id="70" name="Straight Connector 69">
            <a:extLst>
              <a:ext uri="{FF2B5EF4-FFF2-40B4-BE49-F238E27FC236}">
                <a16:creationId xmlns:a16="http://schemas.microsoft.com/office/drawing/2014/main" xmlns="" id="{FB2C80B9-F085-4545-92DF-C7C13BBE1DF5}"/>
              </a:ext>
            </a:extLst>
          </p:cNvPr>
          <p:cNvCxnSpPr/>
          <p:nvPr/>
        </p:nvCxnSpPr>
        <p:spPr>
          <a:xfrm>
            <a:off x="1937668" y="4828945"/>
            <a:ext cx="0" cy="54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xmlns="" id="{207B9B0D-CAE9-B94A-A543-49FC27CBE6CB}"/>
              </a:ext>
            </a:extLst>
          </p:cNvPr>
          <p:cNvCxnSpPr/>
          <p:nvPr/>
        </p:nvCxnSpPr>
        <p:spPr>
          <a:xfrm>
            <a:off x="1937668" y="5024920"/>
            <a:ext cx="0" cy="475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xmlns="" id="{AD1EDC87-3DF6-A444-81FB-8D585747CFA3}"/>
              </a:ext>
            </a:extLst>
          </p:cNvPr>
          <p:cNvSpPr/>
          <p:nvPr/>
        </p:nvSpPr>
        <p:spPr>
          <a:xfrm>
            <a:off x="3577320" y="4122186"/>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73" name="Straight Connector 72">
            <a:extLst>
              <a:ext uri="{FF2B5EF4-FFF2-40B4-BE49-F238E27FC236}">
                <a16:creationId xmlns:a16="http://schemas.microsoft.com/office/drawing/2014/main" xmlns="" id="{5051723F-A866-0546-8A2F-D7B75E3FB21E}"/>
              </a:ext>
            </a:extLst>
          </p:cNvPr>
          <p:cNvCxnSpPr/>
          <p:nvPr/>
        </p:nvCxnSpPr>
        <p:spPr>
          <a:xfrm>
            <a:off x="3663901" y="4254512"/>
            <a:ext cx="0" cy="54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xmlns="" id="{8E0A4432-C17F-4A42-84AC-D0970319D638}"/>
              </a:ext>
            </a:extLst>
          </p:cNvPr>
          <p:cNvSpPr/>
          <p:nvPr/>
        </p:nvSpPr>
        <p:spPr>
          <a:xfrm>
            <a:off x="3577320" y="4308923"/>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75" name="Rectangle 74">
            <a:extLst>
              <a:ext uri="{FF2B5EF4-FFF2-40B4-BE49-F238E27FC236}">
                <a16:creationId xmlns:a16="http://schemas.microsoft.com/office/drawing/2014/main" xmlns="" id="{9ECB663C-99CE-F14E-B305-9B17B4706590}"/>
              </a:ext>
            </a:extLst>
          </p:cNvPr>
          <p:cNvSpPr/>
          <p:nvPr/>
        </p:nvSpPr>
        <p:spPr>
          <a:xfrm>
            <a:off x="3577320" y="4488802"/>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76" name="Straight Connector 75">
            <a:extLst>
              <a:ext uri="{FF2B5EF4-FFF2-40B4-BE49-F238E27FC236}">
                <a16:creationId xmlns:a16="http://schemas.microsoft.com/office/drawing/2014/main" xmlns="" id="{A173C8A8-5462-BE41-B878-8089FB6BB8A7}"/>
              </a:ext>
            </a:extLst>
          </p:cNvPr>
          <p:cNvCxnSpPr/>
          <p:nvPr/>
        </p:nvCxnSpPr>
        <p:spPr>
          <a:xfrm>
            <a:off x="3663901" y="4441250"/>
            <a:ext cx="0" cy="475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xmlns="" id="{90E51957-3B71-9847-A2C9-0CEFC026FCC0}"/>
              </a:ext>
            </a:extLst>
          </p:cNvPr>
          <p:cNvSpPr/>
          <p:nvPr/>
        </p:nvSpPr>
        <p:spPr>
          <a:xfrm>
            <a:off x="3574239" y="4698699"/>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78" name="Rectangle 77">
            <a:extLst>
              <a:ext uri="{FF2B5EF4-FFF2-40B4-BE49-F238E27FC236}">
                <a16:creationId xmlns:a16="http://schemas.microsoft.com/office/drawing/2014/main" xmlns="" id="{D8A7BAE2-CD57-DF48-941A-4D826444B2EB}"/>
              </a:ext>
            </a:extLst>
          </p:cNvPr>
          <p:cNvSpPr/>
          <p:nvPr/>
        </p:nvSpPr>
        <p:spPr>
          <a:xfrm>
            <a:off x="3574239" y="4885437"/>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79" name="Rectangle 78">
            <a:extLst>
              <a:ext uri="{FF2B5EF4-FFF2-40B4-BE49-F238E27FC236}">
                <a16:creationId xmlns:a16="http://schemas.microsoft.com/office/drawing/2014/main" xmlns="" id="{6F3DA693-FF40-E34A-A28C-85745E87B9DB}"/>
              </a:ext>
            </a:extLst>
          </p:cNvPr>
          <p:cNvSpPr/>
          <p:nvPr/>
        </p:nvSpPr>
        <p:spPr>
          <a:xfrm>
            <a:off x="3574239" y="5065315"/>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80" name="Straight Connector 79">
            <a:extLst>
              <a:ext uri="{FF2B5EF4-FFF2-40B4-BE49-F238E27FC236}">
                <a16:creationId xmlns:a16="http://schemas.microsoft.com/office/drawing/2014/main" xmlns="" id="{8DBF77C6-CDA8-8C46-A0A7-8041C6A5EB29}"/>
              </a:ext>
            </a:extLst>
          </p:cNvPr>
          <p:cNvCxnSpPr/>
          <p:nvPr/>
        </p:nvCxnSpPr>
        <p:spPr>
          <a:xfrm>
            <a:off x="3663901" y="4827164"/>
            <a:ext cx="0" cy="54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xmlns="" id="{E5372C80-0EF9-424B-8C52-FC546FDFAC63}"/>
              </a:ext>
            </a:extLst>
          </p:cNvPr>
          <p:cNvCxnSpPr/>
          <p:nvPr/>
        </p:nvCxnSpPr>
        <p:spPr>
          <a:xfrm>
            <a:off x="3663901" y="5023138"/>
            <a:ext cx="0" cy="475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12" name="Group 111">
            <a:extLst>
              <a:ext uri="{FF2B5EF4-FFF2-40B4-BE49-F238E27FC236}">
                <a16:creationId xmlns:a16="http://schemas.microsoft.com/office/drawing/2014/main" xmlns="" id="{7DDBC485-312E-F84F-A9C8-99CA42A57047}"/>
              </a:ext>
            </a:extLst>
          </p:cNvPr>
          <p:cNvGrpSpPr/>
          <p:nvPr/>
        </p:nvGrpSpPr>
        <p:grpSpPr>
          <a:xfrm>
            <a:off x="6330165" y="1844810"/>
            <a:ext cx="634199" cy="565025"/>
            <a:chOff x="3620745" y="2847577"/>
            <a:chExt cx="1709316" cy="1609006"/>
          </a:xfrm>
        </p:grpSpPr>
        <p:sp>
          <p:nvSpPr>
            <p:cNvPr id="113" name="Rounded Rectangle 112">
              <a:extLst>
                <a:ext uri="{FF2B5EF4-FFF2-40B4-BE49-F238E27FC236}">
                  <a16:creationId xmlns:a16="http://schemas.microsoft.com/office/drawing/2014/main" xmlns="" id="{7B59A484-C4AD-B14E-A4F1-E91B05EF1494}"/>
                </a:ext>
              </a:extLst>
            </p:cNvPr>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sp>
          <p:nvSpPr>
            <p:cNvPr id="114" name="Rounded Rectangle 113">
              <a:extLst>
                <a:ext uri="{FF2B5EF4-FFF2-40B4-BE49-F238E27FC236}">
                  <a16:creationId xmlns:a16="http://schemas.microsoft.com/office/drawing/2014/main" xmlns="" id="{861445C7-C1E1-4246-991A-525F6B6AA665}"/>
                </a:ext>
              </a:extLst>
            </p:cNvPr>
            <p:cNvSpPr/>
            <p:nvPr/>
          </p:nvSpPr>
          <p:spPr>
            <a:xfrm>
              <a:off x="3767821" y="3711053"/>
              <a:ext cx="598199" cy="598199"/>
            </a:xfrm>
            <a:prstGeom prst="roundRect">
              <a:avLst/>
            </a:prstGeom>
            <a:solidFill>
              <a:srgbClr val="11D358"/>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3200" dirty="0">
                <a:solidFill>
                  <a:srgbClr val="000000"/>
                </a:solidFill>
                <a:sym typeface="Arial"/>
              </a:endParaRPr>
            </a:p>
          </p:txBody>
        </p:sp>
        <p:sp>
          <p:nvSpPr>
            <p:cNvPr id="115" name="Rounded Rectangle 114">
              <a:extLst>
                <a:ext uri="{FF2B5EF4-FFF2-40B4-BE49-F238E27FC236}">
                  <a16:creationId xmlns:a16="http://schemas.microsoft.com/office/drawing/2014/main" xmlns="" id="{45CC7A9E-2CB4-A24C-B28B-02D674A6F220}"/>
                </a:ext>
              </a:extLst>
            </p:cNvPr>
            <p:cNvSpPr/>
            <p:nvPr/>
          </p:nvSpPr>
          <p:spPr>
            <a:xfrm>
              <a:off x="3767821" y="2964728"/>
              <a:ext cx="598199" cy="598199"/>
            </a:xfrm>
            <a:prstGeom prst="roundRect">
              <a:avLst/>
            </a:prstGeom>
            <a:solidFill>
              <a:srgbClr val="11D358"/>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3200" dirty="0">
                <a:solidFill>
                  <a:srgbClr val="000000"/>
                </a:solidFill>
                <a:sym typeface="Arial"/>
              </a:endParaRPr>
            </a:p>
          </p:txBody>
        </p:sp>
        <p:sp>
          <p:nvSpPr>
            <p:cNvPr id="117" name="Rounded Rectangle 116">
              <a:extLst>
                <a:ext uri="{FF2B5EF4-FFF2-40B4-BE49-F238E27FC236}">
                  <a16:creationId xmlns:a16="http://schemas.microsoft.com/office/drawing/2014/main" xmlns="" id="{BA0CD843-C5DA-0D4B-9BF8-1AE86F55A9F2}"/>
                </a:ext>
              </a:extLst>
            </p:cNvPr>
            <p:cNvSpPr/>
            <p:nvPr/>
          </p:nvSpPr>
          <p:spPr>
            <a:xfrm>
              <a:off x="4580786" y="2967493"/>
              <a:ext cx="598199" cy="598199"/>
            </a:xfrm>
            <a:prstGeom prst="roundRect">
              <a:avLst/>
            </a:prstGeom>
            <a:solidFill>
              <a:srgbClr val="11D358"/>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3200" dirty="0">
                <a:solidFill>
                  <a:srgbClr val="000000"/>
                </a:solidFill>
                <a:sym typeface="Arial"/>
              </a:endParaRPr>
            </a:p>
          </p:txBody>
        </p:sp>
        <p:cxnSp>
          <p:nvCxnSpPr>
            <p:cNvPr id="118" name="Straight Connector 117">
              <a:extLst>
                <a:ext uri="{FF2B5EF4-FFF2-40B4-BE49-F238E27FC236}">
                  <a16:creationId xmlns:a16="http://schemas.microsoft.com/office/drawing/2014/main" xmlns="" id="{E5B6F1E9-A54F-0F45-A2D9-875A7670D6EC}"/>
                </a:ext>
              </a:extLst>
            </p:cNvPr>
            <p:cNvCxnSpPr/>
            <p:nvPr/>
          </p:nvCxnSpPr>
          <p:spPr>
            <a:xfrm>
              <a:off x="4366020" y="3263828"/>
              <a:ext cx="214766" cy="2765"/>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xmlns="" id="{5A182844-EE6F-1F43-A896-D1AA39D7917F}"/>
                </a:ext>
              </a:extLst>
            </p:cNvPr>
            <p:cNvCxnSpPr/>
            <p:nvPr/>
          </p:nvCxnSpPr>
          <p:spPr>
            <a:xfrm>
              <a:off x="4366020" y="4010153"/>
              <a:ext cx="209384" cy="3812"/>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xmlns="" id="{3899E2AC-EC0C-5143-9E3C-3B4E972A8233}"/>
                </a:ext>
              </a:extLst>
            </p:cNvPr>
            <p:cNvCxnSpPr/>
            <p:nvPr/>
          </p:nvCxnSpPr>
          <p:spPr>
            <a:xfrm>
              <a:off x="4066921" y="3562927"/>
              <a:ext cx="0" cy="148126"/>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xmlns="" id="{3943008C-04D8-CF42-8DA8-66E3EF5A05AA}"/>
                </a:ext>
              </a:extLst>
            </p:cNvPr>
            <p:cNvCxnSpPr/>
            <p:nvPr/>
          </p:nvCxnSpPr>
          <p:spPr>
            <a:xfrm flipH="1">
              <a:off x="4874504" y="3565692"/>
              <a:ext cx="5382" cy="149173"/>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xmlns="" id="{46F78F0E-28B2-A742-91CE-851DC04C4DCE}"/>
                </a:ext>
              </a:extLst>
            </p:cNvPr>
            <p:cNvCxnSpPr/>
            <p:nvPr/>
          </p:nvCxnSpPr>
          <p:spPr>
            <a:xfrm>
              <a:off x="4341787" y="3536576"/>
              <a:ext cx="288095" cy="214810"/>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xmlns="" id="{A40E21AA-D997-4245-98A7-965E1E147C73}"/>
                </a:ext>
              </a:extLst>
            </p:cNvPr>
            <p:cNvCxnSpPr/>
            <p:nvPr/>
          </p:nvCxnSpPr>
          <p:spPr>
            <a:xfrm flipV="1">
              <a:off x="4341787" y="3530645"/>
              <a:ext cx="281287" cy="220741"/>
            </a:xfrm>
            <a:prstGeom prst="line">
              <a:avLst/>
            </a:prstGeom>
            <a:ln w="63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4" name="Rounded Rectangle 123">
              <a:extLst>
                <a:ext uri="{FF2B5EF4-FFF2-40B4-BE49-F238E27FC236}">
                  <a16:creationId xmlns:a16="http://schemas.microsoft.com/office/drawing/2014/main" xmlns="" id="{0932B63B-787B-EE4E-8721-B1147FFBC956}"/>
                </a:ext>
              </a:extLst>
            </p:cNvPr>
            <p:cNvSpPr/>
            <p:nvPr/>
          </p:nvSpPr>
          <p:spPr>
            <a:xfrm>
              <a:off x="4575404" y="3714865"/>
              <a:ext cx="598199" cy="598199"/>
            </a:xfrm>
            <a:prstGeom prst="roundRect">
              <a:avLst/>
            </a:prstGeom>
            <a:solidFill>
              <a:srgbClr val="11D358"/>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3200" dirty="0">
                <a:solidFill>
                  <a:srgbClr val="000000"/>
                </a:solidFill>
                <a:sym typeface="Arial"/>
              </a:endParaRPr>
            </a:p>
          </p:txBody>
        </p:sp>
      </p:grpSp>
      <p:grpSp>
        <p:nvGrpSpPr>
          <p:cNvPr id="127" name="Group 126">
            <a:extLst>
              <a:ext uri="{FF2B5EF4-FFF2-40B4-BE49-F238E27FC236}">
                <a16:creationId xmlns:a16="http://schemas.microsoft.com/office/drawing/2014/main" xmlns="" id="{F5024CAA-57CD-B344-9010-9990A02C133A}"/>
              </a:ext>
            </a:extLst>
          </p:cNvPr>
          <p:cNvGrpSpPr/>
          <p:nvPr/>
        </p:nvGrpSpPr>
        <p:grpSpPr>
          <a:xfrm>
            <a:off x="29476" y="3112225"/>
            <a:ext cx="1259579" cy="1079282"/>
            <a:chOff x="4454603" y="1652932"/>
            <a:chExt cx="944684" cy="809462"/>
          </a:xfrm>
        </p:grpSpPr>
        <p:grpSp>
          <p:nvGrpSpPr>
            <p:cNvPr id="128" name="Group 127">
              <a:extLst>
                <a:ext uri="{FF2B5EF4-FFF2-40B4-BE49-F238E27FC236}">
                  <a16:creationId xmlns:a16="http://schemas.microsoft.com/office/drawing/2014/main" xmlns="" id="{EAE516ED-37CB-834C-863E-03C68247BAA9}"/>
                </a:ext>
              </a:extLst>
            </p:cNvPr>
            <p:cNvGrpSpPr/>
            <p:nvPr/>
          </p:nvGrpSpPr>
          <p:grpSpPr>
            <a:xfrm>
              <a:off x="4547640" y="1652932"/>
              <a:ext cx="851647" cy="809462"/>
              <a:chOff x="265172" y="2308763"/>
              <a:chExt cx="712071" cy="676800"/>
            </a:xfrm>
          </p:grpSpPr>
          <p:sp>
            <p:nvSpPr>
              <p:cNvPr id="131" name="Rounded Rectangle 130">
                <a:extLst>
                  <a:ext uri="{FF2B5EF4-FFF2-40B4-BE49-F238E27FC236}">
                    <a16:creationId xmlns:a16="http://schemas.microsoft.com/office/drawing/2014/main" xmlns="" id="{40C17574-85E6-1B45-B0B6-54AE1080B08C}"/>
                  </a:ext>
                </a:extLst>
              </p:cNvPr>
              <p:cNvSpPr/>
              <p:nvPr/>
            </p:nvSpPr>
            <p:spPr>
              <a:xfrm>
                <a:off x="265172" y="2308763"/>
                <a:ext cx="712071" cy="67680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dirty="0">
                  <a:solidFill>
                    <a:prstClr val="white"/>
                  </a:solidFill>
                  <a:sym typeface="Arial"/>
                </a:endParaRPr>
              </a:p>
            </p:txBody>
          </p:sp>
          <p:cxnSp>
            <p:nvCxnSpPr>
              <p:cNvPr id="132" name="Straight Connector 131">
                <a:extLst>
                  <a:ext uri="{FF2B5EF4-FFF2-40B4-BE49-F238E27FC236}">
                    <a16:creationId xmlns:a16="http://schemas.microsoft.com/office/drawing/2014/main" xmlns="" id="{6D11CE80-8B65-DF4B-A48E-5DBE2C024C03}"/>
                  </a:ext>
                </a:extLst>
              </p:cNvPr>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29" name="Rectangle 128">
              <a:extLst>
                <a:ext uri="{FF2B5EF4-FFF2-40B4-BE49-F238E27FC236}">
                  <a16:creationId xmlns:a16="http://schemas.microsoft.com/office/drawing/2014/main" xmlns="" id="{A82B8E68-EC6E-FC40-B3EC-0560B25D7650}"/>
                </a:ext>
              </a:extLst>
            </p:cNvPr>
            <p:cNvSpPr/>
            <p:nvPr/>
          </p:nvSpPr>
          <p:spPr>
            <a:xfrm>
              <a:off x="4454603" y="1905040"/>
              <a:ext cx="742943" cy="315567"/>
            </a:xfrm>
            <a:prstGeom prst="rect">
              <a:avLst/>
            </a:prstGeom>
            <a:ln>
              <a:noFill/>
            </a:ln>
          </p:spPr>
          <p:txBody>
            <a:bodyPr wrap="square">
              <a:spAutoFit/>
            </a:bodyPr>
            <a:lstStyle/>
            <a:p>
              <a:pPr algn="ctr" defTabSz="609585">
                <a:defRPr/>
              </a:pPr>
              <a:r>
                <a:rPr lang="en-US" sz="1067" dirty="0">
                  <a:solidFill>
                    <a:prstClr val="black"/>
                  </a:solidFill>
                  <a:cs typeface="Calibri"/>
                  <a:sym typeface="Arial"/>
                </a:rPr>
                <a:t>Client</a:t>
              </a:r>
            </a:p>
            <a:p>
              <a:pPr algn="ctr" defTabSz="609585">
                <a:defRPr/>
              </a:pPr>
              <a:r>
                <a:rPr lang="en-US" sz="1067" dirty="0">
                  <a:solidFill>
                    <a:prstClr val="black"/>
                  </a:solidFill>
                  <a:cs typeface="Calibri"/>
                  <a:sym typeface="Arial"/>
                </a:rPr>
                <a:t>Application</a:t>
              </a:r>
            </a:p>
          </p:txBody>
        </p:sp>
        <p:sp>
          <p:nvSpPr>
            <p:cNvPr id="130" name="TextBox 129">
              <a:extLst>
                <a:ext uri="{FF2B5EF4-FFF2-40B4-BE49-F238E27FC236}">
                  <a16:creationId xmlns:a16="http://schemas.microsoft.com/office/drawing/2014/main" xmlns="" id="{9AA4D343-D990-AC4E-820C-2619CBC79106}"/>
                </a:ext>
              </a:extLst>
            </p:cNvPr>
            <p:cNvSpPr txBox="1"/>
            <p:nvPr/>
          </p:nvSpPr>
          <p:spPr>
            <a:xfrm>
              <a:off x="5107094" y="1866460"/>
              <a:ext cx="270016" cy="438726"/>
            </a:xfrm>
            <a:prstGeom prst="rect">
              <a:avLst/>
            </a:prstGeom>
            <a:noFill/>
            <a:ln>
              <a:noFill/>
            </a:ln>
          </p:spPr>
          <p:txBody>
            <a:bodyPr wrap="square" rtlCol="0">
              <a:spAutoFit/>
            </a:bodyPr>
            <a:lstStyle/>
            <a:p>
              <a:pPr defTabSz="609585">
                <a:defRPr/>
              </a:pPr>
              <a:r>
                <a:rPr lang="en-US" sz="1067" dirty="0">
                  <a:solidFill>
                    <a:prstClr val="black"/>
                  </a:solidFill>
                  <a:sym typeface="Arial"/>
                </a:rPr>
                <a:t>SDK</a:t>
              </a:r>
            </a:p>
          </p:txBody>
        </p:sp>
      </p:grpSp>
      <p:sp>
        <p:nvSpPr>
          <p:cNvPr id="104" name="Rounded Rectangle 103">
            <a:extLst>
              <a:ext uri="{FF2B5EF4-FFF2-40B4-BE49-F238E27FC236}">
                <a16:creationId xmlns:a16="http://schemas.microsoft.com/office/drawing/2014/main" xmlns="" id="{BF183387-94C2-6443-ABDB-ED2A595A295C}"/>
              </a:ext>
            </a:extLst>
          </p:cNvPr>
          <p:cNvSpPr/>
          <p:nvPr/>
        </p:nvSpPr>
        <p:spPr>
          <a:xfrm>
            <a:off x="7765598" y="2901188"/>
            <a:ext cx="3884537" cy="3261393"/>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dirty="0">
              <a:solidFill>
                <a:prstClr val="white"/>
              </a:solidFill>
              <a:sym typeface="Arial"/>
            </a:endParaRPr>
          </a:p>
        </p:txBody>
      </p:sp>
      <p:sp>
        <p:nvSpPr>
          <p:cNvPr id="110" name="Can 109">
            <a:extLst>
              <a:ext uri="{FF2B5EF4-FFF2-40B4-BE49-F238E27FC236}">
                <a16:creationId xmlns:a16="http://schemas.microsoft.com/office/drawing/2014/main" xmlns="" id="{EEC82642-0CC7-EF43-A593-A1A35DA910A0}"/>
              </a:ext>
            </a:extLst>
          </p:cNvPr>
          <p:cNvSpPr/>
          <p:nvPr/>
        </p:nvSpPr>
        <p:spPr>
          <a:xfrm>
            <a:off x="8151772" y="5042184"/>
            <a:ext cx="1450299" cy="682387"/>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67" dirty="0">
                <a:solidFill>
                  <a:prstClr val="black"/>
                </a:solidFill>
                <a:latin typeface="Calibri" panose="020F0502020204030204"/>
                <a:sym typeface="Arial"/>
              </a:rPr>
              <a:t>Private Transient DB</a:t>
            </a:r>
          </a:p>
        </p:txBody>
      </p:sp>
      <p:sp>
        <p:nvSpPr>
          <p:cNvPr id="126" name="Can 125">
            <a:extLst>
              <a:ext uri="{FF2B5EF4-FFF2-40B4-BE49-F238E27FC236}">
                <a16:creationId xmlns:a16="http://schemas.microsoft.com/office/drawing/2014/main" xmlns="" id="{38162F53-3E00-094E-984E-668581848853}"/>
              </a:ext>
            </a:extLst>
          </p:cNvPr>
          <p:cNvSpPr/>
          <p:nvPr/>
        </p:nvSpPr>
        <p:spPr>
          <a:xfrm>
            <a:off x="9871496" y="5015009"/>
            <a:ext cx="1450299" cy="682387"/>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endParaRPr lang="en-US" sz="1467" u="sng" dirty="0">
              <a:solidFill>
                <a:prstClr val="black"/>
              </a:solidFill>
              <a:latin typeface="Calibri" panose="020F0502020204030204"/>
              <a:sym typeface="Arial"/>
            </a:endParaRPr>
          </a:p>
          <a:p>
            <a:pPr algn="ctr" defTabSz="914377">
              <a:defRPr/>
            </a:pPr>
            <a:r>
              <a:rPr lang="en-US" sz="1467" dirty="0">
                <a:solidFill>
                  <a:prstClr val="black"/>
                </a:solidFill>
                <a:latin typeface="Calibri" panose="020F0502020204030204"/>
                <a:sym typeface="Arial"/>
              </a:rPr>
              <a:t>Private Transient DB</a:t>
            </a:r>
          </a:p>
          <a:p>
            <a:pPr algn="ctr" defTabSz="914377">
              <a:defRPr/>
            </a:pPr>
            <a:endParaRPr lang="en-US" sz="1467" u="sng" dirty="0">
              <a:solidFill>
                <a:prstClr val="black"/>
              </a:solidFill>
              <a:latin typeface="Calibri" panose="020F0502020204030204"/>
              <a:sym typeface="Arial"/>
            </a:endParaRPr>
          </a:p>
        </p:txBody>
      </p:sp>
      <p:sp>
        <p:nvSpPr>
          <p:cNvPr id="133" name="Can 132">
            <a:extLst>
              <a:ext uri="{FF2B5EF4-FFF2-40B4-BE49-F238E27FC236}">
                <a16:creationId xmlns:a16="http://schemas.microsoft.com/office/drawing/2014/main" xmlns="" id="{B309F136-4007-574E-BC7C-AFE2CC3339C3}"/>
              </a:ext>
            </a:extLst>
          </p:cNvPr>
          <p:cNvSpPr/>
          <p:nvPr/>
        </p:nvSpPr>
        <p:spPr>
          <a:xfrm>
            <a:off x="9874577" y="4563475"/>
            <a:ext cx="1452047" cy="519075"/>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67" dirty="0">
                <a:solidFill>
                  <a:prstClr val="black"/>
                </a:solidFill>
                <a:latin typeface="Calibri" panose="020F0502020204030204"/>
                <a:sym typeface="Arial"/>
              </a:rPr>
              <a:t>Private State</a:t>
            </a:r>
          </a:p>
        </p:txBody>
      </p:sp>
      <p:sp>
        <p:nvSpPr>
          <p:cNvPr id="134" name="Can 133">
            <a:extLst>
              <a:ext uri="{FF2B5EF4-FFF2-40B4-BE49-F238E27FC236}">
                <a16:creationId xmlns:a16="http://schemas.microsoft.com/office/drawing/2014/main" xmlns="" id="{936C75C1-983D-D245-B2E6-D792970D27B3}"/>
              </a:ext>
            </a:extLst>
          </p:cNvPr>
          <p:cNvSpPr/>
          <p:nvPr/>
        </p:nvSpPr>
        <p:spPr>
          <a:xfrm>
            <a:off x="9874577" y="4114977"/>
            <a:ext cx="1452047" cy="519075"/>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00" dirty="0">
                <a:solidFill>
                  <a:prstClr val="black"/>
                </a:solidFill>
                <a:latin typeface="Calibri" panose="020F0502020204030204"/>
                <a:sym typeface="Arial"/>
              </a:rPr>
              <a:t>State</a:t>
            </a:r>
            <a:endParaRPr lang="en-US" sz="1000" dirty="0">
              <a:solidFill>
                <a:prstClr val="black"/>
              </a:solidFill>
              <a:latin typeface="Calibri" panose="020F0502020204030204"/>
              <a:sym typeface="Arial"/>
            </a:endParaRPr>
          </a:p>
        </p:txBody>
      </p:sp>
      <p:sp>
        <p:nvSpPr>
          <p:cNvPr id="135" name="Can 134">
            <a:extLst>
              <a:ext uri="{FF2B5EF4-FFF2-40B4-BE49-F238E27FC236}">
                <a16:creationId xmlns:a16="http://schemas.microsoft.com/office/drawing/2014/main" xmlns="" id="{7F0B625A-0325-E645-B3A7-0C920AAC6583}"/>
              </a:ext>
            </a:extLst>
          </p:cNvPr>
          <p:cNvSpPr/>
          <p:nvPr/>
        </p:nvSpPr>
        <p:spPr>
          <a:xfrm>
            <a:off x="8154853" y="4590651"/>
            <a:ext cx="1452047" cy="519075"/>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67" dirty="0">
                <a:solidFill>
                  <a:prstClr val="black"/>
                </a:solidFill>
                <a:latin typeface="Calibri" panose="020F0502020204030204"/>
                <a:sym typeface="Arial"/>
              </a:rPr>
              <a:t>Private State</a:t>
            </a:r>
          </a:p>
        </p:txBody>
      </p:sp>
      <p:sp>
        <p:nvSpPr>
          <p:cNvPr id="136" name="Can 135">
            <a:extLst>
              <a:ext uri="{FF2B5EF4-FFF2-40B4-BE49-F238E27FC236}">
                <a16:creationId xmlns:a16="http://schemas.microsoft.com/office/drawing/2014/main" xmlns="" id="{A7EF7DCA-883B-AD47-80CE-A4897F2EE4CC}"/>
              </a:ext>
            </a:extLst>
          </p:cNvPr>
          <p:cNvSpPr/>
          <p:nvPr/>
        </p:nvSpPr>
        <p:spPr>
          <a:xfrm>
            <a:off x="8154853" y="4142152"/>
            <a:ext cx="1452047" cy="519075"/>
          </a:xfrm>
          <a:prstGeom prst="can">
            <a:avLst/>
          </a:prstGeom>
          <a:solidFill>
            <a:srgbClr val="FF85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67" dirty="0">
                <a:solidFill>
                  <a:prstClr val="black"/>
                </a:solidFill>
                <a:latin typeface="Calibri" panose="020F0502020204030204"/>
                <a:sym typeface="Arial"/>
              </a:rPr>
              <a:t>State</a:t>
            </a:r>
            <a:endParaRPr lang="en-US" sz="1000" dirty="0">
              <a:solidFill>
                <a:prstClr val="black"/>
              </a:solidFill>
              <a:latin typeface="Calibri" panose="020F0502020204030204"/>
              <a:sym typeface="Arial"/>
            </a:endParaRPr>
          </a:p>
        </p:txBody>
      </p:sp>
      <p:sp>
        <p:nvSpPr>
          <p:cNvPr id="137" name="Rectangle 136">
            <a:extLst>
              <a:ext uri="{FF2B5EF4-FFF2-40B4-BE49-F238E27FC236}">
                <a16:creationId xmlns:a16="http://schemas.microsoft.com/office/drawing/2014/main" xmlns="" id="{8C0C8A3C-51C8-584E-B638-800D44BC2430}"/>
              </a:ext>
            </a:extLst>
          </p:cNvPr>
          <p:cNvSpPr/>
          <p:nvPr/>
        </p:nvSpPr>
        <p:spPr>
          <a:xfrm>
            <a:off x="7926676" y="4123967"/>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138" name="Straight Connector 137">
            <a:extLst>
              <a:ext uri="{FF2B5EF4-FFF2-40B4-BE49-F238E27FC236}">
                <a16:creationId xmlns:a16="http://schemas.microsoft.com/office/drawing/2014/main" xmlns="" id="{FE3A2C4E-CEFD-A346-BFA0-200BC4C91F82}"/>
              </a:ext>
            </a:extLst>
          </p:cNvPr>
          <p:cNvCxnSpPr/>
          <p:nvPr/>
        </p:nvCxnSpPr>
        <p:spPr>
          <a:xfrm>
            <a:off x="8013257" y="4256293"/>
            <a:ext cx="0" cy="54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9" name="Rectangle 138">
            <a:extLst>
              <a:ext uri="{FF2B5EF4-FFF2-40B4-BE49-F238E27FC236}">
                <a16:creationId xmlns:a16="http://schemas.microsoft.com/office/drawing/2014/main" xmlns="" id="{5D0F44B7-D03F-A94B-AA79-35A0CB08BFCE}"/>
              </a:ext>
            </a:extLst>
          </p:cNvPr>
          <p:cNvSpPr/>
          <p:nvPr/>
        </p:nvSpPr>
        <p:spPr>
          <a:xfrm>
            <a:off x="7926676" y="4310705"/>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140" name="Rectangle 139">
            <a:extLst>
              <a:ext uri="{FF2B5EF4-FFF2-40B4-BE49-F238E27FC236}">
                <a16:creationId xmlns:a16="http://schemas.microsoft.com/office/drawing/2014/main" xmlns="" id="{8EFF7CAA-26E6-5044-A7CB-5BC5B593406A}"/>
              </a:ext>
            </a:extLst>
          </p:cNvPr>
          <p:cNvSpPr/>
          <p:nvPr/>
        </p:nvSpPr>
        <p:spPr>
          <a:xfrm>
            <a:off x="7926676" y="4490583"/>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141" name="Straight Connector 140">
            <a:extLst>
              <a:ext uri="{FF2B5EF4-FFF2-40B4-BE49-F238E27FC236}">
                <a16:creationId xmlns:a16="http://schemas.microsoft.com/office/drawing/2014/main" xmlns="" id="{53E6EC66-2319-034A-853A-CF39BB2A8A2F}"/>
              </a:ext>
            </a:extLst>
          </p:cNvPr>
          <p:cNvCxnSpPr/>
          <p:nvPr/>
        </p:nvCxnSpPr>
        <p:spPr>
          <a:xfrm>
            <a:off x="8013257" y="4443032"/>
            <a:ext cx="0" cy="475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2" name="Rectangle 141">
            <a:extLst>
              <a:ext uri="{FF2B5EF4-FFF2-40B4-BE49-F238E27FC236}">
                <a16:creationId xmlns:a16="http://schemas.microsoft.com/office/drawing/2014/main" xmlns="" id="{129831E5-5BEF-CC4E-B98A-9692A23B08C1}"/>
              </a:ext>
            </a:extLst>
          </p:cNvPr>
          <p:cNvSpPr/>
          <p:nvPr/>
        </p:nvSpPr>
        <p:spPr>
          <a:xfrm>
            <a:off x="7923595" y="4700481"/>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143" name="Rectangle 142">
            <a:extLst>
              <a:ext uri="{FF2B5EF4-FFF2-40B4-BE49-F238E27FC236}">
                <a16:creationId xmlns:a16="http://schemas.microsoft.com/office/drawing/2014/main" xmlns="" id="{AD393C29-99BB-AA4E-ADFD-34691101BF0A}"/>
              </a:ext>
            </a:extLst>
          </p:cNvPr>
          <p:cNvSpPr/>
          <p:nvPr/>
        </p:nvSpPr>
        <p:spPr>
          <a:xfrm>
            <a:off x="7923595" y="4887218"/>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144" name="Rectangle 143">
            <a:extLst>
              <a:ext uri="{FF2B5EF4-FFF2-40B4-BE49-F238E27FC236}">
                <a16:creationId xmlns:a16="http://schemas.microsoft.com/office/drawing/2014/main" xmlns="" id="{685258D4-DD9F-C246-8C2B-1091F86D94A6}"/>
              </a:ext>
            </a:extLst>
          </p:cNvPr>
          <p:cNvSpPr/>
          <p:nvPr/>
        </p:nvSpPr>
        <p:spPr>
          <a:xfrm>
            <a:off x="7923595" y="5067097"/>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145" name="TextBox 144">
            <a:extLst>
              <a:ext uri="{FF2B5EF4-FFF2-40B4-BE49-F238E27FC236}">
                <a16:creationId xmlns:a16="http://schemas.microsoft.com/office/drawing/2014/main" xmlns="" id="{3C99ED63-0D56-3F44-B66A-9D53BFE59C15}"/>
              </a:ext>
            </a:extLst>
          </p:cNvPr>
          <p:cNvSpPr txBox="1"/>
          <p:nvPr/>
        </p:nvSpPr>
        <p:spPr>
          <a:xfrm>
            <a:off x="9384047" y="5797223"/>
            <a:ext cx="640112" cy="369332"/>
          </a:xfrm>
          <a:prstGeom prst="rect">
            <a:avLst/>
          </a:prstGeom>
          <a:noFill/>
        </p:spPr>
        <p:txBody>
          <a:bodyPr wrap="none" rtlCol="0">
            <a:spAutoFit/>
          </a:bodyPr>
          <a:lstStyle/>
          <a:p>
            <a:pPr defTabSz="914377">
              <a:defRPr/>
            </a:pPr>
            <a:r>
              <a:rPr lang="en-US" dirty="0">
                <a:solidFill>
                  <a:prstClr val="black"/>
                </a:solidFill>
                <a:latin typeface="Calibri" panose="020F0502020204030204"/>
                <a:sym typeface="Arial"/>
              </a:rPr>
              <a:t>Org2</a:t>
            </a:r>
          </a:p>
        </p:txBody>
      </p:sp>
      <p:sp>
        <p:nvSpPr>
          <p:cNvPr id="146" name="Rounded Rectangle 145">
            <a:extLst>
              <a:ext uri="{FF2B5EF4-FFF2-40B4-BE49-F238E27FC236}">
                <a16:creationId xmlns:a16="http://schemas.microsoft.com/office/drawing/2014/main" xmlns="" id="{8ACB02BA-719E-5C4E-B56F-B73F8B926B09}"/>
              </a:ext>
            </a:extLst>
          </p:cNvPr>
          <p:cNvSpPr/>
          <p:nvPr/>
        </p:nvSpPr>
        <p:spPr>
          <a:xfrm>
            <a:off x="8162789" y="3256531"/>
            <a:ext cx="1435495"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333" dirty="0">
                <a:solidFill>
                  <a:prstClr val="white"/>
                </a:solidFill>
                <a:sym typeface="Arial"/>
              </a:rPr>
              <a:t>Peer</a:t>
            </a:r>
          </a:p>
        </p:txBody>
      </p:sp>
      <p:cxnSp>
        <p:nvCxnSpPr>
          <p:cNvPr id="147" name="Straight Connector 146">
            <a:extLst>
              <a:ext uri="{FF2B5EF4-FFF2-40B4-BE49-F238E27FC236}">
                <a16:creationId xmlns:a16="http://schemas.microsoft.com/office/drawing/2014/main" xmlns="" id="{7C89EEA4-3810-7441-B18C-0A2B8F5565B4}"/>
              </a:ext>
            </a:extLst>
          </p:cNvPr>
          <p:cNvCxnSpPr/>
          <p:nvPr/>
        </p:nvCxnSpPr>
        <p:spPr>
          <a:xfrm>
            <a:off x="8013257" y="4828945"/>
            <a:ext cx="0" cy="54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xmlns="" id="{E9E6D8FD-D01B-A64E-8DE3-713F2D2B6D72}"/>
              </a:ext>
            </a:extLst>
          </p:cNvPr>
          <p:cNvCxnSpPr/>
          <p:nvPr/>
        </p:nvCxnSpPr>
        <p:spPr>
          <a:xfrm>
            <a:off x="8013257" y="5024920"/>
            <a:ext cx="0" cy="475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9" name="Rectangle 148">
            <a:extLst>
              <a:ext uri="{FF2B5EF4-FFF2-40B4-BE49-F238E27FC236}">
                <a16:creationId xmlns:a16="http://schemas.microsoft.com/office/drawing/2014/main" xmlns="" id="{A8EA7ED8-43A6-374E-9E65-2A89AD8ED00F}"/>
              </a:ext>
            </a:extLst>
          </p:cNvPr>
          <p:cNvSpPr/>
          <p:nvPr/>
        </p:nvSpPr>
        <p:spPr>
          <a:xfrm>
            <a:off x="9652909" y="4122186"/>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150" name="Straight Connector 149">
            <a:extLst>
              <a:ext uri="{FF2B5EF4-FFF2-40B4-BE49-F238E27FC236}">
                <a16:creationId xmlns:a16="http://schemas.microsoft.com/office/drawing/2014/main" xmlns="" id="{5F7134F9-47A0-AA43-8648-9277CE29CFD3}"/>
              </a:ext>
            </a:extLst>
          </p:cNvPr>
          <p:cNvCxnSpPr/>
          <p:nvPr/>
        </p:nvCxnSpPr>
        <p:spPr>
          <a:xfrm>
            <a:off x="9739491" y="4254512"/>
            <a:ext cx="0" cy="54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xmlns="" id="{290CC106-64E3-4648-A7D1-FB62C71524C4}"/>
              </a:ext>
            </a:extLst>
          </p:cNvPr>
          <p:cNvSpPr/>
          <p:nvPr/>
        </p:nvSpPr>
        <p:spPr>
          <a:xfrm>
            <a:off x="9652909" y="4308923"/>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152" name="Rectangle 151">
            <a:extLst>
              <a:ext uri="{FF2B5EF4-FFF2-40B4-BE49-F238E27FC236}">
                <a16:creationId xmlns:a16="http://schemas.microsoft.com/office/drawing/2014/main" xmlns="" id="{623C74A5-C295-A840-9216-339F6509E7AC}"/>
              </a:ext>
            </a:extLst>
          </p:cNvPr>
          <p:cNvSpPr/>
          <p:nvPr/>
        </p:nvSpPr>
        <p:spPr>
          <a:xfrm>
            <a:off x="9652909" y="4488802"/>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153" name="Straight Connector 152">
            <a:extLst>
              <a:ext uri="{FF2B5EF4-FFF2-40B4-BE49-F238E27FC236}">
                <a16:creationId xmlns:a16="http://schemas.microsoft.com/office/drawing/2014/main" xmlns="" id="{46C3765C-114E-2B4C-86E9-B954DF52869D}"/>
              </a:ext>
            </a:extLst>
          </p:cNvPr>
          <p:cNvCxnSpPr/>
          <p:nvPr/>
        </p:nvCxnSpPr>
        <p:spPr>
          <a:xfrm>
            <a:off x="9739491" y="4441250"/>
            <a:ext cx="0" cy="475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54" name="Rectangle 153">
            <a:extLst>
              <a:ext uri="{FF2B5EF4-FFF2-40B4-BE49-F238E27FC236}">
                <a16:creationId xmlns:a16="http://schemas.microsoft.com/office/drawing/2014/main" xmlns="" id="{0187B6CE-3F39-B04D-9911-698F173E62C8}"/>
              </a:ext>
            </a:extLst>
          </p:cNvPr>
          <p:cNvSpPr/>
          <p:nvPr/>
        </p:nvSpPr>
        <p:spPr>
          <a:xfrm>
            <a:off x="9649828" y="4698699"/>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155" name="Rectangle 154">
            <a:extLst>
              <a:ext uri="{FF2B5EF4-FFF2-40B4-BE49-F238E27FC236}">
                <a16:creationId xmlns:a16="http://schemas.microsoft.com/office/drawing/2014/main" xmlns="" id="{2F71B970-D1E7-CE4C-8E13-EDF8E5C5C989}"/>
              </a:ext>
            </a:extLst>
          </p:cNvPr>
          <p:cNvSpPr/>
          <p:nvPr/>
        </p:nvSpPr>
        <p:spPr>
          <a:xfrm>
            <a:off x="9649828" y="4885437"/>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sp>
        <p:nvSpPr>
          <p:cNvPr id="156" name="Rectangle 155">
            <a:extLst>
              <a:ext uri="{FF2B5EF4-FFF2-40B4-BE49-F238E27FC236}">
                <a16:creationId xmlns:a16="http://schemas.microsoft.com/office/drawing/2014/main" xmlns="" id="{DF9701C3-7DEF-9E4F-B3E1-02A93235EC44}"/>
              </a:ext>
            </a:extLst>
          </p:cNvPr>
          <p:cNvSpPr/>
          <p:nvPr/>
        </p:nvSpPr>
        <p:spPr>
          <a:xfrm>
            <a:off x="9649828" y="5065315"/>
            <a:ext cx="173163" cy="1323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2400">
              <a:solidFill>
                <a:prstClr val="white"/>
              </a:solidFill>
              <a:latin typeface="Calibri" panose="020F0502020204030204"/>
              <a:sym typeface="Arial"/>
            </a:endParaRPr>
          </a:p>
        </p:txBody>
      </p:sp>
      <p:cxnSp>
        <p:nvCxnSpPr>
          <p:cNvPr id="157" name="Straight Connector 156">
            <a:extLst>
              <a:ext uri="{FF2B5EF4-FFF2-40B4-BE49-F238E27FC236}">
                <a16:creationId xmlns:a16="http://schemas.microsoft.com/office/drawing/2014/main" xmlns="" id="{C42D6E5A-E89F-5045-A770-EA0C3E3322CC}"/>
              </a:ext>
            </a:extLst>
          </p:cNvPr>
          <p:cNvCxnSpPr/>
          <p:nvPr/>
        </p:nvCxnSpPr>
        <p:spPr>
          <a:xfrm>
            <a:off x="9739491" y="4827164"/>
            <a:ext cx="0" cy="54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xmlns="" id="{9A536DBE-807B-3C48-B939-9B37C8FC13B9}"/>
              </a:ext>
            </a:extLst>
          </p:cNvPr>
          <p:cNvCxnSpPr/>
          <p:nvPr/>
        </p:nvCxnSpPr>
        <p:spPr>
          <a:xfrm>
            <a:off x="9739491" y="5023138"/>
            <a:ext cx="0" cy="475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59" name="Rounded Rectangle 158">
            <a:extLst>
              <a:ext uri="{FF2B5EF4-FFF2-40B4-BE49-F238E27FC236}">
                <a16:creationId xmlns:a16="http://schemas.microsoft.com/office/drawing/2014/main" xmlns="" id="{ABA40146-4BD7-AB48-8A4A-9FDFBD138AD6}"/>
              </a:ext>
            </a:extLst>
          </p:cNvPr>
          <p:cNvSpPr/>
          <p:nvPr/>
        </p:nvSpPr>
        <p:spPr>
          <a:xfrm>
            <a:off x="9878898" y="3264998"/>
            <a:ext cx="1435495"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333" dirty="0">
                <a:solidFill>
                  <a:prstClr val="white"/>
                </a:solidFill>
                <a:sym typeface="Arial"/>
              </a:rPr>
              <a:t>Peer</a:t>
            </a:r>
          </a:p>
        </p:txBody>
      </p:sp>
      <p:sp>
        <p:nvSpPr>
          <p:cNvPr id="92" name="Rectangle 91">
            <a:extLst>
              <a:ext uri="{FF2B5EF4-FFF2-40B4-BE49-F238E27FC236}">
                <a16:creationId xmlns:a16="http://schemas.microsoft.com/office/drawing/2014/main" xmlns="" id="{1D13A1F1-85CE-5E49-BD7C-5F72C522C452}"/>
              </a:ext>
            </a:extLst>
          </p:cNvPr>
          <p:cNvSpPr/>
          <p:nvPr/>
        </p:nvSpPr>
        <p:spPr>
          <a:xfrm>
            <a:off x="9240272" y="439164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66" name="Rounded Rectangle 65">
            <a:extLst>
              <a:ext uri="{FF2B5EF4-FFF2-40B4-BE49-F238E27FC236}">
                <a16:creationId xmlns:a16="http://schemas.microsoft.com/office/drawing/2014/main" xmlns="" id="{29798788-F42C-AB4F-A57F-7E81F9E96E13}"/>
              </a:ext>
            </a:extLst>
          </p:cNvPr>
          <p:cNvSpPr/>
          <p:nvPr/>
        </p:nvSpPr>
        <p:spPr>
          <a:xfrm>
            <a:off x="2087199" y="3256531"/>
            <a:ext cx="1435495"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333" dirty="0">
                <a:solidFill>
                  <a:prstClr val="white"/>
                </a:solidFill>
                <a:sym typeface="Arial"/>
              </a:rPr>
              <a:t>Peer</a:t>
            </a:r>
          </a:p>
        </p:txBody>
      </p:sp>
      <p:sp>
        <p:nvSpPr>
          <p:cNvPr id="105" name="Rounded Rectangle 104">
            <a:extLst>
              <a:ext uri="{FF2B5EF4-FFF2-40B4-BE49-F238E27FC236}">
                <a16:creationId xmlns:a16="http://schemas.microsoft.com/office/drawing/2014/main" xmlns="" id="{B1FBFB85-A8D1-0043-B9AF-B1CCD9A081DA}"/>
              </a:ext>
            </a:extLst>
          </p:cNvPr>
          <p:cNvSpPr/>
          <p:nvPr/>
        </p:nvSpPr>
        <p:spPr>
          <a:xfrm>
            <a:off x="3803309" y="3264998"/>
            <a:ext cx="1435495" cy="7975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333" dirty="0">
                <a:solidFill>
                  <a:prstClr val="white"/>
                </a:solidFill>
                <a:sym typeface="Arial"/>
              </a:rPr>
              <a:t>Peer</a:t>
            </a:r>
          </a:p>
        </p:txBody>
      </p:sp>
      <p:sp>
        <p:nvSpPr>
          <p:cNvPr id="98" name="Rectangle 97">
            <a:extLst>
              <a:ext uri="{FF2B5EF4-FFF2-40B4-BE49-F238E27FC236}">
                <a16:creationId xmlns:a16="http://schemas.microsoft.com/office/drawing/2014/main" xmlns="" id="{FE7D6AE6-6201-F14C-8B4A-30D448E60EC3}"/>
              </a:ext>
            </a:extLst>
          </p:cNvPr>
          <p:cNvSpPr/>
          <p:nvPr/>
        </p:nvSpPr>
        <p:spPr>
          <a:xfrm>
            <a:off x="2973546" y="3942766"/>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00" name="Rectangle 99">
            <a:extLst>
              <a:ext uri="{FF2B5EF4-FFF2-40B4-BE49-F238E27FC236}">
                <a16:creationId xmlns:a16="http://schemas.microsoft.com/office/drawing/2014/main" xmlns="" id="{EFE6EE82-D93E-A04C-A386-D3EF61DD29C9}"/>
              </a:ext>
            </a:extLst>
          </p:cNvPr>
          <p:cNvSpPr/>
          <p:nvPr/>
        </p:nvSpPr>
        <p:spPr>
          <a:xfrm>
            <a:off x="3115487" y="395166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01" name="Rectangle 100">
            <a:extLst>
              <a:ext uri="{FF2B5EF4-FFF2-40B4-BE49-F238E27FC236}">
                <a16:creationId xmlns:a16="http://schemas.microsoft.com/office/drawing/2014/main" xmlns="" id="{88F87FDB-B380-F94F-973D-E38EB9CCED50}"/>
              </a:ext>
            </a:extLst>
          </p:cNvPr>
          <p:cNvSpPr/>
          <p:nvPr/>
        </p:nvSpPr>
        <p:spPr>
          <a:xfrm>
            <a:off x="4652632" y="3922055"/>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03" name="Rectangle 102">
            <a:extLst>
              <a:ext uri="{FF2B5EF4-FFF2-40B4-BE49-F238E27FC236}">
                <a16:creationId xmlns:a16="http://schemas.microsoft.com/office/drawing/2014/main" xmlns="" id="{99C1E0E2-41AA-2042-8AA7-B665902EE7E8}"/>
              </a:ext>
            </a:extLst>
          </p:cNvPr>
          <p:cNvSpPr/>
          <p:nvPr/>
        </p:nvSpPr>
        <p:spPr>
          <a:xfrm>
            <a:off x="4794574" y="393095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06" name="Rectangle 105">
            <a:extLst>
              <a:ext uri="{FF2B5EF4-FFF2-40B4-BE49-F238E27FC236}">
                <a16:creationId xmlns:a16="http://schemas.microsoft.com/office/drawing/2014/main" xmlns="" id="{68362D78-1450-6640-AF59-FE7B2ACF9B97}"/>
              </a:ext>
            </a:extLst>
          </p:cNvPr>
          <p:cNvSpPr/>
          <p:nvPr/>
        </p:nvSpPr>
        <p:spPr>
          <a:xfrm>
            <a:off x="2972471" y="4405142"/>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07" name="Rectangle 106">
            <a:extLst>
              <a:ext uri="{FF2B5EF4-FFF2-40B4-BE49-F238E27FC236}">
                <a16:creationId xmlns:a16="http://schemas.microsoft.com/office/drawing/2014/main" xmlns="" id="{086A67E1-9829-CF47-A971-3C0BD11B66B7}"/>
              </a:ext>
            </a:extLst>
          </p:cNvPr>
          <p:cNvSpPr/>
          <p:nvPr/>
        </p:nvSpPr>
        <p:spPr>
          <a:xfrm>
            <a:off x="3114412" y="4414043"/>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11" name="Rectangle 110">
            <a:extLst>
              <a:ext uri="{FF2B5EF4-FFF2-40B4-BE49-F238E27FC236}">
                <a16:creationId xmlns:a16="http://schemas.microsoft.com/office/drawing/2014/main" xmlns="" id="{01864999-332F-334D-878E-2F85BA7557BF}"/>
              </a:ext>
            </a:extLst>
          </p:cNvPr>
          <p:cNvSpPr/>
          <p:nvPr/>
        </p:nvSpPr>
        <p:spPr>
          <a:xfrm>
            <a:off x="4623544" y="4373590"/>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25" name="Rectangle 124">
            <a:extLst>
              <a:ext uri="{FF2B5EF4-FFF2-40B4-BE49-F238E27FC236}">
                <a16:creationId xmlns:a16="http://schemas.microsoft.com/office/drawing/2014/main" xmlns="" id="{AC9D70F0-4AEE-C24E-8B57-5A8E3D6A2177}"/>
              </a:ext>
            </a:extLst>
          </p:cNvPr>
          <p:cNvSpPr/>
          <p:nvPr/>
        </p:nvSpPr>
        <p:spPr>
          <a:xfrm>
            <a:off x="4765486" y="4382491"/>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61" name="Rectangle 160">
            <a:extLst>
              <a:ext uri="{FF2B5EF4-FFF2-40B4-BE49-F238E27FC236}">
                <a16:creationId xmlns:a16="http://schemas.microsoft.com/office/drawing/2014/main" xmlns="" id="{646027AA-5BF2-AB43-9255-FC5BFA5CFAD0}"/>
              </a:ext>
            </a:extLst>
          </p:cNvPr>
          <p:cNvSpPr/>
          <p:nvPr/>
        </p:nvSpPr>
        <p:spPr>
          <a:xfrm>
            <a:off x="9012374" y="395788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62" name="Rectangle 161">
            <a:extLst>
              <a:ext uri="{FF2B5EF4-FFF2-40B4-BE49-F238E27FC236}">
                <a16:creationId xmlns:a16="http://schemas.microsoft.com/office/drawing/2014/main" xmlns="" id="{D1704FB5-2556-7640-A33C-EAE7485CF607}"/>
              </a:ext>
            </a:extLst>
          </p:cNvPr>
          <p:cNvSpPr/>
          <p:nvPr/>
        </p:nvSpPr>
        <p:spPr>
          <a:xfrm>
            <a:off x="9154315" y="3966789"/>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63" name="Rectangle 162">
            <a:extLst>
              <a:ext uri="{FF2B5EF4-FFF2-40B4-BE49-F238E27FC236}">
                <a16:creationId xmlns:a16="http://schemas.microsoft.com/office/drawing/2014/main" xmlns="" id="{67171613-1110-864E-8743-1C8A030C60FB}"/>
              </a:ext>
            </a:extLst>
          </p:cNvPr>
          <p:cNvSpPr/>
          <p:nvPr/>
        </p:nvSpPr>
        <p:spPr>
          <a:xfrm>
            <a:off x="10763518" y="393212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64" name="Rectangle 163">
            <a:extLst>
              <a:ext uri="{FF2B5EF4-FFF2-40B4-BE49-F238E27FC236}">
                <a16:creationId xmlns:a16="http://schemas.microsoft.com/office/drawing/2014/main" xmlns="" id="{B700D72A-CC67-C543-A013-F1C8EC379535}"/>
              </a:ext>
            </a:extLst>
          </p:cNvPr>
          <p:cNvSpPr/>
          <p:nvPr/>
        </p:nvSpPr>
        <p:spPr>
          <a:xfrm>
            <a:off x="10905459" y="3941029"/>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67" name="Rectangle 166">
            <a:extLst>
              <a:ext uri="{FF2B5EF4-FFF2-40B4-BE49-F238E27FC236}">
                <a16:creationId xmlns:a16="http://schemas.microsoft.com/office/drawing/2014/main" xmlns="" id="{31898C6D-2B37-9246-85B4-DE68769D6377}"/>
              </a:ext>
            </a:extLst>
          </p:cNvPr>
          <p:cNvSpPr/>
          <p:nvPr/>
        </p:nvSpPr>
        <p:spPr>
          <a:xfrm>
            <a:off x="10951535" y="4373590"/>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68" name="Rectangle 167">
            <a:extLst>
              <a:ext uri="{FF2B5EF4-FFF2-40B4-BE49-F238E27FC236}">
                <a16:creationId xmlns:a16="http://schemas.microsoft.com/office/drawing/2014/main" xmlns="" id="{02B2C208-1973-0349-AD76-7ED26AAF410E}"/>
              </a:ext>
            </a:extLst>
          </p:cNvPr>
          <p:cNvSpPr/>
          <p:nvPr/>
        </p:nvSpPr>
        <p:spPr>
          <a:xfrm>
            <a:off x="1592704" y="3908838"/>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69" name="Rectangle 168">
            <a:extLst>
              <a:ext uri="{FF2B5EF4-FFF2-40B4-BE49-F238E27FC236}">
                <a16:creationId xmlns:a16="http://schemas.microsoft.com/office/drawing/2014/main" xmlns="" id="{D43D0656-ABF4-AC48-94EF-67660EDCBB21}"/>
              </a:ext>
            </a:extLst>
          </p:cNvPr>
          <p:cNvSpPr/>
          <p:nvPr/>
        </p:nvSpPr>
        <p:spPr>
          <a:xfrm>
            <a:off x="1592704" y="4016719"/>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70" name="Rectangle 169">
            <a:extLst>
              <a:ext uri="{FF2B5EF4-FFF2-40B4-BE49-F238E27FC236}">
                <a16:creationId xmlns:a16="http://schemas.microsoft.com/office/drawing/2014/main" xmlns="" id="{AD7D48B0-1558-3E4C-A730-ACBE5BC5B254}"/>
              </a:ext>
            </a:extLst>
          </p:cNvPr>
          <p:cNvSpPr/>
          <p:nvPr/>
        </p:nvSpPr>
        <p:spPr>
          <a:xfrm>
            <a:off x="1598136" y="3802123"/>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00B050"/>
                </a:solidFill>
                <a:latin typeface="Calibri" charset="0"/>
                <a:ea typeface="Calibri" charset="0"/>
                <a:cs typeface="Times New Roman" charset="0"/>
                <a:sym typeface="Wingdings" charset="2"/>
              </a:rPr>
              <a:t></a:t>
            </a:r>
            <a:endParaRPr lang="en-US" sz="2400" b="1" dirty="0">
              <a:solidFill>
                <a:srgbClr val="00B050"/>
              </a:solidFill>
              <a:latin typeface="Calibri" charset="0"/>
              <a:ea typeface="Calibri" charset="0"/>
              <a:cs typeface="Times New Roman" charset="0"/>
              <a:sym typeface="Arial"/>
            </a:endParaRPr>
          </a:p>
        </p:txBody>
      </p:sp>
      <p:sp>
        <p:nvSpPr>
          <p:cNvPr id="174" name="Rectangle 173">
            <a:extLst>
              <a:ext uri="{FF2B5EF4-FFF2-40B4-BE49-F238E27FC236}">
                <a16:creationId xmlns:a16="http://schemas.microsoft.com/office/drawing/2014/main" xmlns="" id="{1CB2350E-283C-4B44-8E8C-D00C2DDC6362}"/>
              </a:ext>
            </a:extLst>
          </p:cNvPr>
          <p:cNvSpPr/>
          <p:nvPr/>
        </p:nvSpPr>
        <p:spPr>
          <a:xfrm>
            <a:off x="1573148" y="447613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75" name="Rectangle 174">
            <a:extLst>
              <a:ext uri="{FF2B5EF4-FFF2-40B4-BE49-F238E27FC236}">
                <a16:creationId xmlns:a16="http://schemas.microsoft.com/office/drawing/2014/main" xmlns="" id="{42569389-D216-524C-8C4D-7F0B2B5C9161}"/>
              </a:ext>
            </a:extLst>
          </p:cNvPr>
          <p:cNvSpPr/>
          <p:nvPr/>
        </p:nvSpPr>
        <p:spPr>
          <a:xfrm>
            <a:off x="1573148" y="4584018"/>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76" name="Rectangle 175">
            <a:extLst>
              <a:ext uri="{FF2B5EF4-FFF2-40B4-BE49-F238E27FC236}">
                <a16:creationId xmlns:a16="http://schemas.microsoft.com/office/drawing/2014/main" xmlns="" id="{DD881224-9A91-2244-BBA3-04B386C160DC}"/>
              </a:ext>
            </a:extLst>
          </p:cNvPr>
          <p:cNvSpPr/>
          <p:nvPr/>
        </p:nvSpPr>
        <p:spPr>
          <a:xfrm>
            <a:off x="1578580" y="4369422"/>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00B050"/>
                </a:solidFill>
                <a:latin typeface="Calibri" charset="0"/>
                <a:ea typeface="Calibri" charset="0"/>
                <a:cs typeface="Times New Roman" charset="0"/>
                <a:sym typeface="Wingdings" charset="2"/>
              </a:rPr>
              <a:t></a:t>
            </a:r>
            <a:endParaRPr lang="en-US" sz="2400" b="1" dirty="0">
              <a:solidFill>
                <a:srgbClr val="00B050"/>
              </a:solidFill>
              <a:latin typeface="Calibri" charset="0"/>
              <a:ea typeface="Calibri" charset="0"/>
              <a:cs typeface="Times New Roman" charset="0"/>
              <a:sym typeface="Arial"/>
            </a:endParaRPr>
          </a:p>
        </p:txBody>
      </p:sp>
      <p:sp>
        <p:nvSpPr>
          <p:cNvPr id="177" name="Rectangle 176">
            <a:extLst>
              <a:ext uri="{FF2B5EF4-FFF2-40B4-BE49-F238E27FC236}">
                <a16:creationId xmlns:a16="http://schemas.microsoft.com/office/drawing/2014/main" xmlns="" id="{268279D0-EFEA-4944-BBE4-DFE473AB4DF6}"/>
              </a:ext>
            </a:extLst>
          </p:cNvPr>
          <p:cNvSpPr/>
          <p:nvPr/>
        </p:nvSpPr>
        <p:spPr>
          <a:xfrm>
            <a:off x="3433236" y="394362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78" name="Rectangle 177">
            <a:extLst>
              <a:ext uri="{FF2B5EF4-FFF2-40B4-BE49-F238E27FC236}">
                <a16:creationId xmlns:a16="http://schemas.microsoft.com/office/drawing/2014/main" xmlns="" id="{7240BA9E-C088-1A47-85B4-7CBDD6651EBD}"/>
              </a:ext>
            </a:extLst>
          </p:cNvPr>
          <p:cNvSpPr/>
          <p:nvPr/>
        </p:nvSpPr>
        <p:spPr>
          <a:xfrm>
            <a:off x="3433236" y="4051509"/>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79" name="Rectangle 178">
            <a:extLst>
              <a:ext uri="{FF2B5EF4-FFF2-40B4-BE49-F238E27FC236}">
                <a16:creationId xmlns:a16="http://schemas.microsoft.com/office/drawing/2014/main" xmlns="" id="{70C865B7-EC7F-AE49-9467-10B3D8BCB1BD}"/>
              </a:ext>
            </a:extLst>
          </p:cNvPr>
          <p:cNvSpPr/>
          <p:nvPr/>
        </p:nvSpPr>
        <p:spPr>
          <a:xfrm>
            <a:off x="3438668" y="3836913"/>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00B050"/>
                </a:solidFill>
                <a:latin typeface="Calibri" charset="0"/>
                <a:ea typeface="Calibri" charset="0"/>
                <a:cs typeface="Times New Roman" charset="0"/>
                <a:sym typeface="Wingdings" charset="2"/>
              </a:rPr>
              <a:t></a:t>
            </a:r>
            <a:endParaRPr lang="en-US" sz="2400" b="1" dirty="0">
              <a:solidFill>
                <a:srgbClr val="00B050"/>
              </a:solidFill>
              <a:latin typeface="Calibri" charset="0"/>
              <a:ea typeface="Calibri" charset="0"/>
              <a:cs typeface="Times New Roman" charset="0"/>
              <a:sym typeface="Arial"/>
            </a:endParaRPr>
          </a:p>
        </p:txBody>
      </p:sp>
      <p:sp>
        <p:nvSpPr>
          <p:cNvPr id="180" name="Rectangle 179">
            <a:extLst>
              <a:ext uri="{FF2B5EF4-FFF2-40B4-BE49-F238E27FC236}">
                <a16:creationId xmlns:a16="http://schemas.microsoft.com/office/drawing/2014/main" xmlns="" id="{2176481B-BBAD-0748-A024-B24E461694A9}"/>
              </a:ext>
            </a:extLst>
          </p:cNvPr>
          <p:cNvSpPr/>
          <p:nvPr/>
        </p:nvSpPr>
        <p:spPr>
          <a:xfrm>
            <a:off x="3424908" y="447613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81" name="Rectangle 180">
            <a:extLst>
              <a:ext uri="{FF2B5EF4-FFF2-40B4-BE49-F238E27FC236}">
                <a16:creationId xmlns:a16="http://schemas.microsoft.com/office/drawing/2014/main" xmlns="" id="{B9E91546-6AF3-1348-A20E-9194C84F6BDB}"/>
              </a:ext>
            </a:extLst>
          </p:cNvPr>
          <p:cNvSpPr/>
          <p:nvPr/>
        </p:nvSpPr>
        <p:spPr>
          <a:xfrm>
            <a:off x="3424908" y="4584018"/>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82" name="Rectangle 181">
            <a:extLst>
              <a:ext uri="{FF2B5EF4-FFF2-40B4-BE49-F238E27FC236}">
                <a16:creationId xmlns:a16="http://schemas.microsoft.com/office/drawing/2014/main" xmlns="" id="{9ACBC295-F8DF-D345-BBD0-83FFA3FC61EB}"/>
              </a:ext>
            </a:extLst>
          </p:cNvPr>
          <p:cNvSpPr/>
          <p:nvPr/>
        </p:nvSpPr>
        <p:spPr>
          <a:xfrm>
            <a:off x="3430340" y="4369422"/>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00B050"/>
                </a:solidFill>
                <a:latin typeface="Calibri" charset="0"/>
                <a:ea typeface="Calibri" charset="0"/>
                <a:cs typeface="Times New Roman" charset="0"/>
                <a:sym typeface="Wingdings" charset="2"/>
              </a:rPr>
              <a:t></a:t>
            </a:r>
            <a:endParaRPr lang="en-US" sz="2400" b="1" dirty="0">
              <a:solidFill>
                <a:srgbClr val="00B050"/>
              </a:solidFill>
              <a:latin typeface="Calibri" charset="0"/>
              <a:ea typeface="Calibri" charset="0"/>
              <a:cs typeface="Times New Roman" charset="0"/>
              <a:sym typeface="Arial"/>
            </a:endParaRPr>
          </a:p>
        </p:txBody>
      </p:sp>
      <p:sp>
        <p:nvSpPr>
          <p:cNvPr id="183" name="Rectangle 182">
            <a:extLst>
              <a:ext uri="{FF2B5EF4-FFF2-40B4-BE49-F238E27FC236}">
                <a16:creationId xmlns:a16="http://schemas.microsoft.com/office/drawing/2014/main" xmlns="" id="{F8FD05FE-06BE-ED45-9D61-C01863AEFA82}"/>
              </a:ext>
            </a:extLst>
          </p:cNvPr>
          <p:cNvSpPr/>
          <p:nvPr/>
        </p:nvSpPr>
        <p:spPr>
          <a:xfrm>
            <a:off x="7760166" y="3881951"/>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84" name="Rectangle 183">
            <a:extLst>
              <a:ext uri="{FF2B5EF4-FFF2-40B4-BE49-F238E27FC236}">
                <a16:creationId xmlns:a16="http://schemas.microsoft.com/office/drawing/2014/main" xmlns="" id="{A7DD12D9-E38F-3242-95A2-B54559419EF1}"/>
              </a:ext>
            </a:extLst>
          </p:cNvPr>
          <p:cNvSpPr/>
          <p:nvPr/>
        </p:nvSpPr>
        <p:spPr>
          <a:xfrm>
            <a:off x="7760166" y="3989833"/>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85" name="Rectangle 184">
            <a:extLst>
              <a:ext uri="{FF2B5EF4-FFF2-40B4-BE49-F238E27FC236}">
                <a16:creationId xmlns:a16="http://schemas.microsoft.com/office/drawing/2014/main" xmlns="" id="{B68B2A3D-D22C-C748-891F-6D4188B381B4}"/>
              </a:ext>
            </a:extLst>
          </p:cNvPr>
          <p:cNvSpPr/>
          <p:nvPr/>
        </p:nvSpPr>
        <p:spPr>
          <a:xfrm>
            <a:off x="7765598" y="377523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00B050"/>
                </a:solidFill>
                <a:latin typeface="Calibri" charset="0"/>
                <a:ea typeface="Calibri" charset="0"/>
                <a:cs typeface="Times New Roman" charset="0"/>
                <a:sym typeface="Wingdings" charset="2"/>
              </a:rPr>
              <a:t></a:t>
            </a:r>
            <a:endParaRPr lang="en-US" sz="2400" b="1" dirty="0">
              <a:solidFill>
                <a:srgbClr val="00B050"/>
              </a:solidFill>
              <a:latin typeface="Calibri" charset="0"/>
              <a:ea typeface="Calibri" charset="0"/>
              <a:cs typeface="Times New Roman" charset="0"/>
              <a:sym typeface="Arial"/>
            </a:endParaRPr>
          </a:p>
        </p:txBody>
      </p:sp>
      <p:sp>
        <p:nvSpPr>
          <p:cNvPr id="186" name="Rectangle 185">
            <a:extLst>
              <a:ext uri="{FF2B5EF4-FFF2-40B4-BE49-F238E27FC236}">
                <a16:creationId xmlns:a16="http://schemas.microsoft.com/office/drawing/2014/main" xmlns="" id="{9598F228-7DBC-CC44-8A07-63F28B436211}"/>
              </a:ext>
            </a:extLst>
          </p:cNvPr>
          <p:cNvSpPr/>
          <p:nvPr/>
        </p:nvSpPr>
        <p:spPr>
          <a:xfrm>
            <a:off x="9510054" y="3904382"/>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87" name="Rectangle 186">
            <a:extLst>
              <a:ext uri="{FF2B5EF4-FFF2-40B4-BE49-F238E27FC236}">
                <a16:creationId xmlns:a16="http://schemas.microsoft.com/office/drawing/2014/main" xmlns="" id="{5B6DD434-1E56-1A40-835C-568131B050E2}"/>
              </a:ext>
            </a:extLst>
          </p:cNvPr>
          <p:cNvSpPr/>
          <p:nvPr/>
        </p:nvSpPr>
        <p:spPr>
          <a:xfrm>
            <a:off x="9510054" y="4012263"/>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FF0000"/>
                </a:solidFill>
                <a:latin typeface="Calibri" charset="0"/>
                <a:ea typeface="Calibri" charset="0"/>
                <a:cs typeface="Times New Roman" charset="0"/>
                <a:sym typeface="Wingdings" charset="2"/>
              </a:rPr>
              <a:t></a:t>
            </a:r>
            <a:endParaRPr lang="en-US" sz="2400" b="1" dirty="0">
              <a:solidFill>
                <a:srgbClr val="FF0000"/>
              </a:solidFill>
              <a:latin typeface="Calibri" charset="0"/>
              <a:ea typeface="Calibri" charset="0"/>
              <a:cs typeface="Times New Roman" charset="0"/>
              <a:sym typeface="Arial"/>
            </a:endParaRPr>
          </a:p>
        </p:txBody>
      </p:sp>
      <p:sp>
        <p:nvSpPr>
          <p:cNvPr id="188" name="Rectangle 187">
            <a:extLst>
              <a:ext uri="{FF2B5EF4-FFF2-40B4-BE49-F238E27FC236}">
                <a16:creationId xmlns:a16="http://schemas.microsoft.com/office/drawing/2014/main" xmlns="" id="{6D872FD9-A608-DF49-8DF9-0F8A2E0F8025}"/>
              </a:ext>
            </a:extLst>
          </p:cNvPr>
          <p:cNvSpPr/>
          <p:nvPr/>
        </p:nvSpPr>
        <p:spPr>
          <a:xfrm>
            <a:off x="9515486" y="3797667"/>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00B050"/>
                </a:solidFill>
                <a:latin typeface="Calibri" charset="0"/>
                <a:ea typeface="Calibri" charset="0"/>
                <a:cs typeface="Times New Roman" charset="0"/>
                <a:sym typeface="Wingdings" charset="2"/>
              </a:rPr>
              <a:t></a:t>
            </a:r>
            <a:endParaRPr lang="en-US" sz="2400" b="1" dirty="0">
              <a:solidFill>
                <a:srgbClr val="00B050"/>
              </a:solidFill>
              <a:latin typeface="Calibri" charset="0"/>
              <a:ea typeface="Calibri" charset="0"/>
              <a:cs typeface="Times New Roman" charset="0"/>
              <a:sym typeface="Arial"/>
            </a:endParaRPr>
          </a:p>
        </p:txBody>
      </p:sp>
      <p:sp>
        <p:nvSpPr>
          <p:cNvPr id="189" name="Rectangle 188">
            <a:extLst>
              <a:ext uri="{FF2B5EF4-FFF2-40B4-BE49-F238E27FC236}">
                <a16:creationId xmlns:a16="http://schemas.microsoft.com/office/drawing/2014/main" xmlns="" id="{CA388FC3-6A33-3146-B996-8EE10F777052}"/>
              </a:ext>
            </a:extLst>
          </p:cNvPr>
          <p:cNvSpPr/>
          <p:nvPr/>
        </p:nvSpPr>
        <p:spPr>
          <a:xfrm>
            <a:off x="7768596" y="4506243"/>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91" name="Rectangle 190">
            <a:extLst>
              <a:ext uri="{FF2B5EF4-FFF2-40B4-BE49-F238E27FC236}">
                <a16:creationId xmlns:a16="http://schemas.microsoft.com/office/drawing/2014/main" xmlns="" id="{0D3E2BD6-8B22-9C49-904B-A07F086B0BDA}"/>
              </a:ext>
            </a:extLst>
          </p:cNvPr>
          <p:cNvSpPr/>
          <p:nvPr/>
        </p:nvSpPr>
        <p:spPr>
          <a:xfrm>
            <a:off x="7774028" y="4399529"/>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00B050"/>
                </a:solidFill>
                <a:latin typeface="Calibri" charset="0"/>
                <a:ea typeface="Calibri" charset="0"/>
                <a:cs typeface="Times New Roman" charset="0"/>
                <a:sym typeface="Wingdings" charset="2"/>
              </a:rPr>
              <a:t></a:t>
            </a:r>
            <a:endParaRPr lang="en-US" sz="2400" b="1" dirty="0">
              <a:solidFill>
                <a:srgbClr val="00B050"/>
              </a:solidFill>
              <a:latin typeface="Calibri" charset="0"/>
              <a:ea typeface="Calibri" charset="0"/>
              <a:cs typeface="Times New Roman" charset="0"/>
              <a:sym typeface="Arial"/>
            </a:endParaRPr>
          </a:p>
        </p:txBody>
      </p:sp>
      <p:sp>
        <p:nvSpPr>
          <p:cNvPr id="192" name="Rectangle 191">
            <a:extLst>
              <a:ext uri="{FF2B5EF4-FFF2-40B4-BE49-F238E27FC236}">
                <a16:creationId xmlns:a16="http://schemas.microsoft.com/office/drawing/2014/main" xmlns="" id="{8CEE2067-6506-DE42-8521-83DF009B74C9}"/>
              </a:ext>
            </a:extLst>
          </p:cNvPr>
          <p:cNvSpPr/>
          <p:nvPr/>
        </p:nvSpPr>
        <p:spPr>
          <a:xfrm>
            <a:off x="9510530" y="4514726"/>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626262"/>
                </a:solidFill>
                <a:latin typeface="Calibri" charset="0"/>
                <a:ea typeface="Calibri" charset="0"/>
                <a:cs typeface="Times New Roman" charset="0"/>
                <a:sym typeface="Wingdings" charset="2"/>
              </a:rPr>
              <a:t></a:t>
            </a:r>
            <a:endParaRPr lang="en-US" sz="2400" b="1" dirty="0">
              <a:solidFill>
                <a:srgbClr val="626262"/>
              </a:solidFill>
              <a:latin typeface="Calibri" charset="0"/>
              <a:ea typeface="Calibri" charset="0"/>
              <a:cs typeface="Times New Roman" charset="0"/>
              <a:sym typeface="Arial"/>
            </a:endParaRPr>
          </a:p>
        </p:txBody>
      </p:sp>
      <p:sp>
        <p:nvSpPr>
          <p:cNvPr id="193" name="Rectangle 192">
            <a:extLst>
              <a:ext uri="{FF2B5EF4-FFF2-40B4-BE49-F238E27FC236}">
                <a16:creationId xmlns:a16="http://schemas.microsoft.com/office/drawing/2014/main" xmlns="" id="{8FD216B6-3FE6-8547-B1DA-92359A5F072F}"/>
              </a:ext>
            </a:extLst>
          </p:cNvPr>
          <p:cNvSpPr/>
          <p:nvPr/>
        </p:nvSpPr>
        <p:spPr>
          <a:xfrm>
            <a:off x="9515962" y="4408011"/>
            <a:ext cx="409741" cy="830997"/>
          </a:xfrm>
          <a:prstGeom prst="rect">
            <a:avLst/>
          </a:prstGeom>
        </p:spPr>
        <p:txBody>
          <a:bodyPr wrap="square">
            <a:spAutoFit/>
          </a:bodyPr>
          <a:lstStyle/>
          <a:p>
            <a:pPr defTabSz="914377">
              <a:lnSpc>
                <a:spcPct val="200000"/>
              </a:lnSpc>
              <a:spcBef>
                <a:spcPts val="1200"/>
              </a:spcBef>
              <a:defRPr/>
            </a:pPr>
            <a:r>
              <a:rPr lang="en-US" sz="2400" b="1" dirty="0">
                <a:solidFill>
                  <a:srgbClr val="00B050"/>
                </a:solidFill>
                <a:latin typeface="Calibri" charset="0"/>
                <a:ea typeface="Calibri" charset="0"/>
                <a:cs typeface="Times New Roman" charset="0"/>
                <a:sym typeface="Wingdings" charset="2"/>
              </a:rPr>
              <a:t></a:t>
            </a:r>
            <a:endParaRPr lang="en-US" sz="2400" b="1" dirty="0">
              <a:solidFill>
                <a:srgbClr val="00B050"/>
              </a:solidFill>
              <a:latin typeface="Calibri" charset="0"/>
              <a:ea typeface="Calibri" charset="0"/>
              <a:cs typeface="Times New Roman" charset="0"/>
              <a:sym typeface="Arial"/>
            </a:endParaRPr>
          </a:p>
        </p:txBody>
      </p:sp>
      <p:sp>
        <p:nvSpPr>
          <p:cNvPr id="194" name="Text Placeholder 2">
            <a:extLst>
              <a:ext uri="{FF2B5EF4-FFF2-40B4-BE49-F238E27FC236}">
                <a16:creationId xmlns:a16="http://schemas.microsoft.com/office/drawing/2014/main" xmlns="" id="{35604A69-4690-3840-86A1-9294EC9B39B6}"/>
              </a:ext>
            </a:extLst>
          </p:cNvPr>
          <p:cNvSpPr txBox="1">
            <a:spLocks/>
          </p:cNvSpPr>
          <p:nvPr/>
        </p:nvSpPr>
        <p:spPr>
          <a:xfrm>
            <a:off x="71973" y="1984100"/>
            <a:ext cx="10358120" cy="1015285"/>
          </a:xfrm>
          <a:prstGeom prst="rect">
            <a:avLst/>
          </a:prstGeom>
        </p:spPr>
        <p:txBody>
          <a:bodyPr vert="horz" lIns="121920" tIns="60960" rIns="121920" bIns="60960" rtlCol="0">
            <a:normAutofit/>
          </a:bodyPr>
          <a:lstStyle>
            <a:lvl1pPr marL="0" indent="0" algn="l" defTabSz="457200" rtl="0" eaLnBrk="1" latinLnBrk="0" hangingPunct="1">
              <a:spcBef>
                <a:spcPct val="20000"/>
              </a:spcBef>
              <a:buFont typeface="Arial"/>
              <a:buNone/>
              <a:defRPr sz="2400" b="0" kern="1200">
                <a:ln>
                  <a:noFill/>
                </a:ln>
                <a:solidFill>
                  <a:srgbClr val="0064FF"/>
                </a:solidFill>
                <a:latin typeface="Arial"/>
                <a:ea typeface="+mn-ea"/>
                <a:cs typeface="Arial"/>
              </a:defRPr>
            </a:lvl1pPr>
            <a:lvl2pPr marL="742950" indent="-28575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2pPr>
            <a:lvl3pPr marL="11430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buFont typeface="+mj-lt"/>
              <a:buAutoNum type="arabicPeriod"/>
              <a:defRPr/>
            </a:pPr>
            <a:endParaRPr lang="en-US" sz="1867" dirty="0">
              <a:solidFill>
                <a:prstClr val="black"/>
              </a:solidFill>
              <a:sym typeface="Arial"/>
            </a:endParaRPr>
          </a:p>
        </p:txBody>
      </p:sp>
      <p:sp>
        <p:nvSpPr>
          <p:cNvPr id="160" name="Text Placeholder 2">
            <a:extLst>
              <a:ext uri="{FF2B5EF4-FFF2-40B4-BE49-F238E27FC236}">
                <a16:creationId xmlns:a16="http://schemas.microsoft.com/office/drawing/2014/main" xmlns="" id="{0262CF35-8501-E14D-B025-A25E3F981516}"/>
              </a:ext>
            </a:extLst>
          </p:cNvPr>
          <p:cNvSpPr txBox="1">
            <a:spLocks/>
          </p:cNvSpPr>
          <p:nvPr/>
        </p:nvSpPr>
        <p:spPr>
          <a:xfrm>
            <a:off x="177659" y="732555"/>
            <a:ext cx="10358120" cy="1010143"/>
          </a:xfrm>
          <a:prstGeom prst="rect">
            <a:avLst/>
          </a:prstGeom>
        </p:spPr>
        <p:txBody>
          <a:bodyPr vert="horz" lIns="121920" tIns="60960" rIns="121920" bIns="60960" rtlCol="0">
            <a:normAutofit/>
          </a:bodyPr>
          <a:lstStyle>
            <a:lvl1pPr marL="0" indent="0" algn="l" defTabSz="457200" rtl="0" eaLnBrk="1" latinLnBrk="0" hangingPunct="1">
              <a:spcBef>
                <a:spcPct val="20000"/>
              </a:spcBef>
              <a:buFont typeface="Arial"/>
              <a:buNone/>
              <a:defRPr sz="2400" b="0" kern="1200">
                <a:ln>
                  <a:noFill/>
                </a:ln>
                <a:solidFill>
                  <a:srgbClr val="0064FF"/>
                </a:solidFill>
                <a:latin typeface="Arial"/>
                <a:ea typeface="+mn-ea"/>
                <a:cs typeface="Arial"/>
              </a:defRPr>
            </a:lvl1pPr>
            <a:lvl2pPr marL="742950" indent="-28575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2pPr>
            <a:lvl3pPr marL="11430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Font typeface="Arial" panose="020B0604020202020204" pitchFamily="34" charset="0"/>
              <a:buChar char="•"/>
              <a:defRPr/>
            </a:pPr>
            <a:r>
              <a:rPr lang="en-US" sz="1467" dirty="0">
                <a:solidFill>
                  <a:prstClr val="black"/>
                </a:solidFill>
                <a:sym typeface="Arial"/>
              </a:rPr>
              <a:t>Private Data gets distributed to Peer Private State DBs based on policy (</a:t>
            </a:r>
            <a:r>
              <a:rPr lang="en-US" sz="1467" dirty="0" err="1">
                <a:solidFill>
                  <a:prstClr val="black"/>
                </a:solidFill>
                <a:sym typeface="Arial"/>
              </a:rPr>
              <a:t>eg</a:t>
            </a:r>
            <a:r>
              <a:rPr lang="en-US" sz="1467" dirty="0">
                <a:solidFill>
                  <a:prstClr val="black"/>
                </a:solidFill>
                <a:sym typeface="Arial"/>
              </a:rPr>
              <a:t>. Org1 but not Org2)</a:t>
            </a:r>
          </a:p>
          <a:p>
            <a:pPr marL="380990" indent="-380990">
              <a:buFont typeface="Arial" panose="020B0604020202020204" pitchFamily="34" charset="0"/>
              <a:buChar char="•"/>
              <a:defRPr/>
            </a:pPr>
            <a:r>
              <a:rPr lang="en-US" sz="1467" dirty="0">
                <a:solidFill>
                  <a:prstClr val="black"/>
                </a:solidFill>
                <a:sym typeface="Arial"/>
              </a:rPr>
              <a:t>Public Data and Public Hash of Private Data gets written to the actual </a:t>
            </a:r>
            <a:r>
              <a:rPr lang="en-US" sz="1467" dirty="0" err="1">
                <a:solidFill>
                  <a:prstClr val="black"/>
                </a:solidFill>
                <a:sym typeface="Arial"/>
              </a:rPr>
              <a:t>blockchain</a:t>
            </a:r>
            <a:r>
              <a:rPr lang="en-US" sz="1467" dirty="0">
                <a:solidFill>
                  <a:prstClr val="black"/>
                </a:solidFill>
                <a:sym typeface="Arial"/>
              </a:rPr>
              <a:t>.</a:t>
            </a:r>
          </a:p>
          <a:p>
            <a:pPr marL="380990" indent="-380990">
              <a:buFont typeface="Arial" panose="020B0604020202020204" pitchFamily="34" charset="0"/>
              <a:buChar char="•"/>
              <a:defRPr/>
            </a:pPr>
            <a:r>
              <a:rPr lang="en-US" sz="1467" dirty="0">
                <a:solidFill>
                  <a:prstClr val="black"/>
                </a:solidFill>
                <a:sym typeface="Arial"/>
              </a:rPr>
              <a:t>Private Data can be redacted.</a:t>
            </a:r>
          </a:p>
        </p:txBody>
      </p:sp>
    </p:spTree>
    <p:extLst>
      <p:ext uri="{BB962C8B-B14F-4D97-AF65-F5344CB8AC3E}">
        <p14:creationId xmlns:p14="http://schemas.microsoft.com/office/powerpoint/2010/main" val="160925989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609" y="76200"/>
            <a:ext cx="10465939" cy="584200"/>
          </a:xfrm>
        </p:spPr>
        <p:txBody>
          <a:bodyPr/>
          <a:lstStyle/>
          <a:p>
            <a:r>
              <a:rPr lang="en-AU" dirty="0"/>
              <a:t>Profile Sharing: Gaining Access to HR Data</a:t>
            </a:r>
          </a:p>
        </p:txBody>
      </p:sp>
      <p:sp>
        <p:nvSpPr>
          <p:cNvPr id="102" name="Rectangle 101"/>
          <p:cNvSpPr/>
          <p:nvPr/>
        </p:nvSpPr>
        <p:spPr>
          <a:xfrm>
            <a:off x="1816989" y="1881750"/>
            <a:ext cx="2089418" cy="338554"/>
          </a:xfrm>
          <a:prstGeom prst="rect">
            <a:avLst/>
          </a:prstGeom>
        </p:spPr>
        <p:txBody>
          <a:bodyPr wrap="none">
            <a:spAutoFit/>
          </a:bodyPr>
          <a:lstStyle/>
          <a:p>
            <a:r>
              <a:rPr lang="en-US" sz="1600" b="1" dirty="0">
                <a:solidFill>
                  <a:schemeClr val="accent1"/>
                </a:solidFill>
              </a:rPr>
              <a:t>Requesting Agency</a:t>
            </a:r>
            <a:endParaRPr lang="en-US" dirty="0">
              <a:solidFill>
                <a:schemeClr val="accent1"/>
              </a:solidFill>
            </a:endParaRPr>
          </a:p>
        </p:txBody>
      </p:sp>
      <p:sp>
        <p:nvSpPr>
          <p:cNvPr id="103" name="Rectangle 102"/>
          <p:cNvSpPr/>
          <p:nvPr/>
        </p:nvSpPr>
        <p:spPr>
          <a:xfrm>
            <a:off x="96120" y="1362555"/>
            <a:ext cx="1184940" cy="338554"/>
          </a:xfrm>
          <a:prstGeom prst="rect">
            <a:avLst/>
          </a:prstGeom>
          <a:effectLst/>
        </p:spPr>
        <p:txBody>
          <a:bodyPr wrap="none">
            <a:spAutoFit/>
          </a:bodyPr>
          <a:lstStyle/>
          <a:p>
            <a:r>
              <a:rPr lang="en-US" sz="1600" i="1">
                <a:solidFill>
                  <a:schemeClr val="accent1"/>
                </a:solidFill>
              </a:rPr>
              <a:t>Application</a:t>
            </a:r>
            <a:endParaRPr lang="en-US" sz="1600" i="1" dirty="0">
              <a:solidFill>
                <a:schemeClr val="accent1"/>
              </a:solidFill>
            </a:endParaRPr>
          </a:p>
        </p:txBody>
      </p:sp>
      <p:sp>
        <p:nvSpPr>
          <p:cNvPr id="104" name="Rectangle 103"/>
          <p:cNvSpPr/>
          <p:nvPr/>
        </p:nvSpPr>
        <p:spPr>
          <a:xfrm>
            <a:off x="44450" y="2506553"/>
            <a:ext cx="1542410" cy="338554"/>
          </a:xfrm>
          <a:prstGeom prst="rect">
            <a:avLst/>
          </a:prstGeom>
          <a:effectLst/>
        </p:spPr>
        <p:txBody>
          <a:bodyPr wrap="none">
            <a:spAutoFit/>
          </a:bodyPr>
          <a:lstStyle/>
          <a:p>
            <a:r>
              <a:rPr lang="en-US" sz="1600" i="1" dirty="0">
                <a:solidFill>
                  <a:schemeClr val="accent1"/>
                </a:solidFill>
              </a:rPr>
              <a:t>API/Integration</a:t>
            </a:r>
          </a:p>
        </p:txBody>
      </p:sp>
      <p:sp>
        <p:nvSpPr>
          <p:cNvPr id="105" name="Rounded Rectangle 104"/>
          <p:cNvSpPr/>
          <p:nvPr/>
        </p:nvSpPr>
        <p:spPr>
          <a:xfrm>
            <a:off x="1676226" y="2475891"/>
            <a:ext cx="1761245" cy="381488"/>
          </a:xfrm>
          <a:prstGeom prst="roundRect">
            <a:avLst/>
          </a:prstGeom>
          <a:noFill/>
          <a:ln w="25400">
            <a:solidFill>
              <a:srgbClr val="B1E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requestAccess</a:t>
            </a:r>
            <a:endParaRPr lang="en-US" dirty="0">
              <a:solidFill>
                <a:schemeClr val="accent1"/>
              </a:solidFill>
            </a:endParaRPr>
          </a:p>
        </p:txBody>
      </p:sp>
      <p:sp>
        <p:nvSpPr>
          <p:cNvPr id="106" name="Rectangle 105"/>
          <p:cNvSpPr/>
          <p:nvPr/>
        </p:nvSpPr>
        <p:spPr>
          <a:xfrm>
            <a:off x="146881" y="3941555"/>
            <a:ext cx="1162498" cy="338554"/>
          </a:xfrm>
          <a:prstGeom prst="rect">
            <a:avLst/>
          </a:prstGeom>
          <a:effectLst/>
        </p:spPr>
        <p:txBody>
          <a:bodyPr wrap="none">
            <a:spAutoFit/>
          </a:bodyPr>
          <a:lstStyle/>
          <a:p>
            <a:r>
              <a:rPr lang="en-US" sz="1600" i="1" dirty="0" err="1">
                <a:solidFill>
                  <a:schemeClr val="accent1"/>
                </a:solidFill>
              </a:rPr>
              <a:t>Chaincode</a:t>
            </a:r>
            <a:endParaRPr lang="en-US" sz="1600" i="1" dirty="0">
              <a:solidFill>
                <a:schemeClr val="accent1"/>
              </a:solidFill>
            </a:endParaRPr>
          </a:p>
        </p:txBody>
      </p:sp>
      <p:cxnSp>
        <p:nvCxnSpPr>
          <p:cNvPr id="107" name="Straight Arrow Connector 106"/>
          <p:cNvCxnSpPr/>
          <p:nvPr/>
        </p:nvCxnSpPr>
        <p:spPr>
          <a:xfrm>
            <a:off x="2504443" y="2216173"/>
            <a:ext cx="0" cy="248507"/>
          </a:xfrm>
          <a:prstGeom prst="straightConnector1">
            <a:avLst/>
          </a:prstGeom>
          <a:ln>
            <a:solidFill>
              <a:srgbClr val="B1EAFE"/>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a:stCxn id="105" idx="2"/>
            <a:endCxn id="109" idx="0"/>
          </p:cNvCxnSpPr>
          <p:nvPr/>
        </p:nvCxnSpPr>
        <p:spPr>
          <a:xfrm flipH="1">
            <a:off x="2556848" y="2857379"/>
            <a:ext cx="1" cy="1065025"/>
          </a:xfrm>
          <a:prstGeom prst="straightConnector1">
            <a:avLst/>
          </a:prstGeom>
          <a:ln>
            <a:solidFill>
              <a:srgbClr val="B1EAFE"/>
            </a:solidFill>
            <a:tailEnd type="triangle"/>
          </a:ln>
        </p:spPr>
        <p:style>
          <a:lnRef idx="1">
            <a:schemeClr val="accent1"/>
          </a:lnRef>
          <a:fillRef idx="0">
            <a:schemeClr val="accent1"/>
          </a:fillRef>
          <a:effectRef idx="0">
            <a:schemeClr val="accent1"/>
          </a:effectRef>
          <a:fontRef idx="minor">
            <a:schemeClr val="tx1"/>
          </a:fontRef>
        </p:style>
      </p:cxnSp>
      <p:sp>
        <p:nvSpPr>
          <p:cNvPr id="109" name="Rounded Rectangle 108"/>
          <p:cNvSpPr/>
          <p:nvPr/>
        </p:nvSpPr>
        <p:spPr>
          <a:xfrm>
            <a:off x="1760266" y="3922404"/>
            <a:ext cx="1593163" cy="381488"/>
          </a:xfrm>
          <a:prstGeom prst="roundRect">
            <a:avLst/>
          </a:prstGeom>
          <a:noFill/>
          <a:ln w="25400">
            <a:solidFill>
              <a:srgbClr val="B1E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request</a:t>
            </a:r>
          </a:p>
        </p:txBody>
      </p:sp>
      <p:sp>
        <p:nvSpPr>
          <p:cNvPr id="110" name="Rectangle 109"/>
          <p:cNvSpPr/>
          <p:nvPr/>
        </p:nvSpPr>
        <p:spPr>
          <a:xfrm>
            <a:off x="163062" y="5016165"/>
            <a:ext cx="1984839" cy="338554"/>
          </a:xfrm>
          <a:prstGeom prst="rect">
            <a:avLst/>
          </a:prstGeom>
          <a:effectLst/>
        </p:spPr>
        <p:txBody>
          <a:bodyPr wrap="none">
            <a:spAutoFit/>
          </a:bodyPr>
          <a:lstStyle/>
          <a:p>
            <a:r>
              <a:rPr lang="en-US" sz="1600" i="1" dirty="0" err="1">
                <a:solidFill>
                  <a:schemeClr val="accent1"/>
                </a:solidFill>
              </a:rPr>
              <a:t>Blockchain</a:t>
            </a:r>
            <a:r>
              <a:rPr lang="en-US" sz="1600" i="1" dirty="0">
                <a:solidFill>
                  <a:schemeClr val="accent1"/>
                </a:solidFill>
              </a:rPr>
              <a:t> / Ledger</a:t>
            </a:r>
          </a:p>
        </p:txBody>
      </p:sp>
      <p:sp>
        <p:nvSpPr>
          <p:cNvPr id="111" name="Rounded Rectangle 110"/>
          <p:cNvSpPr/>
          <p:nvPr/>
        </p:nvSpPr>
        <p:spPr>
          <a:xfrm>
            <a:off x="1828883" y="4927713"/>
            <a:ext cx="1593163" cy="1217883"/>
          </a:xfrm>
          <a:prstGeom prst="roundRect">
            <a:avLst>
              <a:gd name="adj" fmla="val 2961"/>
            </a:avLst>
          </a:prstGeom>
          <a:noFill/>
          <a:ln w="25400">
            <a:solidFill>
              <a:srgbClr val="B1EAF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accent1"/>
                </a:solidFill>
              </a:rPr>
              <a:t>Consent Table</a:t>
            </a:r>
          </a:p>
        </p:txBody>
      </p:sp>
      <p:cxnSp>
        <p:nvCxnSpPr>
          <p:cNvPr id="113" name="Straight Arrow Connector 112"/>
          <p:cNvCxnSpPr/>
          <p:nvPr/>
        </p:nvCxnSpPr>
        <p:spPr>
          <a:xfrm>
            <a:off x="2611517" y="4303892"/>
            <a:ext cx="13948" cy="623822"/>
          </a:xfrm>
          <a:prstGeom prst="straightConnector1">
            <a:avLst/>
          </a:prstGeom>
          <a:ln>
            <a:solidFill>
              <a:srgbClr val="B1EAFE"/>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2849922" y="2983985"/>
            <a:ext cx="1726363" cy="646331"/>
          </a:xfrm>
          <a:prstGeom prst="rect">
            <a:avLst/>
          </a:prstGeom>
          <a:effectLst/>
        </p:spPr>
        <p:txBody>
          <a:bodyPr wrap="square">
            <a:spAutoFit/>
          </a:bodyPr>
          <a:lstStyle/>
          <a:p>
            <a:r>
              <a:rPr lang="en-US" sz="1200" i="1" dirty="0">
                <a:solidFill>
                  <a:schemeClr val="accent1"/>
                </a:solidFill>
              </a:rPr>
              <a:t>signed request</a:t>
            </a:r>
          </a:p>
          <a:p>
            <a:r>
              <a:rPr lang="en-US" sz="1200" i="1" dirty="0">
                <a:solidFill>
                  <a:schemeClr val="accent1"/>
                </a:solidFill>
              </a:rPr>
              <a:t>with certificate </a:t>
            </a:r>
            <a:r>
              <a:rPr lang="en-US" sz="1200" i="1" dirty="0">
                <a:solidFill>
                  <a:schemeClr val="accent1"/>
                </a:solidFill>
                <a:effectLst/>
              </a:rPr>
              <a:t>private</a:t>
            </a:r>
            <a:r>
              <a:rPr lang="en-US" sz="1200" i="1" dirty="0">
                <a:solidFill>
                  <a:schemeClr val="accent1"/>
                </a:solidFill>
              </a:rPr>
              <a:t> key</a:t>
            </a:r>
            <a:endParaRPr lang="en-US" sz="1400" i="1" dirty="0">
              <a:solidFill>
                <a:schemeClr val="accent1"/>
              </a:solidFill>
            </a:endParaRPr>
          </a:p>
        </p:txBody>
      </p:sp>
      <p:sp>
        <p:nvSpPr>
          <p:cNvPr id="116" name="Rectangle 115"/>
          <p:cNvSpPr/>
          <p:nvPr/>
        </p:nvSpPr>
        <p:spPr>
          <a:xfrm>
            <a:off x="2146593" y="6145597"/>
            <a:ext cx="1063112" cy="338554"/>
          </a:xfrm>
          <a:prstGeom prst="rect">
            <a:avLst/>
          </a:prstGeom>
          <a:effectLst/>
        </p:spPr>
        <p:txBody>
          <a:bodyPr wrap="none">
            <a:spAutoFit/>
          </a:bodyPr>
          <a:lstStyle/>
          <a:p>
            <a:r>
              <a:rPr lang="en-US" sz="1600" i="1" dirty="0">
                <a:solidFill>
                  <a:schemeClr val="accent1"/>
                </a:solidFill>
              </a:rPr>
              <a:t>certificate</a:t>
            </a:r>
            <a:endParaRPr lang="en-US" i="1" dirty="0">
              <a:solidFill>
                <a:schemeClr val="accent1"/>
              </a:solidFill>
            </a:endParaRPr>
          </a:p>
        </p:txBody>
      </p:sp>
      <p:sp>
        <p:nvSpPr>
          <p:cNvPr id="117" name="Rectangle 116"/>
          <p:cNvSpPr/>
          <p:nvPr/>
        </p:nvSpPr>
        <p:spPr>
          <a:xfrm>
            <a:off x="5733520" y="1922919"/>
            <a:ext cx="1727139" cy="338554"/>
          </a:xfrm>
          <a:prstGeom prst="rect">
            <a:avLst/>
          </a:prstGeom>
          <a:effectLst/>
        </p:spPr>
        <p:txBody>
          <a:bodyPr wrap="none">
            <a:spAutoFit/>
          </a:bodyPr>
          <a:lstStyle/>
          <a:p>
            <a:r>
              <a:rPr lang="en-US" sz="1600" b="1" dirty="0">
                <a:solidFill>
                  <a:schemeClr val="accent1"/>
                </a:solidFill>
              </a:rPr>
              <a:t>Owning Agency</a:t>
            </a:r>
            <a:endParaRPr lang="en-US" dirty="0">
              <a:solidFill>
                <a:schemeClr val="accent1"/>
              </a:solidFill>
            </a:endParaRPr>
          </a:p>
        </p:txBody>
      </p:sp>
      <p:sp>
        <p:nvSpPr>
          <p:cNvPr id="118" name="Rounded Rectangle 117"/>
          <p:cNvSpPr/>
          <p:nvPr/>
        </p:nvSpPr>
        <p:spPr>
          <a:xfrm>
            <a:off x="5454721" y="2503807"/>
            <a:ext cx="1761245" cy="38148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fulfillRequest</a:t>
            </a:r>
            <a:endParaRPr lang="en-US" dirty="0">
              <a:solidFill>
                <a:schemeClr val="accent1"/>
              </a:solidFill>
            </a:endParaRPr>
          </a:p>
        </p:txBody>
      </p:sp>
      <p:cxnSp>
        <p:nvCxnSpPr>
          <p:cNvPr id="119" name="Straight Arrow Connector 118"/>
          <p:cNvCxnSpPr/>
          <p:nvPr/>
        </p:nvCxnSpPr>
        <p:spPr>
          <a:xfrm>
            <a:off x="6282938" y="2244089"/>
            <a:ext cx="0" cy="2485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6273361" y="2885295"/>
            <a:ext cx="7391" cy="1225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5484169" y="4127741"/>
            <a:ext cx="1593163" cy="38148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recordKey</a:t>
            </a:r>
            <a:endParaRPr lang="en-US" dirty="0">
              <a:solidFill>
                <a:schemeClr val="accent1"/>
              </a:solidFill>
            </a:endParaRPr>
          </a:p>
        </p:txBody>
      </p:sp>
      <p:sp>
        <p:nvSpPr>
          <p:cNvPr id="122" name="Rounded Rectangle 121"/>
          <p:cNvSpPr/>
          <p:nvPr/>
        </p:nvSpPr>
        <p:spPr>
          <a:xfrm>
            <a:off x="5552786" y="5133051"/>
            <a:ext cx="1593163" cy="99577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accent1"/>
                </a:solidFill>
              </a:rPr>
              <a:t>Key Table</a:t>
            </a:r>
          </a:p>
        </p:txBody>
      </p:sp>
      <p:cxnSp>
        <p:nvCxnSpPr>
          <p:cNvPr id="123" name="Straight Arrow Connector 122"/>
          <p:cNvCxnSpPr/>
          <p:nvPr/>
        </p:nvCxnSpPr>
        <p:spPr>
          <a:xfrm>
            <a:off x="6335420" y="4509229"/>
            <a:ext cx="13948" cy="6238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6495846" y="3080901"/>
            <a:ext cx="1922065" cy="738664"/>
          </a:xfrm>
          <a:prstGeom prst="rect">
            <a:avLst/>
          </a:prstGeom>
          <a:effectLst/>
        </p:spPr>
        <p:txBody>
          <a:bodyPr wrap="none">
            <a:spAutoFit/>
          </a:bodyPr>
          <a:lstStyle/>
          <a:p>
            <a:r>
              <a:rPr lang="en-US" sz="1400" i="1" dirty="0">
                <a:solidFill>
                  <a:schemeClr val="accent1"/>
                </a:solidFill>
              </a:rPr>
              <a:t>encrypt AES key with </a:t>
            </a:r>
          </a:p>
          <a:p>
            <a:r>
              <a:rPr lang="en-US" sz="1400" i="1" dirty="0">
                <a:solidFill>
                  <a:schemeClr val="accent1"/>
                </a:solidFill>
              </a:rPr>
              <a:t>requestor certificate </a:t>
            </a:r>
          </a:p>
          <a:p>
            <a:r>
              <a:rPr lang="en-US" sz="1400" i="1" dirty="0">
                <a:solidFill>
                  <a:schemeClr val="accent1"/>
                </a:solidFill>
              </a:rPr>
              <a:t>public key</a:t>
            </a:r>
            <a:endParaRPr lang="en-US" sz="1600" i="1" dirty="0">
              <a:solidFill>
                <a:schemeClr val="accent1"/>
              </a:solidFill>
            </a:endParaRPr>
          </a:p>
        </p:txBody>
      </p:sp>
      <p:sp>
        <p:nvSpPr>
          <p:cNvPr id="127" name="Rectangle 126"/>
          <p:cNvSpPr/>
          <p:nvPr/>
        </p:nvSpPr>
        <p:spPr>
          <a:xfrm>
            <a:off x="3894921" y="4133883"/>
            <a:ext cx="1159292" cy="984885"/>
          </a:xfrm>
          <a:prstGeom prst="rect">
            <a:avLst/>
          </a:prstGeom>
          <a:effectLst/>
        </p:spPr>
        <p:txBody>
          <a:bodyPr wrap="none">
            <a:spAutoFit/>
          </a:bodyPr>
          <a:lstStyle/>
          <a:p>
            <a:r>
              <a:rPr lang="en-US" sz="1400" i="1" dirty="0">
                <a:solidFill>
                  <a:schemeClr val="accent1"/>
                </a:solidFill>
              </a:rPr>
              <a:t>Event </a:t>
            </a:r>
          </a:p>
          <a:p>
            <a:r>
              <a:rPr lang="en-US" sz="1400" i="1" dirty="0">
                <a:solidFill>
                  <a:schemeClr val="accent1"/>
                </a:solidFill>
              </a:rPr>
              <a:t>(notification)</a:t>
            </a:r>
          </a:p>
          <a:p>
            <a:r>
              <a:rPr lang="en-US" sz="1400" i="1" dirty="0">
                <a:solidFill>
                  <a:schemeClr val="accent1"/>
                </a:solidFill>
              </a:rPr>
              <a:t>sent </a:t>
            </a:r>
          </a:p>
          <a:p>
            <a:endParaRPr lang="en-US" sz="1600" i="1" dirty="0">
              <a:solidFill>
                <a:schemeClr val="accent1"/>
              </a:solidFill>
            </a:endParaRPr>
          </a:p>
        </p:txBody>
      </p:sp>
      <p:sp>
        <p:nvSpPr>
          <p:cNvPr id="145" name="Can 144"/>
          <p:cNvSpPr/>
          <p:nvPr/>
        </p:nvSpPr>
        <p:spPr>
          <a:xfrm>
            <a:off x="7145998" y="1426365"/>
            <a:ext cx="722819" cy="388528"/>
          </a:xfrm>
          <a:prstGeom prst="can">
            <a:avLst/>
          </a:prstGeom>
          <a:noFill/>
          <a:ln>
            <a:solidFill>
              <a:srgbClr val="103A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accent1"/>
                </a:solidFill>
              </a:rPr>
              <a:t>offchain</a:t>
            </a:r>
            <a:endParaRPr lang="en-US" sz="1200" dirty="0">
              <a:solidFill>
                <a:schemeClr val="accent1"/>
              </a:solidFill>
            </a:endParaRPr>
          </a:p>
        </p:txBody>
      </p:sp>
      <p:cxnSp>
        <p:nvCxnSpPr>
          <p:cNvPr id="146" name="Elbow Connector 145"/>
          <p:cNvCxnSpPr>
            <a:endCxn id="117" idx="3"/>
          </p:cNvCxnSpPr>
          <p:nvPr/>
        </p:nvCxnSpPr>
        <p:spPr>
          <a:xfrm rot="16200000" flipH="1">
            <a:off x="7331744" y="1963281"/>
            <a:ext cx="250010" cy="7819"/>
          </a:xfrm>
          <a:prstGeom prst="bentConnector4">
            <a:avLst>
              <a:gd name="adj1" fmla="val 16146"/>
              <a:gd name="adj2" fmla="val 3023648"/>
            </a:avLst>
          </a:prstGeom>
          <a:ln>
            <a:solidFill>
              <a:srgbClr val="B1EAFE"/>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9547159" y="1844169"/>
            <a:ext cx="2089418" cy="338554"/>
          </a:xfrm>
          <a:prstGeom prst="rect">
            <a:avLst/>
          </a:prstGeom>
          <a:effectLst/>
        </p:spPr>
        <p:txBody>
          <a:bodyPr wrap="none">
            <a:spAutoFit/>
          </a:bodyPr>
          <a:lstStyle/>
          <a:p>
            <a:r>
              <a:rPr lang="en-US" sz="1600" b="1" dirty="0">
                <a:solidFill>
                  <a:schemeClr val="accent1"/>
                </a:solidFill>
              </a:rPr>
              <a:t>Requesting Agency</a:t>
            </a:r>
            <a:endParaRPr lang="en-US" dirty="0">
              <a:solidFill>
                <a:schemeClr val="accent1"/>
              </a:solidFill>
            </a:endParaRPr>
          </a:p>
        </p:txBody>
      </p:sp>
      <p:sp>
        <p:nvSpPr>
          <p:cNvPr id="151" name="Rounded Rectangle 150"/>
          <p:cNvSpPr/>
          <p:nvPr/>
        </p:nvSpPr>
        <p:spPr>
          <a:xfrm>
            <a:off x="9410743" y="2451568"/>
            <a:ext cx="1761245" cy="381488"/>
          </a:xfrm>
          <a:prstGeom prst="roundRect">
            <a:avLst/>
          </a:prstGeom>
          <a:noFill/>
          <a:ln w="25400">
            <a:solidFill>
              <a:srgbClr val="B1E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readEdr</a:t>
            </a:r>
            <a:endParaRPr lang="en-US" dirty="0">
              <a:solidFill>
                <a:schemeClr val="accent1"/>
              </a:solidFill>
            </a:endParaRPr>
          </a:p>
        </p:txBody>
      </p:sp>
      <p:cxnSp>
        <p:nvCxnSpPr>
          <p:cNvPr id="152" name="Straight Arrow Connector 151"/>
          <p:cNvCxnSpPr/>
          <p:nvPr/>
        </p:nvCxnSpPr>
        <p:spPr>
          <a:xfrm>
            <a:off x="10234613" y="2178592"/>
            <a:ext cx="0" cy="248507"/>
          </a:xfrm>
          <a:prstGeom prst="straightConnector1">
            <a:avLst/>
          </a:prstGeom>
          <a:ln>
            <a:solidFill>
              <a:srgbClr val="B1EAFE"/>
            </a:solidFill>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152"/>
          <p:cNvSpPr/>
          <p:nvPr/>
        </p:nvSpPr>
        <p:spPr>
          <a:xfrm>
            <a:off x="9398739" y="4335351"/>
            <a:ext cx="1823558" cy="381488"/>
          </a:xfrm>
          <a:prstGeom prst="roundRect">
            <a:avLst/>
          </a:prstGeom>
          <a:noFill/>
          <a:ln w="25400">
            <a:solidFill>
              <a:srgbClr val="B1E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accent1"/>
                </a:solidFill>
              </a:rPr>
              <a:t>getEdr</a:t>
            </a:r>
            <a:endParaRPr lang="en-US" sz="1600" dirty="0">
              <a:solidFill>
                <a:schemeClr val="accent1"/>
              </a:solidFill>
            </a:endParaRPr>
          </a:p>
        </p:txBody>
      </p:sp>
      <p:sp>
        <p:nvSpPr>
          <p:cNvPr id="154" name="Rounded Rectangle 153"/>
          <p:cNvSpPr/>
          <p:nvPr/>
        </p:nvSpPr>
        <p:spPr>
          <a:xfrm>
            <a:off x="9504461" y="5326863"/>
            <a:ext cx="1593163" cy="995778"/>
          </a:xfrm>
          <a:prstGeom prst="roundRect">
            <a:avLst/>
          </a:prstGeom>
          <a:noFill/>
          <a:ln w="25400">
            <a:solidFill>
              <a:srgbClr val="B1EAF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accent1"/>
                </a:solidFill>
              </a:rPr>
              <a:t>Data Lake</a:t>
            </a:r>
          </a:p>
        </p:txBody>
      </p:sp>
      <p:cxnSp>
        <p:nvCxnSpPr>
          <p:cNvPr id="155" name="Straight Arrow Connector 154"/>
          <p:cNvCxnSpPr/>
          <p:nvPr/>
        </p:nvCxnSpPr>
        <p:spPr>
          <a:xfrm flipV="1">
            <a:off x="10301043" y="4716839"/>
            <a:ext cx="9475" cy="610024"/>
          </a:xfrm>
          <a:prstGeom prst="straightConnector1">
            <a:avLst/>
          </a:prstGeom>
          <a:ln>
            <a:solidFill>
              <a:srgbClr val="B1EAFE"/>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11111196" y="5527857"/>
            <a:ext cx="1099212" cy="584775"/>
          </a:xfrm>
          <a:prstGeom prst="rect">
            <a:avLst/>
          </a:prstGeom>
          <a:effectLst/>
        </p:spPr>
        <p:txBody>
          <a:bodyPr wrap="square">
            <a:spAutoFit/>
          </a:bodyPr>
          <a:lstStyle/>
          <a:p>
            <a:r>
              <a:rPr lang="en-US" sz="1600" i="1" dirty="0">
                <a:solidFill>
                  <a:schemeClr val="accent1"/>
                </a:solidFill>
              </a:rPr>
              <a:t>encrypted doc</a:t>
            </a:r>
            <a:endParaRPr lang="en-US" i="1" dirty="0">
              <a:solidFill>
                <a:schemeClr val="accent1"/>
              </a:solidFill>
            </a:endParaRPr>
          </a:p>
        </p:txBody>
      </p:sp>
      <p:sp>
        <p:nvSpPr>
          <p:cNvPr id="158" name="Rectangle 157"/>
          <p:cNvSpPr/>
          <p:nvPr/>
        </p:nvSpPr>
        <p:spPr>
          <a:xfrm>
            <a:off x="8295261" y="3328004"/>
            <a:ext cx="1249060" cy="738664"/>
          </a:xfrm>
          <a:prstGeom prst="rect">
            <a:avLst/>
          </a:prstGeom>
          <a:effectLst/>
        </p:spPr>
        <p:txBody>
          <a:bodyPr wrap="none">
            <a:spAutoFit/>
          </a:bodyPr>
          <a:lstStyle/>
          <a:p>
            <a:r>
              <a:rPr lang="en-US" sz="1400" i="1" dirty="0">
                <a:solidFill>
                  <a:schemeClr val="accent1"/>
                </a:solidFill>
              </a:rPr>
              <a:t>Block event</a:t>
            </a:r>
          </a:p>
          <a:p>
            <a:r>
              <a:rPr lang="en-US" sz="1400" i="1" dirty="0">
                <a:solidFill>
                  <a:schemeClr val="accent1"/>
                </a:solidFill>
              </a:rPr>
              <a:t>thrown when </a:t>
            </a:r>
          </a:p>
          <a:p>
            <a:r>
              <a:rPr lang="en-US" sz="1400" i="1" dirty="0">
                <a:solidFill>
                  <a:schemeClr val="accent1"/>
                </a:solidFill>
              </a:rPr>
              <a:t>committed</a:t>
            </a:r>
            <a:endParaRPr lang="en-US" sz="1600" i="1" dirty="0">
              <a:solidFill>
                <a:schemeClr val="accent1"/>
              </a:solidFill>
            </a:endParaRPr>
          </a:p>
        </p:txBody>
      </p:sp>
      <p:sp>
        <p:nvSpPr>
          <p:cNvPr id="162" name="Rectangle 161"/>
          <p:cNvSpPr/>
          <p:nvPr/>
        </p:nvSpPr>
        <p:spPr>
          <a:xfrm>
            <a:off x="7623930" y="2244089"/>
            <a:ext cx="1069524" cy="369332"/>
          </a:xfrm>
          <a:prstGeom prst="rect">
            <a:avLst/>
          </a:prstGeom>
        </p:spPr>
        <p:txBody>
          <a:bodyPr wrap="none">
            <a:spAutoFit/>
          </a:bodyPr>
          <a:lstStyle/>
          <a:p>
            <a:r>
              <a:rPr lang="en-US" i="1" dirty="0">
                <a:solidFill>
                  <a:schemeClr val="accent1"/>
                </a:solidFill>
              </a:rPr>
              <a:t>AES key</a:t>
            </a:r>
          </a:p>
        </p:txBody>
      </p:sp>
      <p:cxnSp>
        <p:nvCxnSpPr>
          <p:cNvPr id="166" name="Straight Arrow Connector 165"/>
          <p:cNvCxnSpPr/>
          <p:nvPr/>
        </p:nvCxnSpPr>
        <p:spPr>
          <a:xfrm flipV="1">
            <a:off x="10310518" y="3479163"/>
            <a:ext cx="0" cy="856188"/>
          </a:xfrm>
          <a:prstGeom prst="straightConnector1">
            <a:avLst/>
          </a:prstGeom>
          <a:ln>
            <a:solidFill>
              <a:srgbClr val="B1EAFE"/>
            </a:solidFill>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a:xfrm>
            <a:off x="10780991" y="3096384"/>
            <a:ext cx="1069524" cy="369332"/>
          </a:xfrm>
          <a:prstGeom prst="rect">
            <a:avLst/>
          </a:prstGeom>
        </p:spPr>
        <p:txBody>
          <a:bodyPr wrap="none">
            <a:spAutoFit/>
          </a:bodyPr>
          <a:lstStyle/>
          <a:p>
            <a:r>
              <a:rPr lang="en-US" i="1" dirty="0">
                <a:solidFill>
                  <a:schemeClr val="accent1"/>
                </a:solidFill>
              </a:rPr>
              <a:t>AES key</a:t>
            </a:r>
          </a:p>
        </p:txBody>
      </p:sp>
      <p:sp>
        <p:nvSpPr>
          <p:cNvPr id="169" name="Can 168"/>
          <p:cNvSpPr/>
          <p:nvPr/>
        </p:nvSpPr>
        <p:spPr>
          <a:xfrm>
            <a:off x="11150162" y="1305015"/>
            <a:ext cx="722819" cy="388528"/>
          </a:xfrm>
          <a:prstGeom prst="can">
            <a:avLst/>
          </a:prstGeom>
          <a:noFill/>
          <a:ln>
            <a:solidFill>
              <a:srgbClr val="103A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accent1"/>
                </a:solidFill>
              </a:rPr>
              <a:t>offchain</a:t>
            </a:r>
            <a:endParaRPr lang="en-US" sz="1200" dirty="0">
              <a:solidFill>
                <a:schemeClr val="accent1"/>
              </a:solidFill>
            </a:endParaRPr>
          </a:p>
        </p:txBody>
      </p:sp>
      <p:cxnSp>
        <p:nvCxnSpPr>
          <p:cNvPr id="170" name="Elbow Connector 169"/>
          <p:cNvCxnSpPr/>
          <p:nvPr/>
        </p:nvCxnSpPr>
        <p:spPr>
          <a:xfrm rot="5400000">
            <a:off x="10948073" y="1959159"/>
            <a:ext cx="907068" cy="459238"/>
          </a:xfrm>
          <a:prstGeom prst="bentConnector2">
            <a:avLst/>
          </a:prstGeom>
          <a:ln>
            <a:solidFill>
              <a:srgbClr val="B1EAFE"/>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H="1">
            <a:off x="10291366" y="2833056"/>
            <a:ext cx="1" cy="390880"/>
          </a:xfrm>
          <a:prstGeom prst="straightConnector1">
            <a:avLst/>
          </a:prstGeom>
          <a:ln>
            <a:solidFill>
              <a:srgbClr val="B1EAFE"/>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10901472" y="2060688"/>
            <a:ext cx="1239827" cy="338554"/>
          </a:xfrm>
          <a:prstGeom prst="rect">
            <a:avLst/>
          </a:prstGeom>
          <a:effectLst/>
        </p:spPr>
        <p:txBody>
          <a:bodyPr wrap="square">
            <a:spAutoFit/>
          </a:bodyPr>
          <a:lstStyle/>
          <a:p>
            <a:pPr algn="ctr"/>
            <a:r>
              <a:rPr lang="en-US" sz="1600" i="1" dirty="0">
                <a:solidFill>
                  <a:schemeClr val="accent1"/>
                </a:solidFill>
              </a:rPr>
              <a:t> private key</a:t>
            </a:r>
            <a:endParaRPr lang="en-US" i="1" dirty="0">
              <a:solidFill>
                <a:schemeClr val="accent1"/>
              </a:solidFill>
            </a:endParaRPr>
          </a:p>
        </p:txBody>
      </p:sp>
      <p:sp>
        <p:nvSpPr>
          <p:cNvPr id="176" name="Rectangle 175"/>
          <p:cNvSpPr/>
          <p:nvPr/>
        </p:nvSpPr>
        <p:spPr>
          <a:xfrm>
            <a:off x="9851944" y="3185261"/>
            <a:ext cx="949299" cy="338554"/>
          </a:xfrm>
          <a:prstGeom prst="rect">
            <a:avLst/>
          </a:prstGeom>
          <a:effectLst/>
        </p:spPr>
        <p:txBody>
          <a:bodyPr wrap="none">
            <a:spAutoFit/>
          </a:bodyPr>
          <a:lstStyle/>
          <a:p>
            <a:r>
              <a:rPr lang="en-US" sz="1600" i="1" dirty="0">
                <a:solidFill>
                  <a:schemeClr val="accent1"/>
                </a:solidFill>
              </a:rPr>
              <a:t>Decrypt!</a:t>
            </a:r>
            <a:endParaRPr lang="en-US" i="1" dirty="0">
              <a:solidFill>
                <a:schemeClr val="accent1"/>
              </a:solidFill>
            </a:endParaRPr>
          </a:p>
        </p:txBody>
      </p:sp>
      <p:pic>
        <p:nvPicPr>
          <p:cNvPr id="177" name="Picture 1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829" y="1247581"/>
            <a:ext cx="670218" cy="648000"/>
          </a:xfrm>
          <a:prstGeom prst="rect">
            <a:avLst/>
          </a:prstGeom>
        </p:spPr>
      </p:pic>
      <p:pic>
        <p:nvPicPr>
          <p:cNvPr id="178" name="Picture 1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644" y="1180368"/>
            <a:ext cx="781920" cy="756000"/>
          </a:xfrm>
          <a:prstGeom prst="rect">
            <a:avLst/>
          </a:prstGeom>
        </p:spPr>
      </p:pic>
      <p:pic>
        <p:nvPicPr>
          <p:cNvPr id="179" name="Picture 1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6934" y="1099362"/>
            <a:ext cx="781920" cy="756000"/>
          </a:xfrm>
          <a:prstGeom prst="rect">
            <a:avLst/>
          </a:prstGeom>
        </p:spPr>
      </p:pic>
      <p:grpSp>
        <p:nvGrpSpPr>
          <p:cNvPr id="16" name="Group 15"/>
          <p:cNvGrpSpPr/>
          <p:nvPr/>
        </p:nvGrpSpPr>
        <p:grpSpPr>
          <a:xfrm>
            <a:off x="3422046" y="1571581"/>
            <a:ext cx="2525784" cy="3965074"/>
            <a:chOff x="3422046" y="1571581"/>
            <a:chExt cx="2525784" cy="3965074"/>
          </a:xfrm>
        </p:grpSpPr>
        <p:cxnSp>
          <p:nvCxnSpPr>
            <p:cNvPr id="126" name="Elbow Connector 125"/>
            <p:cNvCxnSpPr>
              <a:endCxn id="177" idx="1"/>
            </p:cNvCxnSpPr>
            <p:nvPr/>
          </p:nvCxnSpPr>
          <p:spPr>
            <a:xfrm rot="5400000" flipH="1" flipV="1">
              <a:off x="2946403" y="2488458"/>
              <a:ext cx="3918303" cy="2084550"/>
            </a:xfrm>
            <a:prstGeom prst="bentConnector2">
              <a:avLst/>
            </a:prstGeom>
            <a:ln>
              <a:solidFill>
                <a:srgbClr val="B1EAFE"/>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1" idx="3"/>
            </p:cNvCxnSpPr>
            <p:nvPr/>
          </p:nvCxnSpPr>
          <p:spPr>
            <a:xfrm flipV="1">
              <a:off x="3422046" y="5536654"/>
              <a:ext cx="450885" cy="1"/>
            </a:xfrm>
            <a:prstGeom prst="line">
              <a:avLst/>
            </a:prstGeom>
            <a:ln>
              <a:solidFill>
                <a:srgbClr val="B1EAFE"/>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p:nvGrpSpPr>
        <p:grpSpPr>
          <a:xfrm>
            <a:off x="7139058" y="1489583"/>
            <a:ext cx="2631792" cy="4246716"/>
            <a:chOff x="3422046" y="1571582"/>
            <a:chExt cx="2525783" cy="3965075"/>
          </a:xfrm>
        </p:grpSpPr>
        <p:cxnSp>
          <p:nvCxnSpPr>
            <p:cNvPr id="182" name="Elbow Connector 181"/>
            <p:cNvCxnSpPr/>
            <p:nvPr/>
          </p:nvCxnSpPr>
          <p:spPr>
            <a:xfrm rot="5400000" flipH="1" flipV="1">
              <a:off x="3226936" y="2815762"/>
              <a:ext cx="3965073" cy="1476713"/>
            </a:xfrm>
            <a:prstGeom prst="bentConnector3">
              <a:avLst>
                <a:gd name="adj1" fmla="val 99813"/>
              </a:avLst>
            </a:prstGeom>
            <a:ln>
              <a:solidFill>
                <a:srgbClr val="B1EAFE"/>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3422046" y="5536656"/>
              <a:ext cx="1049070" cy="1"/>
            </a:xfrm>
            <a:prstGeom prst="line">
              <a:avLst/>
            </a:prstGeom>
            <a:ln>
              <a:solidFill>
                <a:srgbClr val="B1EAFE"/>
              </a:solidFill>
              <a:prstDash val="dash"/>
              <a:tailEnd type="none"/>
            </a:ln>
          </p:spPr>
          <p:style>
            <a:lnRef idx="1">
              <a:schemeClr val="accent1"/>
            </a:lnRef>
            <a:fillRef idx="0">
              <a:schemeClr val="accent1"/>
            </a:fillRef>
            <a:effectRef idx="0">
              <a:schemeClr val="accent1"/>
            </a:effectRef>
            <a:fontRef idx="minor">
              <a:schemeClr val="tx1"/>
            </a:fontRef>
          </p:style>
        </p:cxnSp>
      </p:grpSp>
      <p:sp>
        <p:nvSpPr>
          <p:cNvPr id="184" name="Rectangle 183"/>
          <p:cNvSpPr/>
          <p:nvPr/>
        </p:nvSpPr>
        <p:spPr>
          <a:xfrm>
            <a:off x="4376251" y="1807329"/>
            <a:ext cx="1208237" cy="523220"/>
          </a:xfrm>
          <a:prstGeom prst="rect">
            <a:avLst/>
          </a:prstGeom>
        </p:spPr>
        <p:txBody>
          <a:bodyPr wrap="square">
            <a:spAutoFit/>
          </a:bodyPr>
          <a:lstStyle/>
          <a:p>
            <a:pPr algn="ctr"/>
            <a:r>
              <a:rPr lang="en-US" sz="1400" i="1" dirty="0">
                <a:solidFill>
                  <a:schemeClr val="accent1"/>
                </a:solidFill>
              </a:rPr>
              <a:t>requestor certificate</a:t>
            </a:r>
            <a:endParaRPr lang="en-US" sz="1600" i="1" dirty="0">
              <a:solidFill>
                <a:schemeClr val="accent1"/>
              </a:solidFill>
            </a:endParaRPr>
          </a:p>
        </p:txBody>
      </p:sp>
      <p:pic>
        <p:nvPicPr>
          <p:cNvPr id="229" name="Picture 2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682" y="5542977"/>
            <a:ext cx="507696" cy="507696"/>
          </a:xfrm>
          <a:prstGeom prst="rect">
            <a:avLst/>
          </a:prstGeom>
        </p:spPr>
      </p:pic>
      <p:pic>
        <p:nvPicPr>
          <p:cNvPr id="230" name="Picture 2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930" y="5532380"/>
            <a:ext cx="507696" cy="507696"/>
          </a:xfrm>
          <a:prstGeom prst="rect">
            <a:avLst/>
          </a:prstGeom>
        </p:spPr>
      </p:pic>
      <p:pic>
        <p:nvPicPr>
          <p:cNvPr id="231" name="Picture 2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4542" y="3196385"/>
            <a:ext cx="507696" cy="507696"/>
          </a:xfrm>
          <a:prstGeom prst="rect">
            <a:avLst/>
          </a:prstGeom>
        </p:spPr>
      </p:pic>
      <p:pic>
        <p:nvPicPr>
          <p:cNvPr id="232"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994" y="1340788"/>
            <a:ext cx="507696" cy="507696"/>
          </a:xfrm>
          <a:prstGeom prst="rect">
            <a:avLst/>
          </a:prstGeom>
        </p:spPr>
      </p:pic>
      <p:pic>
        <p:nvPicPr>
          <p:cNvPr id="233"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5124" y="1273026"/>
            <a:ext cx="507696" cy="507696"/>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928" y="3220112"/>
            <a:ext cx="469672" cy="469672"/>
          </a:xfrm>
          <a:prstGeom prst="rect">
            <a:avLst/>
          </a:prstGeom>
        </p:spPr>
      </p:pic>
      <p:pic>
        <p:nvPicPr>
          <p:cNvPr id="234" name="Picture 2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7931" y="5570404"/>
            <a:ext cx="469672" cy="469672"/>
          </a:xfrm>
          <a:prstGeom prst="rect">
            <a:avLst/>
          </a:prstGeom>
        </p:spPr>
      </p:pic>
      <p:pic>
        <p:nvPicPr>
          <p:cNvPr id="235" name="Picture 2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3100" y="2255199"/>
            <a:ext cx="469672" cy="469672"/>
          </a:xfrm>
          <a:prstGeom prst="rect">
            <a:avLst/>
          </a:prstGeom>
        </p:spPr>
      </p:pic>
      <p:pic>
        <p:nvPicPr>
          <p:cNvPr id="236" name="Picture 2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1361" y="1264443"/>
            <a:ext cx="469672" cy="469672"/>
          </a:xfrm>
          <a:prstGeom prst="rect">
            <a:avLst/>
          </a:prstGeom>
        </p:spPr>
      </p:pic>
      <p:pic>
        <p:nvPicPr>
          <p:cNvPr id="237" name="Picture 2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7387" y="2900306"/>
            <a:ext cx="377313" cy="377313"/>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1889" y="3020679"/>
            <a:ext cx="574477" cy="574477"/>
          </a:xfrm>
          <a:prstGeom prst="rect">
            <a:avLst/>
          </a:prstGeom>
        </p:spPr>
      </p:pic>
      <p:grpSp>
        <p:nvGrpSpPr>
          <p:cNvPr id="238" name="Group 237"/>
          <p:cNvGrpSpPr/>
          <p:nvPr/>
        </p:nvGrpSpPr>
        <p:grpSpPr>
          <a:xfrm>
            <a:off x="10365495" y="3647125"/>
            <a:ext cx="560181" cy="542732"/>
            <a:chOff x="9284040" y="3453392"/>
            <a:chExt cx="560181" cy="542732"/>
          </a:xfrm>
        </p:grpSpPr>
        <p:pic>
          <p:nvPicPr>
            <p:cNvPr id="239" name="Picture 238"/>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284040" y="3453392"/>
              <a:ext cx="491385" cy="491385"/>
            </a:xfrm>
            <a:prstGeom prst="rect">
              <a:avLst/>
            </a:prstGeom>
          </p:spPr>
        </p:pic>
        <p:pic>
          <p:nvPicPr>
            <p:cNvPr id="240" name="Picture 2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8422" y="3650325"/>
              <a:ext cx="345799" cy="345799"/>
            </a:xfrm>
            <a:prstGeom prst="rect">
              <a:avLst/>
            </a:prstGeom>
          </p:spPr>
        </p:pic>
      </p:grpSp>
      <p:grpSp>
        <p:nvGrpSpPr>
          <p:cNvPr id="241" name="Group 240"/>
          <p:cNvGrpSpPr/>
          <p:nvPr/>
        </p:nvGrpSpPr>
        <p:grpSpPr>
          <a:xfrm>
            <a:off x="10047739" y="5665521"/>
            <a:ext cx="560181" cy="542732"/>
            <a:chOff x="9284040" y="3453392"/>
            <a:chExt cx="560181" cy="542732"/>
          </a:xfrm>
        </p:grpSpPr>
        <p:pic>
          <p:nvPicPr>
            <p:cNvPr id="242" name="Picture 241"/>
            <p:cNvPicPr>
              <a:picLocks noChangeAspect="1"/>
            </p:cNvPicPr>
            <p:nvPr/>
          </p:nvPicPr>
          <p:blipFill>
            <a:blip r:embed="rId8">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284040" y="3453392"/>
              <a:ext cx="491385" cy="491385"/>
            </a:xfrm>
            <a:prstGeom prst="rect">
              <a:avLst/>
            </a:prstGeom>
          </p:spPr>
        </p:pic>
        <p:pic>
          <p:nvPicPr>
            <p:cNvPr id="243" name="Picture 2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8422" y="3650325"/>
              <a:ext cx="345799" cy="345799"/>
            </a:xfrm>
            <a:prstGeom prst="rect">
              <a:avLst/>
            </a:prstGeom>
          </p:spPr>
        </p:pic>
      </p:grpSp>
    </p:spTree>
    <p:extLst>
      <p:ext uri="{BB962C8B-B14F-4D97-AF65-F5344CB8AC3E}">
        <p14:creationId xmlns:p14="http://schemas.microsoft.com/office/powerpoint/2010/main" val="3419880576"/>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Secure Key Management and Key Operations</a:t>
            </a:r>
          </a:p>
        </p:txBody>
      </p:sp>
      <p:graphicFrame>
        <p:nvGraphicFramePr>
          <p:cNvPr id="6" name="Content Placeholder 5"/>
          <p:cNvGraphicFramePr>
            <a:graphicFrameLocks noGrp="1"/>
          </p:cNvGraphicFramePr>
          <p:nvPr>
            <p:ph idx="1"/>
            <p:extLst/>
          </p:nvPr>
        </p:nvGraphicFramePr>
        <p:xfrm>
          <a:off x="913051" y="1397795"/>
          <a:ext cx="10466388" cy="4526280"/>
        </p:xfrm>
        <a:graphic>
          <a:graphicData uri="http://schemas.openxmlformats.org/drawingml/2006/table">
            <a:tbl>
              <a:tblPr firstRow="1" bandRow="1">
                <a:tableStyleId>{5C22544A-7EE6-4342-B048-85BDC9FD1C3A}</a:tableStyleId>
              </a:tblPr>
              <a:tblGrid>
                <a:gridCol w="2050068">
                  <a:extLst>
                    <a:ext uri="{9D8B030D-6E8A-4147-A177-3AD203B41FA5}">
                      <a16:colId xmlns:a16="http://schemas.microsoft.com/office/drawing/2014/main" xmlns="" val="20000"/>
                    </a:ext>
                  </a:extLst>
                </a:gridCol>
                <a:gridCol w="8416320">
                  <a:extLst>
                    <a:ext uri="{9D8B030D-6E8A-4147-A177-3AD203B41FA5}">
                      <a16:colId xmlns:a16="http://schemas.microsoft.com/office/drawing/2014/main" xmlns="" val="20001"/>
                    </a:ext>
                  </a:extLst>
                </a:gridCol>
              </a:tblGrid>
              <a:tr h="370840">
                <a:tc>
                  <a:txBody>
                    <a:bodyPr/>
                    <a:lstStyle/>
                    <a:p>
                      <a:r>
                        <a:rPr lang="en-US" sz="1500" dirty="0"/>
                        <a:t>Subject Area</a:t>
                      </a:r>
                    </a:p>
                  </a:txBody>
                  <a:tcPr/>
                </a:tc>
                <a:tc>
                  <a:txBody>
                    <a:bodyPr/>
                    <a:lstStyle/>
                    <a:p>
                      <a:r>
                        <a:rPr lang="en-US" sz="1500" dirty="0"/>
                        <a:t>Security</a:t>
                      </a:r>
                    </a:p>
                  </a:txBody>
                  <a:tcPr/>
                </a:tc>
                <a:extLst>
                  <a:ext uri="{0D108BD9-81ED-4DB2-BD59-A6C34878D82A}">
                    <a16:rowId xmlns:a16="http://schemas.microsoft.com/office/drawing/2014/main" xmlns="" val="10000"/>
                  </a:ext>
                </a:extLst>
              </a:tr>
              <a:tr h="538480">
                <a:tc>
                  <a:txBody>
                    <a:bodyPr/>
                    <a:lstStyle/>
                    <a:p>
                      <a:r>
                        <a:rPr lang="en-AU" sz="1500" dirty="0">
                          <a:effectLst/>
                        </a:rPr>
                        <a:t>Architectural Decision</a:t>
                      </a:r>
                      <a:endParaRPr lang="en-US" sz="1500" dirty="0"/>
                    </a:p>
                  </a:txBody>
                  <a:tcPr/>
                </a:tc>
                <a:tc>
                  <a:txBody>
                    <a:bodyPr/>
                    <a:lstStyle/>
                    <a:p>
                      <a:r>
                        <a:rPr lang="en-US" sz="1500" baseline="0" dirty="0"/>
                        <a:t>Ensuring security of key management operations (generation, storage, and use of keys within cryptographic operations) within Blockchain solutions</a:t>
                      </a:r>
                    </a:p>
                  </a:txBody>
                  <a:tcPr/>
                </a:tc>
                <a:extLst>
                  <a:ext uri="{0D108BD9-81ED-4DB2-BD59-A6C34878D82A}">
                    <a16:rowId xmlns:a16="http://schemas.microsoft.com/office/drawing/2014/main" xmlns="" val="10001"/>
                  </a:ext>
                </a:extLst>
              </a:tr>
              <a:tr h="2865120">
                <a:tc>
                  <a:txBody>
                    <a:bodyPr/>
                    <a:lstStyle/>
                    <a:p>
                      <a:r>
                        <a:rPr lang="en-US" sz="1500" dirty="0"/>
                        <a:t>Issue or Prob</a:t>
                      </a:r>
                      <a:r>
                        <a:rPr lang="en-US" sz="1500" baseline="0" dirty="0"/>
                        <a:t> Stmt</a:t>
                      </a:r>
                      <a:endParaRPr lang="en-US" sz="1500" dirty="0"/>
                    </a:p>
                  </a:txBody>
                  <a:tcPr/>
                </a:tc>
                <a:tc>
                  <a:txBody>
                    <a:bodyPr/>
                    <a:lstStyle/>
                    <a:p>
                      <a:pPr marL="285750" indent="-285750">
                        <a:buFont typeface="Arial" charset="0"/>
                        <a:buChar char="•"/>
                      </a:pPr>
                      <a:r>
                        <a:rPr lang="en-US" sz="1500" dirty="0"/>
                        <a:t>Cryptography keys and key operations (signing, verifying, encrypting/decrypting) are performed extensively within any Blockchain solution. It is critical that there is mechanism to securely create, store and use keys within cryptographic operations as this is the core element of trust in a blockchain solution.  </a:t>
                      </a:r>
                    </a:p>
                    <a:p>
                      <a:pPr marL="285750" indent="-285750">
                        <a:buFont typeface="Arial" charset="0"/>
                        <a:buChar char="•"/>
                      </a:pPr>
                      <a:endParaRPr lang="en-US" sz="1500" dirty="0"/>
                    </a:p>
                    <a:p>
                      <a:pPr marL="285750" indent="-285750">
                        <a:buFont typeface="Arial" charset="0"/>
                        <a:buChar char="•"/>
                      </a:pPr>
                      <a:r>
                        <a:rPr lang="en-US" sz="1500" dirty="0"/>
                        <a:t>Within a Hyperledger Fabric based solution, keys are generated for run time nodes and those used for signing transaction proposals and responses (system/human users’ keys).  </a:t>
                      </a:r>
                    </a:p>
                    <a:p>
                      <a:pPr marL="285750" indent="-285750">
                        <a:buFont typeface="Arial" charset="0"/>
                        <a:buChar char="•"/>
                      </a:pPr>
                      <a:endParaRPr lang="en-US" sz="1500" dirty="0"/>
                    </a:p>
                    <a:p>
                      <a:pPr marL="285750" indent="-285750">
                        <a:buFont typeface="Arial" charset="0"/>
                        <a:buChar char="•"/>
                      </a:pPr>
                      <a:r>
                        <a:rPr lang="en-US" sz="1500" dirty="0"/>
                        <a:t>The generation, storage and management of cryptographic keys must be performed without impact to the qualities of service characteristics (performance, availability). </a:t>
                      </a:r>
                    </a:p>
                    <a:p>
                      <a:pPr marL="285750" indent="-285750">
                        <a:buFont typeface="Arial" charset="0"/>
                        <a:buChar char="•"/>
                      </a:pPr>
                      <a:endParaRPr lang="en-US" sz="1500" dirty="0"/>
                    </a:p>
                    <a:p>
                      <a:pPr marL="285750" indent="-285750">
                        <a:buFont typeface="Arial" charset="0"/>
                        <a:buChar char="•"/>
                      </a:pPr>
                      <a:r>
                        <a:rPr lang="en-US" sz="1500" dirty="0"/>
                        <a:t>Compliance with federal standard certification and validation (e.g. FIPS 140-2) required.</a:t>
                      </a:r>
                    </a:p>
                  </a:txBody>
                  <a:tcPr/>
                </a:tc>
                <a:extLst>
                  <a:ext uri="{0D108BD9-81ED-4DB2-BD59-A6C34878D82A}">
                    <a16:rowId xmlns:a16="http://schemas.microsoft.com/office/drawing/2014/main" xmlns="" val="10002"/>
                  </a:ext>
                </a:extLst>
              </a:tr>
              <a:tr h="370840">
                <a:tc>
                  <a:txBody>
                    <a:bodyPr/>
                    <a:lstStyle/>
                    <a:p>
                      <a:r>
                        <a:rPr lang="en-US" sz="1500" dirty="0"/>
                        <a:t>Assumptions</a:t>
                      </a:r>
                    </a:p>
                  </a:txBody>
                  <a:tcPr/>
                </a:tc>
                <a:tc>
                  <a:txBody>
                    <a:bodyPr/>
                    <a:lstStyle/>
                    <a:p>
                      <a:endParaRPr lang="en-US" sz="1500" dirty="0"/>
                    </a:p>
                  </a:txBody>
                  <a:tcPr/>
                </a:tc>
                <a:extLst>
                  <a:ext uri="{0D108BD9-81ED-4DB2-BD59-A6C34878D82A}">
                    <a16:rowId xmlns:a16="http://schemas.microsoft.com/office/drawing/2014/main" xmlns="" val="10003"/>
                  </a:ext>
                </a:extLst>
              </a:tr>
              <a:tr h="370840">
                <a:tc>
                  <a:txBody>
                    <a:bodyPr/>
                    <a:lstStyle/>
                    <a:p>
                      <a:r>
                        <a:rPr lang="en-US" sz="1500" dirty="0"/>
                        <a:t>Motivation</a:t>
                      </a:r>
                    </a:p>
                  </a:txBody>
                  <a:tcPr/>
                </a:tc>
                <a:tc>
                  <a:txBody>
                    <a:bodyPr/>
                    <a:lstStyle/>
                    <a:p>
                      <a:endParaRPr lang="en-US" sz="1500" dirty="0"/>
                    </a:p>
                  </a:txBody>
                  <a:tcPr/>
                </a:tc>
                <a:extLst>
                  <a:ext uri="{0D108BD9-81ED-4DB2-BD59-A6C34878D82A}">
                    <a16:rowId xmlns:a16="http://schemas.microsoft.com/office/drawing/2014/main" xmlns="" val="10004"/>
                  </a:ext>
                </a:extLst>
              </a:tr>
            </a:tbl>
          </a:graphicData>
        </a:graphic>
      </p:graphicFrame>
      <p:sp>
        <p:nvSpPr>
          <p:cNvPr id="4" name="Slide Number Placeholder 3"/>
          <p:cNvSpPr>
            <a:spLocks noGrp="1"/>
          </p:cNvSpPr>
          <p:nvPr>
            <p:ph type="sldNum" sz="quarter" idx="12"/>
          </p:nvPr>
        </p:nvSpPr>
        <p:spPr/>
        <p:txBody>
          <a:bodyPr/>
          <a:lstStyle/>
          <a:p>
            <a:fld id="{D139FF45-1236-9F45-B165-7A88753E2F8A}" type="slidenum">
              <a:rPr lang="en-US" smtClean="0"/>
              <a:pPr/>
              <a:t>27</a:t>
            </a:fld>
            <a:endParaRPr lang="en-US" dirty="0"/>
          </a:p>
        </p:txBody>
      </p:sp>
      <p:sp>
        <p:nvSpPr>
          <p:cNvPr id="7" name="TextBox 6"/>
          <p:cNvSpPr txBox="1"/>
          <p:nvPr/>
        </p:nvSpPr>
        <p:spPr>
          <a:xfrm>
            <a:off x="10841288" y="6569466"/>
            <a:ext cx="1079142" cy="307777"/>
          </a:xfrm>
          <a:prstGeom prst="rect">
            <a:avLst/>
          </a:prstGeom>
          <a:noFill/>
        </p:spPr>
        <p:txBody>
          <a:bodyPr wrap="none" rtlCol="0">
            <a:spAutoFit/>
          </a:bodyPr>
          <a:lstStyle/>
          <a:p>
            <a:pPr defTabSz="623360" hangingPunct="0"/>
            <a:r>
              <a:rPr lang="en-US" sz="1400" kern="0" dirty="0">
                <a:solidFill>
                  <a:srgbClr val="000000"/>
                </a:solidFill>
                <a:ea typeface="Arial"/>
                <a:cs typeface="Arial"/>
                <a:sym typeface="Arial"/>
              </a:rPr>
              <a:t>(continued)</a:t>
            </a:r>
          </a:p>
        </p:txBody>
      </p:sp>
    </p:spTree>
    <p:extLst>
      <p:ext uri="{BB962C8B-B14F-4D97-AF65-F5344CB8AC3E}">
        <p14:creationId xmlns:p14="http://schemas.microsoft.com/office/powerpoint/2010/main" val="142197133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Secure Key Management and Key Operations</a:t>
            </a:r>
          </a:p>
        </p:txBody>
      </p:sp>
      <p:graphicFrame>
        <p:nvGraphicFramePr>
          <p:cNvPr id="6" name="Content Placeholder 5"/>
          <p:cNvGraphicFramePr>
            <a:graphicFrameLocks noGrp="1"/>
          </p:cNvGraphicFramePr>
          <p:nvPr>
            <p:ph idx="1"/>
            <p:extLst/>
          </p:nvPr>
        </p:nvGraphicFramePr>
        <p:xfrm>
          <a:off x="913051" y="1397795"/>
          <a:ext cx="10466390" cy="4820920"/>
        </p:xfrm>
        <a:graphic>
          <a:graphicData uri="http://schemas.openxmlformats.org/drawingml/2006/table">
            <a:tbl>
              <a:tblPr firstRow="1" bandRow="1">
                <a:tableStyleId>{5C22544A-7EE6-4342-B048-85BDC9FD1C3A}</a:tableStyleId>
              </a:tblPr>
              <a:tblGrid>
                <a:gridCol w="1274803">
                  <a:extLst>
                    <a:ext uri="{9D8B030D-6E8A-4147-A177-3AD203B41FA5}">
                      <a16:colId xmlns:a16="http://schemas.microsoft.com/office/drawing/2014/main" xmlns="" val="20000"/>
                    </a:ext>
                  </a:extLst>
                </a:gridCol>
                <a:gridCol w="9191587">
                  <a:extLst>
                    <a:ext uri="{9D8B030D-6E8A-4147-A177-3AD203B41FA5}">
                      <a16:colId xmlns:a16="http://schemas.microsoft.com/office/drawing/2014/main" xmlns="" val="20001"/>
                    </a:ext>
                  </a:extLst>
                </a:gridCol>
              </a:tblGrid>
              <a:tr h="370840">
                <a:tc>
                  <a:txBody>
                    <a:bodyPr/>
                    <a:lstStyle/>
                    <a:p>
                      <a:r>
                        <a:rPr lang="en-US" sz="1300" dirty="0"/>
                        <a:t>Subject Area</a:t>
                      </a:r>
                    </a:p>
                  </a:txBody>
                  <a:tcPr/>
                </a:tc>
                <a:tc>
                  <a:txBody>
                    <a:bodyPr/>
                    <a:lstStyle/>
                    <a:p>
                      <a:r>
                        <a:rPr lang="en-US" sz="1300" dirty="0"/>
                        <a:t>Security</a:t>
                      </a:r>
                    </a:p>
                  </a:txBody>
                  <a:tcPr/>
                </a:tc>
                <a:extLst>
                  <a:ext uri="{0D108BD9-81ED-4DB2-BD59-A6C34878D82A}">
                    <a16:rowId xmlns:a16="http://schemas.microsoft.com/office/drawing/2014/main" xmlns="" val="10000"/>
                  </a:ext>
                </a:extLst>
              </a:tr>
              <a:tr h="4450080">
                <a:tc>
                  <a:txBody>
                    <a:bodyPr/>
                    <a:lstStyle/>
                    <a:p>
                      <a:r>
                        <a:rPr lang="en-US" sz="1300" dirty="0"/>
                        <a:t>Alternatives</a:t>
                      </a:r>
                    </a:p>
                  </a:txBody>
                  <a:tcPr/>
                </a:tc>
                <a:tc>
                  <a:txBody>
                    <a:bodyPr/>
                    <a:lstStyle/>
                    <a:p>
                      <a:pPr marL="342900" indent="-342900">
                        <a:buFont typeface="+mj-lt"/>
                        <a:buAutoNum type="arabicPeriod"/>
                      </a:pPr>
                      <a:r>
                        <a:rPr lang="en-US" sz="1300" dirty="0"/>
                        <a:t>Use a Hardware Security Module (HSM) for creating, managing keys and performing key operations.  IBM provided HSM can be used. Within Hybrid deployment, participants may use a 3rd Party Vendor HSM</a:t>
                      </a:r>
                    </a:p>
                    <a:p>
                      <a:pPr marL="342900" indent="-342900">
                        <a:buFont typeface="Arial" charset="0"/>
                        <a:buChar char="•"/>
                      </a:pPr>
                      <a:r>
                        <a:rPr lang="en-US" sz="1300" dirty="0"/>
                        <a:t>Advantages: </a:t>
                      </a:r>
                    </a:p>
                    <a:p>
                      <a:pPr marL="800100" lvl="1" indent="-342900">
                        <a:buFont typeface="Arial" charset="0"/>
                        <a:buChar char="•"/>
                      </a:pPr>
                      <a:r>
                        <a:rPr lang="en-US" sz="1300" dirty="0"/>
                        <a:t>Security: HSM is highly recommended for secure key generation, storage and for performing crypto operations.  If compliance with industry standards and certifications (e.g. FIPS 140-2 CMVP) are a requirement, HSMs are the only choice</a:t>
                      </a:r>
                    </a:p>
                    <a:p>
                      <a:pPr marL="800100" lvl="1" indent="-342900">
                        <a:buFont typeface="Arial" charset="0"/>
                        <a:buChar char="•"/>
                      </a:pPr>
                      <a:r>
                        <a:rPr lang="en-US" sz="1300" dirty="0"/>
                        <a:t>Performance: HSMs provide an order of magnitude better performance for crypto operations than software based solutions</a:t>
                      </a:r>
                    </a:p>
                    <a:p>
                      <a:pPr marL="800100" lvl="1" indent="-342900">
                        <a:buFont typeface="Arial" charset="0"/>
                        <a:buChar char="•"/>
                      </a:pPr>
                      <a:r>
                        <a:rPr lang="en-US" sz="1300" dirty="0"/>
                        <a:t>IBP HSM: If IBP is used as deployment model,  HSM support is in the roadmap and will be offered within IBP.  This will free up the customer from operational complexity for deploying and managing HSM infrastructure in HA and DR configuration and IBM will also provide for HSM as part of IBP support. </a:t>
                      </a:r>
                    </a:p>
                    <a:p>
                      <a:pPr marL="342900" indent="-342900">
                        <a:buFont typeface="Arial" charset="0"/>
                        <a:buChar char="•"/>
                      </a:pPr>
                      <a:r>
                        <a:rPr lang="en-US" sz="1300" dirty="0"/>
                        <a:t>Trade offs:</a:t>
                      </a:r>
                    </a:p>
                    <a:p>
                      <a:pPr marL="800100" lvl="1" indent="-342900">
                        <a:buFont typeface="Arial" charset="0"/>
                        <a:buChar char="•"/>
                      </a:pPr>
                      <a:r>
                        <a:rPr lang="en-US" sz="1300" dirty="0"/>
                        <a:t>Scalability: Scalability characteristics varies with the use of HSM and must be assessed within context of NFRs of specific solution specifically given that all crypto operations will be performed on the HSM. In general, scaling out HSMs will result in significant cost and operational complexity </a:t>
                      </a:r>
                    </a:p>
                    <a:p>
                      <a:pPr marL="800100" lvl="1" indent="-342900">
                        <a:buFont typeface="Arial" charset="0"/>
                        <a:buChar char="•"/>
                      </a:pPr>
                      <a:r>
                        <a:rPr lang="en-US" sz="1300" dirty="0"/>
                        <a:t>3rd Party Vendor HSM: For Hybrid deployments, participants may use 3rd party HSM. However this will impose additional cost and operational complexity since the HSM needs to be deployed and managed in HA and DR configuration. Operational procedures must be put in place for key backups/restore, key rotations etc.  In addition, support for 3rd party HSM does not exist in 1.0 GA and is expected in future releases. At this point, these will have to be custom implementations.  While customers deploying on prem to Z (i.e. Linux on Z) could use Crypto Card, this is not yet supported.</a:t>
                      </a:r>
                    </a:p>
                  </a:txBody>
                  <a:tcPr/>
                </a:tc>
                <a:extLst>
                  <a:ext uri="{0D108BD9-81ED-4DB2-BD59-A6C34878D82A}">
                    <a16:rowId xmlns:a16="http://schemas.microsoft.com/office/drawing/2014/main" xmlns="" val="10001"/>
                  </a:ext>
                </a:extLst>
              </a:tr>
            </a:tbl>
          </a:graphicData>
        </a:graphic>
      </p:graphicFrame>
      <p:sp>
        <p:nvSpPr>
          <p:cNvPr id="4" name="Slide Number Placeholder 3"/>
          <p:cNvSpPr>
            <a:spLocks noGrp="1"/>
          </p:cNvSpPr>
          <p:nvPr>
            <p:ph type="sldNum" sz="quarter" idx="12"/>
          </p:nvPr>
        </p:nvSpPr>
        <p:spPr/>
        <p:txBody>
          <a:bodyPr/>
          <a:lstStyle/>
          <a:p>
            <a:fld id="{D139FF45-1236-9F45-B165-7A88753E2F8A}" type="slidenum">
              <a:rPr lang="en-US" smtClean="0"/>
              <a:pPr/>
              <a:t>28</a:t>
            </a:fld>
            <a:endParaRPr lang="en-US" dirty="0"/>
          </a:p>
        </p:txBody>
      </p:sp>
      <p:sp>
        <p:nvSpPr>
          <p:cNvPr id="7" name="TextBox 6"/>
          <p:cNvSpPr txBox="1"/>
          <p:nvPr/>
        </p:nvSpPr>
        <p:spPr>
          <a:xfrm>
            <a:off x="10841288" y="6569466"/>
            <a:ext cx="1079142" cy="307777"/>
          </a:xfrm>
          <a:prstGeom prst="rect">
            <a:avLst/>
          </a:prstGeom>
          <a:noFill/>
        </p:spPr>
        <p:txBody>
          <a:bodyPr wrap="none" rtlCol="0">
            <a:spAutoFit/>
          </a:bodyPr>
          <a:lstStyle/>
          <a:p>
            <a:pPr defTabSz="623360" hangingPunct="0"/>
            <a:r>
              <a:rPr lang="en-US" sz="1400" kern="0" dirty="0">
                <a:solidFill>
                  <a:srgbClr val="000000"/>
                </a:solidFill>
                <a:ea typeface="Arial"/>
                <a:cs typeface="Arial"/>
                <a:sym typeface="Arial"/>
              </a:rPr>
              <a:t>(continued)</a:t>
            </a:r>
          </a:p>
        </p:txBody>
      </p:sp>
    </p:spTree>
    <p:extLst>
      <p:ext uri="{BB962C8B-B14F-4D97-AF65-F5344CB8AC3E}">
        <p14:creationId xmlns:p14="http://schemas.microsoft.com/office/powerpoint/2010/main" val="187416991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PII and GDPR Alternatives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4679336"/>
              </p:ext>
            </p:extLst>
          </p:nvPr>
        </p:nvGraphicFramePr>
        <p:xfrm>
          <a:off x="913051" y="1397795"/>
          <a:ext cx="10466388" cy="8768080"/>
        </p:xfrm>
        <a:graphic>
          <a:graphicData uri="http://schemas.openxmlformats.org/drawingml/2006/table">
            <a:tbl>
              <a:tblPr firstRow="1" bandRow="1">
                <a:tableStyleId>{5C22544A-7EE6-4342-B048-85BDC9FD1C3A}</a:tableStyleId>
              </a:tblPr>
              <a:tblGrid>
                <a:gridCol w="1274564">
                  <a:extLst>
                    <a:ext uri="{9D8B030D-6E8A-4147-A177-3AD203B41FA5}">
                      <a16:colId xmlns:a16="http://schemas.microsoft.com/office/drawing/2014/main" xmlns="" val="20000"/>
                    </a:ext>
                  </a:extLst>
                </a:gridCol>
                <a:gridCol w="9191824">
                  <a:extLst>
                    <a:ext uri="{9D8B030D-6E8A-4147-A177-3AD203B41FA5}">
                      <a16:colId xmlns:a16="http://schemas.microsoft.com/office/drawing/2014/main" xmlns="" val="20001"/>
                    </a:ext>
                  </a:extLst>
                </a:gridCol>
              </a:tblGrid>
              <a:tr h="579120">
                <a:tc>
                  <a:txBody>
                    <a:bodyPr/>
                    <a:lstStyle/>
                    <a:p>
                      <a:r>
                        <a:rPr lang="en-US" sz="1600" dirty="0"/>
                        <a:t>Subject Area</a:t>
                      </a:r>
                    </a:p>
                  </a:txBody>
                  <a:tcPr/>
                </a:tc>
                <a:tc>
                  <a:txBody>
                    <a:bodyPr/>
                    <a:lstStyle/>
                    <a:p>
                      <a:r>
                        <a:rPr lang="en-US" sz="1600" dirty="0"/>
                        <a:t>Data Storage</a:t>
                      </a:r>
                    </a:p>
                  </a:txBody>
                  <a:tcPr/>
                </a:tc>
                <a:extLst>
                  <a:ext uri="{0D108BD9-81ED-4DB2-BD59-A6C34878D82A}">
                    <a16:rowId xmlns:a16="http://schemas.microsoft.com/office/drawing/2014/main" xmlns="" val="10000"/>
                  </a:ext>
                </a:extLst>
              </a:tr>
              <a:tr h="4074160">
                <a:tc>
                  <a:txBody>
                    <a:bodyPr/>
                    <a:lstStyle/>
                    <a:p>
                      <a:r>
                        <a:rPr lang="en-US" sz="1600" dirty="0"/>
                        <a:t>Alternatives</a:t>
                      </a:r>
                    </a:p>
                  </a:txBody>
                  <a:tcPr/>
                </a:tc>
                <a:tc>
                  <a:txBody>
                    <a:bodyPr/>
                    <a:lstStyle/>
                    <a:p>
                      <a:pPr marL="342900" indent="-342900">
                        <a:spcAft>
                          <a:spcPts val="1200"/>
                        </a:spcAft>
                        <a:buFont typeface="+mj-lt"/>
                        <a:buAutoNum type="arabicPeriod"/>
                      </a:pPr>
                      <a:r>
                        <a:rPr lang="en-US" sz="1600" baseline="0" dirty="0"/>
                        <a:t>Storing personal data in a side database or data lake and delete them when needed (hard erasure)</a:t>
                      </a:r>
                    </a:p>
                    <a:p>
                      <a:pPr marL="742950" lvl="1" indent="-285750">
                        <a:spcAft>
                          <a:spcPts val="1200"/>
                        </a:spcAft>
                        <a:buFont typeface="Arial" charset="0"/>
                        <a:buChar char="•"/>
                      </a:pPr>
                      <a:r>
                        <a:rPr lang="en-US" sz="1600" baseline="0" dirty="0"/>
                        <a:t>Using the Blockchain as a system of trust, the information stored in the Blockchain is not all information required by the use case, but a subset, plus a reference to bulk data residing in a data lake or other traditional store.</a:t>
                      </a:r>
                    </a:p>
                    <a:p>
                      <a:pPr marL="742950" lvl="1" indent="-285750">
                        <a:spcAft>
                          <a:spcPts val="1200"/>
                        </a:spcAft>
                        <a:buFont typeface="Arial" charset="0"/>
                        <a:buChar char="•"/>
                      </a:pPr>
                      <a:r>
                        <a:rPr lang="en-US" sz="1600" baseline="0" dirty="0"/>
                        <a:t>Using a crypto hash reference to an external data store allows to understand if anything in that external store has change (used by existing prototype).  Multiple hash references can be used for different ‘views’ of the data.</a:t>
                      </a:r>
                    </a:p>
                    <a:p>
                      <a:pPr marL="742950" lvl="1" indent="-285750">
                        <a:spcAft>
                          <a:spcPts val="1200"/>
                        </a:spcAft>
                        <a:buFont typeface="Arial" charset="0"/>
                        <a:buChar char="•"/>
                      </a:pPr>
                      <a:r>
                        <a:rPr lang="en-US" sz="1600" baseline="0" dirty="0"/>
                        <a:t>In this way, removing the information from the traditional store, means the reference in the blockchain becomes defunct. The Blockchain has not been edited, but the system to which it refers to has</a:t>
                      </a:r>
                    </a:p>
                    <a:p>
                      <a:pPr marL="742950" lvl="1" indent="-285750">
                        <a:spcAft>
                          <a:spcPts val="1200"/>
                        </a:spcAft>
                        <a:buFont typeface="Arial" charset="0"/>
                        <a:buChar char="•"/>
                      </a:pPr>
                      <a:r>
                        <a:rPr lang="en-US" sz="1600" baseline="0" dirty="0"/>
                        <a:t>This is a desirable native function of the Hyperledger Fabric and is already on its feature list, see </a:t>
                      </a:r>
                      <a:r>
                        <a:rPr lang="en-US" sz="1600" baseline="0" dirty="0" err="1"/>
                        <a:t>Hyperledger</a:t>
                      </a:r>
                      <a:r>
                        <a:rPr lang="en-US" sz="1600" baseline="0" dirty="0"/>
                        <a:t> Fabric FAB 1151 (Side DB-Private Channel Data) and FAB 2450 (Client SDK-Transient Data Handling)</a:t>
                      </a:r>
                    </a:p>
                  </a:txBody>
                  <a:tcPr/>
                </a:tc>
                <a:extLst>
                  <a:ext uri="{0D108BD9-81ED-4DB2-BD59-A6C34878D82A}">
                    <a16:rowId xmlns:a16="http://schemas.microsoft.com/office/drawing/2014/main" xmlns="" val="10001"/>
                  </a:ext>
                </a:extLst>
              </a:tr>
              <a:tr h="4074160">
                <a:tc>
                  <a:txBody>
                    <a:bodyPr/>
                    <a:lstStyle/>
                    <a:p>
                      <a:endParaRPr lang="en-US" sz="1600" dirty="0"/>
                    </a:p>
                  </a:txBody>
                  <a:tcPr/>
                </a:tc>
                <a:tc>
                  <a:txBody>
                    <a:bodyPr/>
                    <a:lstStyle/>
                    <a:p>
                      <a:pPr marL="742950" lvl="1" indent="-285750">
                        <a:spcAft>
                          <a:spcPts val="1200"/>
                        </a:spcAft>
                        <a:buFont typeface="Arial" charset="0"/>
                        <a:buChar char="•"/>
                      </a:pPr>
                      <a:endParaRPr lang="en-US" sz="1600" baseline="0" dirty="0"/>
                    </a:p>
                  </a:txBody>
                  <a:tcPr/>
                </a:tc>
                <a:extLst>
                  <a:ext uri="{0D108BD9-81ED-4DB2-BD59-A6C34878D82A}">
                    <a16:rowId xmlns:a16="http://schemas.microsoft.com/office/drawing/2014/main" xmlns="" val="176697886"/>
                  </a:ext>
                </a:extLst>
              </a:tr>
            </a:tbl>
          </a:graphicData>
        </a:graphic>
      </p:graphicFrame>
      <p:sp>
        <p:nvSpPr>
          <p:cNvPr id="4" name="Slide Number Placeholder 3"/>
          <p:cNvSpPr>
            <a:spLocks noGrp="1"/>
          </p:cNvSpPr>
          <p:nvPr>
            <p:ph type="sldNum" sz="quarter" idx="12"/>
          </p:nvPr>
        </p:nvSpPr>
        <p:spPr/>
        <p:txBody>
          <a:bodyPr/>
          <a:lstStyle/>
          <a:p>
            <a:fld id="{D139FF45-1236-9F45-B165-7A88753E2F8A}" type="slidenum">
              <a:rPr lang="en-US" smtClean="0"/>
              <a:pPr/>
              <a:t>29</a:t>
            </a:fld>
            <a:endParaRPr lang="en-US" dirty="0"/>
          </a:p>
        </p:txBody>
      </p:sp>
      <p:sp>
        <p:nvSpPr>
          <p:cNvPr id="7" name="TextBox 6"/>
          <p:cNvSpPr txBox="1"/>
          <p:nvPr/>
        </p:nvSpPr>
        <p:spPr>
          <a:xfrm>
            <a:off x="10841288" y="6569466"/>
            <a:ext cx="1079142" cy="307777"/>
          </a:xfrm>
          <a:prstGeom prst="rect">
            <a:avLst/>
          </a:prstGeom>
          <a:noFill/>
        </p:spPr>
        <p:txBody>
          <a:bodyPr wrap="none" rtlCol="0">
            <a:spAutoFit/>
          </a:bodyPr>
          <a:lstStyle/>
          <a:p>
            <a:pPr defTabSz="623360" hangingPunct="0"/>
            <a:r>
              <a:rPr lang="en-US" sz="1400" kern="0" dirty="0">
                <a:solidFill>
                  <a:srgbClr val="000000"/>
                </a:solidFill>
                <a:ea typeface="Arial"/>
                <a:cs typeface="Arial"/>
                <a:sym typeface="Arial"/>
              </a:rPr>
              <a:t>(continued)</a:t>
            </a:r>
          </a:p>
        </p:txBody>
      </p:sp>
    </p:spTree>
    <p:extLst>
      <p:ext uri="{BB962C8B-B14F-4D97-AF65-F5344CB8AC3E}">
        <p14:creationId xmlns:p14="http://schemas.microsoft.com/office/powerpoint/2010/main" val="163575920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00765" y="347204"/>
            <a:ext cx="5675464" cy="4399723"/>
          </a:xfrm>
          <a:prstGeom prst="rect">
            <a:avLst/>
          </a:prstGeom>
        </p:spPr>
        <p:txBody>
          <a:bodyPr>
            <a:normAutofit fontScale="85000" lnSpcReduction="20000"/>
          </a:bodyPr>
          <a:lstStyle>
            <a:lvl1pPr marL="0" marR="0" indent="0" algn="l" defTabSz="914400" rtl="0" eaLnBrk="1" latinLnBrk="0" hangingPunct="1">
              <a:lnSpc>
                <a:spcPct val="100000"/>
              </a:lnSpc>
              <a:spcBef>
                <a:spcPts val="300"/>
              </a:spcBef>
              <a:spcAft>
                <a:spcPts val="300"/>
              </a:spcAft>
              <a:buClrTx/>
              <a:buSzTx/>
              <a:buFontTx/>
              <a:buNone/>
              <a:tabLst/>
              <a:defRPr sz="1200" b="0" i="0" u="none" strike="noStrike" cap="none" spc="0" baseline="0">
                <a:ln>
                  <a:noFill/>
                </a:ln>
                <a:solidFill>
                  <a:schemeClr val="tx2"/>
                </a:solidFill>
                <a:uFillTx/>
                <a:latin typeface="Arial" charset="0"/>
                <a:ea typeface="Arial" charset="0"/>
                <a:cs typeface="Arial"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spcAft>
                <a:spcPts val="800"/>
              </a:spcAft>
            </a:pPr>
            <a:r>
              <a:rPr lang="en-US" sz="2933" b="1" kern="0" dirty="0">
                <a:solidFill>
                  <a:srgbClr val="000000"/>
                </a:solidFill>
              </a:rPr>
              <a:t>Enabling Capabilities</a:t>
            </a:r>
          </a:p>
          <a:p>
            <a:pPr>
              <a:spcAft>
                <a:spcPts val="800"/>
              </a:spcAft>
            </a:pPr>
            <a:r>
              <a:rPr lang="en-US" sz="1867" b="1" kern="0" dirty="0">
                <a:solidFill>
                  <a:srgbClr val="000000"/>
                </a:solidFill>
              </a:rPr>
              <a:t>Speed of Delivery</a:t>
            </a:r>
          </a:p>
          <a:p>
            <a:pPr lvl="1">
              <a:spcAft>
                <a:spcPts val="800"/>
              </a:spcAft>
            </a:pPr>
            <a:r>
              <a:rPr lang="en-US" sz="1867" b="1" kern="0" dirty="0">
                <a:solidFill>
                  <a:srgbClr val="000000">
                    <a:lumMod val="60000"/>
                    <a:lumOff val="40000"/>
                  </a:srgbClr>
                </a:solidFill>
              </a:rPr>
              <a:t>Rethink</a:t>
            </a:r>
            <a:r>
              <a:rPr lang="en-US" sz="1867" kern="0" dirty="0">
                <a:solidFill>
                  <a:srgbClr val="000000">
                    <a:lumMod val="60000"/>
                    <a:lumOff val="40000"/>
                  </a:srgbClr>
                </a:solidFill>
              </a:rPr>
              <a:t> </a:t>
            </a:r>
            <a:r>
              <a:rPr lang="en-US" sz="1867" kern="0" dirty="0">
                <a:solidFill>
                  <a:srgbClr val="000000"/>
                </a:solidFill>
              </a:rPr>
              <a:t>data architecture and data exchange capabilities</a:t>
            </a:r>
          </a:p>
          <a:p>
            <a:pPr>
              <a:spcAft>
                <a:spcPts val="800"/>
              </a:spcAft>
            </a:pPr>
            <a:r>
              <a:rPr lang="en-US" sz="1867" b="1" kern="0" dirty="0">
                <a:solidFill>
                  <a:srgbClr val="000000"/>
                </a:solidFill>
              </a:rPr>
              <a:t>Digitization of the Business</a:t>
            </a:r>
          </a:p>
          <a:p>
            <a:pPr lvl="1">
              <a:spcAft>
                <a:spcPts val="800"/>
              </a:spcAft>
            </a:pPr>
            <a:r>
              <a:rPr lang="en-US" sz="1867" b="1" kern="0" dirty="0">
                <a:solidFill>
                  <a:srgbClr val="000000">
                    <a:lumMod val="60000"/>
                    <a:lumOff val="40000"/>
                  </a:srgbClr>
                </a:solidFill>
              </a:rPr>
              <a:t>Redesign</a:t>
            </a:r>
            <a:r>
              <a:rPr lang="en-US" sz="1867" kern="0" dirty="0">
                <a:solidFill>
                  <a:srgbClr val="000000">
                    <a:lumMod val="60000"/>
                    <a:lumOff val="40000"/>
                  </a:srgbClr>
                </a:solidFill>
              </a:rPr>
              <a:t> </a:t>
            </a:r>
            <a:r>
              <a:rPr lang="en-US" sz="1867" kern="0" dirty="0">
                <a:solidFill>
                  <a:srgbClr val="000000"/>
                </a:solidFill>
              </a:rPr>
              <a:t>value chain to accelerate time to value</a:t>
            </a:r>
          </a:p>
          <a:p>
            <a:pPr>
              <a:spcAft>
                <a:spcPts val="800"/>
              </a:spcAft>
            </a:pPr>
            <a:r>
              <a:rPr lang="en-US" sz="1867" b="1" kern="0" dirty="0">
                <a:solidFill>
                  <a:srgbClr val="000000"/>
                </a:solidFill>
              </a:rPr>
              <a:t>Becoming more Data Centric</a:t>
            </a:r>
          </a:p>
          <a:p>
            <a:pPr lvl="1">
              <a:spcAft>
                <a:spcPts val="800"/>
              </a:spcAft>
            </a:pPr>
            <a:r>
              <a:rPr lang="en-US" sz="1867" b="1" kern="0" dirty="0">
                <a:solidFill>
                  <a:srgbClr val="000000">
                    <a:lumMod val="60000"/>
                    <a:lumOff val="40000"/>
                  </a:srgbClr>
                </a:solidFill>
              </a:rPr>
              <a:t>Redefine</a:t>
            </a:r>
            <a:r>
              <a:rPr lang="en-US" sz="1867" kern="0" dirty="0">
                <a:solidFill>
                  <a:srgbClr val="000000">
                    <a:lumMod val="60000"/>
                    <a:lumOff val="40000"/>
                  </a:srgbClr>
                </a:solidFill>
              </a:rPr>
              <a:t> </a:t>
            </a:r>
            <a:r>
              <a:rPr lang="en-US" sz="1867" kern="0" dirty="0">
                <a:solidFill>
                  <a:srgbClr val="000000"/>
                </a:solidFill>
              </a:rPr>
              <a:t>integrated value away from systems-centric focus to data-centric focus</a:t>
            </a:r>
          </a:p>
          <a:p>
            <a:pPr>
              <a:spcAft>
                <a:spcPts val="800"/>
              </a:spcAft>
            </a:pPr>
            <a:r>
              <a:rPr lang="en-US" sz="1867" b="1" kern="0" dirty="0">
                <a:solidFill>
                  <a:srgbClr val="000000"/>
                </a:solidFill>
              </a:rPr>
              <a:t>Building Public Trust</a:t>
            </a:r>
          </a:p>
          <a:p>
            <a:pPr lvl="1">
              <a:spcAft>
                <a:spcPts val="800"/>
              </a:spcAft>
            </a:pPr>
            <a:r>
              <a:rPr lang="en-US" sz="1867" b="1" kern="0" dirty="0">
                <a:solidFill>
                  <a:srgbClr val="000000">
                    <a:lumMod val="60000"/>
                    <a:lumOff val="40000"/>
                  </a:srgbClr>
                </a:solidFill>
              </a:rPr>
              <a:t>Reinvigorate</a:t>
            </a:r>
            <a:r>
              <a:rPr lang="en-US" sz="1867" kern="0" dirty="0">
                <a:solidFill>
                  <a:srgbClr val="000000">
                    <a:lumMod val="60000"/>
                    <a:lumOff val="40000"/>
                  </a:srgbClr>
                </a:solidFill>
              </a:rPr>
              <a:t> </a:t>
            </a:r>
            <a:r>
              <a:rPr lang="en-US" sz="1867" kern="0" dirty="0">
                <a:solidFill>
                  <a:srgbClr val="000000"/>
                </a:solidFill>
              </a:rPr>
              <a:t>employees and rewrite processes with new thinking</a:t>
            </a:r>
          </a:p>
          <a:p>
            <a:pPr>
              <a:spcAft>
                <a:spcPts val="800"/>
              </a:spcAft>
            </a:pPr>
            <a:r>
              <a:rPr lang="en-US" sz="1867" b="1" kern="0" dirty="0">
                <a:solidFill>
                  <a:srgbClr val="000000"/>
                </a:solidFill>
              </a:rPr>
              <a:t>Implementing Innovative Technology</a:t>
            </a:r>
          </a:p>
          <a:p>
            <a:pPr lvl="1">
              <a:spcAft>
                <a:spcPts val="800"/>
              </a:spcAft>
            </a:pPr>
            <a:r>
              <a:rPr lang="en-US" sz="1867" b="1" kern="0" dirty="0">
                <a:solidFill>
                  <a:srgbClr val="000000">
                    <a:lumMod val="60000"/>
                    <a:lumOff val="40000"/>
                  </a:srgbClr>
                </a:solidFill>
              </a:rPr>
              <a:t>Reimagine</a:t>
            </a:r>
            <a:r>
              <a:rPr lang="en-US" sz="1867" kern="0" dirty="0">
                <a:solidFill>
                  <a:srgbClr val="000000">
                    <a:lumMod val="60000"/>
                    <a:lumOff val="40000"/>
                  </a:srgbClr>
                </a:solidFill>
              </a:rPr>
              <a:t> </a:t>
            </a:r>
            <a:r>
              <a:rPr lang="en-US" sz="1867" kern="0" dirty="0">
                <a:solidFill>
                  <a:srgbClr val="000000"/>
                </a:solidFill>
              </a:rPr>
              <a:t>solutions for the 22</a:t>
            </a:r>
            <a:r>
              <a:rPr lang="en-US" sz="1867" kern="0" baseline="30000" dirty="0">
                <a:solidFill>
                  <a:srgbClr val="000000"/>
                </a:solidFill>
              </a:rPr>
              <a:t>nd</a:t>
            </a:r>
            <a:r>
              <a:rPr lang="en-US" sz="1867" kern="0" dirty="0">
                <a:solidFill>
                  <a:srgbClr val="000000"/>
                </a:solidFill>
              </a:rPr>
              <a:t> century</a:t>
            </a:r>
          </a:p>
        </p:txBody>
      </p:sp>
      <p:sp>
        <p:nvSpPr>
          <p:cNvPr id="4" name="Content Placeholder 2"/>
          <p:cNvSpPr txBox="1">
            <a:spLocks/>
          </p:cNvSpPr>
          <p:nvPr/>
        </p:nvSpPr>
        <p:spPr>
          <a:xfrm>
            <a:off x="6679097" y="283596"/>
            <a:ext cx="5046427" cy="4399723"/>
          </a:xfrm>
          <a:prstGeom prst="rect">
            <a:avLst/>
          </a:prstGeom>
        </p:spPr>
        <p:txBody>
          <a:bodyPr>
            <a:normAutofit/>
          </a:bodyPr>
          <a:lstStyle>
            <a:lvl1pPr marL="0" marR="0" indent="0" algn="l" defTabSz="914400" rtl="0" eaLnBrk="1" latinLnBrk="0" hangingPunct="1">
              <a:lnSpc>
                <a:spcPct val="100000"/>
              </a:lnSpc>
              <a:spcBef>
                <a:spcPts val="300"/>
              </a:spcBef>
              <a:spcAft>
                <a:spcPts val="300"/>
              </a:spcAft>
              <a:buClrTx/>
              <a:buSzTx/>
              <a:buFontTx/>
              <a:buNone/>
              <a:tabLst/>
              <a:defRPr sz="1200" b="0" i="0" u="none" strike="noStrike" cap="none" spc="0" baseline="0">
                <a:ln>
                  <a:noFill/>
                </a:ln>
                <a:solidFill>
                  <a:schemeClr val="tx2"/>
                </a:solidFill>
                <a:uFillTx/>
                <a:latin typeface="Arial" charset="0"/>
                <a:ea typeface="Arial" charset="0"/>
                <a:cs typeface="Arial"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2667" b="1" kern="0" dirty="0">
                <a:solidFill>
                  <a:srgbClr val="000000"/>
                </a:solidFill>
              </a:rPr>
              <a:t>Guiding Principles</a:t>
            </a:r>
          </a:p>
          <a:p>
            <a:r>
              <a:rPr lang="en-US" sz="1600" b="1" kern="0" dirty="0">
                <a:solidFill>
                  <a:srgbClr val="000000"/>
                </a:solidFill>
              </a:rPr>
              <a:t>Design data better</a:t>
            </a:r>
          </a:p>
          <a:p>
            <a:pPr lvl="1"/>
            <a:r>
              <a:rPr lang="en-US" sz="1600" kern="0" dirty="0">
                <a:solidFill>
                  <a:srgbClr val="000000"/>
                </a:solidFill>
              </a:rPr>
              <a:t>Common language for interoperability and interconnectedness</a:t>
            </a:r>
          </a:p>
          <a:p>
            <a:pPr lvl="1"/>
            <a:r>
              <a:rPr lang="en-US" sz="1600" kern="0" dirty="0">
                <a:solidFill>
                  <a:srgbClr val="000000"/>
                </a:solidFill>
              </a:rPr>
              <a:t>Cultivate holistic thinking and integrated value</a:t>
            </a:r>
          </a:p>
          <a:p>
            <a:r>
              <a:rPr lang="en-US" sz="1600" b="1" kern="0" dirty="0">
                <a:solidFill>
                  <a:srgbClr val="000000"/>
                </a:solidFill>
              </a:rPr>
              <a:t>Share data smarter</a:t>
            </a:r>
          </a:p>
          <a:p>
            <a:pPr lvl="1"/>
            <a:r>
              <a:rPr lang="en-US" sz="1600" kern="0" dirty="0">
                <a:solidFill>
                  <a:srgbClr val="000000"/>
                </a:solidFill>
              </a:rPr>
              <a:t>Accelerate time to value – enter data once, then reuse</a:t>
            </a:r>
          </a:p>
          <a:p>
            <a:pPr lvl="1"/>
            <a:r>
              <a:rPr lang="en-US" sz="1600" kern="0" dirty="0">
                <a:solidFill>
                  <a:srgbClr val="000000"/>
                </a:solidFill>
              </a:rPr>
              <a:t>Reduce the cost of data ownership</a:t>
            </a:r>
          </a:p>
          <a:p>
            <a:r>
              <a:rPr lang="en-US" sz="1600" b="1" kern="0" dirty="0">
                <a:solidFill>
                  <a:srgbClr val="000000"/>
                </a:solidFill>
              </a:rPr>
              <a:t>Use data more</a:t>
            </a:r>
          </a:p>
          <a:p>
            <a:pPr lvl="1"/>
            <a:r>
              <a:rPr lang="en-US" sz="1600" kern="0" dirty="0">
                <a:solidFill>
                  <a:srgbClr val="000000"/>
                </a:solidFill>
              </a:rPr>
              <a:t>Establish meaningful information as the new currency of government</a:t>
            </a:r>
          </a:p>
          <a:p>
            <a:pPr lvl="1"/>
            <a:r>
              <a:rPr lang="en-US" sz="1600" kern="0" dirty="0">
                <a:solidFill>
                  <a:srgbClr val="000000"/>
                </a:solidFill>
              </a:rPr>
              <a:t>Enable data perspectives – knowns and unknowns</a:t>
            </a:r>
          </a:p>
          <a:p>
            <a:endParaRPr lang="en-US" sz="1600" kern="0" dirty="0">
              <a:solidFill>
                <a:srgbClr val="000000"/>
              </a:solidFill>
            </a:endParaRPr>
          </a:p>
        </p:txBody>
      </p:sp>
    </p:spTree>
    <p:extLst>
      <p:ext uri="{BB962C8B-B14F-4D97-AF65-F5344CB8AC3E}">
        <p14:creationId xmlns:p14="http://schemas.microsoft.com/office/powerpoint/2010/main" val="4705399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PII and GDPR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72034098"/>
              </p:ext>
            </p:extLst>
          </p:nvPr>
        </p:nvGraphicFramePr>
        <p:xfrm>
          <a:off x="913051" y="1397795"/>
          <a:ext cx="10466388" cy="2783840"/>
        </p:xfrm>
        <a:graphic>
          <a:graphicData uri="http://schemas.openxmlformats.org/drawingml/2006/table">
            <a:tbl>
              <a:tblPr firstRow="1" bandRow="1">
                <a:tableStyleId>{5C22544A-7EE6-4342-B048-85BDC9FD1C3A}</a:tableStyleId>
              </a:tblPr>
              <a:tblGrid>
                <a:gridCol w="1274564">
                  <a:extLst>
                    <a:ext uri="{9D8B030D-6E8A-4147-A177-3AD203B41FA5}">
                      <a16:colId xmlns:a16="http://schemas.microsoft.com/office/drawing/2014/main" xmlns="" val="20000"/>
                    </a:ext>
                  </a:extLst>
                </a:gridCol>
                <a:gridCol w="9191824">
                  <a:extLst>
                    <a:ext uri="{9D8B030D-6E8A-4147-A177-3AD203B41FA5}">
                      <a16:colId xmlns:a16="http://schemas.microsoft.com/office/drawing/2014/main" xmlns="" val="20001"/>
                    </a:ext>
                  </a:extLst>
                </a:gridCol>
              </a:tblGrid>
              <a:tr h="579120">
                <a:tc>
                  <a:txBody>
                    <a:bodyPr/>
                    <a:lstStyle/>
                    <a:p>
                      <a:r>
                        <a:rPr lang="en-US" sz="1600" dirty="0"/>
                        <a:t>Subject Area</a:t>
                      </a:r>
                    </a:p>
                  </a:txBody>
                  <a:tcPr/>
                </a:tc>
                <a:tc>
                  <a:txBody>
                    <a:bodyPr/>
                    <a:lstStyle/>
                    <a:p>
                      <a:r>
                        <a:rPr lang="en-US" sz="1600" dirty="0"/>
                        <a:t>Data Storage</a:t>
                      </a:r>
                    </a:p>
                  </a:txBody>
                  <a:tcPr/>
                </a:tc>
                <a:extLst>
                  <a:ext uri="{0D108BD9-81ED-4DB2-BD59-A6C34878D82A}">
                    <a16:rowId xmlns:a16="http://schemas.microsoft.com/office/drawing/2014/main" xmlns="" val="10000"/>
                  </a:ext>
                </a:extLst>
              </a:tr>
              <a:tr h="2204720">
                <a:tc>
                  <a:txBody>
                    <a:bodyPr/>
                    <a:lstStyle/>
                    <a:p>
                      <a:r>
                        <a:rPr lang="en-US" sz="1600" dirty="0"/>
                        <a:t>Alternatives</a:t>
                      </a:r>
                    </a:p>
                  </a:txBody>
                  <a:tcPr/>
                </a:tc>
                <a:tc>
                  <a:txBody>
                    <a:bodyPr/>
                    <a:lstStyle/>
                    <a:p>
                      <a:pPr marL="342900" indent="-342900">
                        <a:spcAft>
                          <a:spcPts val="1200"/>
                        </a:spcAft>
                        <a:buFont typeface="+mj-lt"/>
                        <a:buAutoNum type="arabicPeriod" startAt="2"/>
                      </a:pPr>
                      <a:r>
                        <a:rPr lang="en-US" sz="1600" baseline="0" dirty="0"/>
                        <a:t>Using cryptographic features to make personal data in the blockchain unreadable (soft erasure)</a:t>
                      </a:r>
                    </a:p>
                    <a:p>
                      <a:pPr marL="742950" lvl="1" indent="-285750">
                        <a:spcAft>
                          <a:spcPts val="1200"/>
                        </a:spcAft>
                        <a:buFont typeface="Arial" charset="0"/>
                        <a:buChar char="•"/>
                      </a:pPr>
                      <a:r>
                        <a:rPr lang="en-US" sz="1600" baseline="0" dirty="0"/>
                        <a:t>Blockchain content has to be encrypted in a way that makes the content unreadable without using the proper keys. Destroying the keys makes the content permanently unreadable</a:t>
                      </a:r>
                    </a:p>
                    <a:p>
                      <a:pPr marL="742950" lvl="1" indent="-285750">
                        <a:spcAft>
                          <a:spcPts val="1200"/>
                        </a:spcAft>
                        <a:buFont typeface="Arial" charset="0"/>
                        <a:buChar char="•"/>
                      </a:pPr>
                      <a:r>
                        <a:rPr lang="en-US" sz="1600" baseline="0" dirty="0"/>
                        <a:t>Soft erasure compliance would need to comply with any right to erasure requirements.</a:t>
                      </a:r>
                    </a:p>
                  </a:txBody>
                  <a:tcPr/>
                </a:tc>
                <a:extLst>
                  <a:ext uri="{0D108BD9-81ED-4DB2-BD59-A6C34878D82A}">
                    <a16:rowId xmlns:a16="http://schemas.microsoft.com/office/drawing/2014/main" xmlns="" val="10001"/>
                  </a:ext>
                </a:extLst>
              </a:tr>
            </a:tbl>
          </a:graphicData>
        </a:graphic>
      </p:graphicFrame>
      <p:sp>
        <p:nvSpPr>
          <p:cNvPr id="4" name="Slide Number Placeholder 3"/>
          <p:cNvSpPr>
            <a:spLocks noGrp="1"/>
          </p:cNvSpPr>
          <p:nvPr>
            <p:ph type="sldNum" sz="quarter" idx="12"/>
          </p:nvPr>
        </p:nvSpPr>
        <p:spPr/>
        <p:txBody>
          <a:bodyPr/>
          <a:lstStyle/>
          <a:p>
            <a:fld id="{D139FF45-1236-9F45-B165-7A88753E2F8A}" type="slidenum">
              <a:rPr lang="en-US" smtClean="0"/>
              <a:pPr/>
              <a:t>30</a:t>
            </a:fld>
            <a:endParaRPr lang="en-US" dirty="0"/>
          </a:p>
        </p:txBody>
      </p:sp>
      <p:sp>
        <p:nvSpPr>
          <p:cNvPr id="7" name="TextBox 6"/>
          <p:cNvSpPr txBox="1"/>
          <p:nvPr/>
        </p:nvSpPr>
        <p:spPr>
          <a:xfrm>
            <a:off x="10841288" y="6569466"/>
            <a:ext cx="1079142" cy="307777"/>
          </a:xfrm>
          <a:prstGeom prst="rect">
            <a:avLst/>
          </a:prstGeom>
          <a:noFill/>
        </p:spPr>
        <p:txBody>
          <a:bodyPr wrap="none" rtlCol="0">
            <a:spAutoFit/>
          </a:bodyPr>
          <a:lstStyle/>
          <a:p>
            <a:pPr defTabSz="623360" hangingPunct="0"/>
            <a:r>
              <a:rPr lang="en-US" sz="1400" kern="0" dirty="0">
                <a:solidFill>
                  <a:srgbClr val="000000"/>
                </a:solidFill>
                <a:ea typeface="Arial"/>
                <a:cs typeface="Arial"/>
                <a:sym typeface="Arial"/>
              </a:rPr>
              <a:t>(continued)</a:t>
            </a:r>
          </a:p>
        </p:txBody>
      </p:sp>
    </p:spTree>
    <p:extLst>
      <p:ext uri="{BB962C8B-B14F-4D97-AF65-F5344CB8AC3E}">
        <p14:creationId xmlns:p14="http://schemas.microsoft.com/office/powerpoint/2010/main" val="135073768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Identity and Access Management</a:t>
            </a:r>
          </a:p>
        </p:txBody>
      </p:sp>
      <p:sp>
        <p:nvSpPr>
          <p:cNvPr id="4" name="Slide Number Placeholder 3"/>
          <p:cNvSpPr>
            <a:spLocks noGrp="1"/>
          </p:cNvSpPr>
          <p:nvPr>
            <p:ph type="sldNum" sz="quarter" idx="12"/>
          </p:nvPr>
        </p:nvSpPr>
        <p:spPr/>
        <p:txBody>
          <a:bodyPr/>
          <a:lstStyle/>
          <a:p>
            <a:fld id="{D139FF45-1236-9F45-B165-7A88753E2F8A}" type="slidenum">
              <a:rPr lang="en-US" smtClean="0"/>
              <a:pPr/>
              <a:t>31</a:t>
            </a:fld>
            <a:endParaRPr lang="en-US" dirty="0"/>
          </a:p>
        </p:txBody>
      </p:sp>
      <p:sp>
        <p:nvSpPr>
          <p:cNvPr id="7" name="TextBox 6"/>
          <p:cNvSpPr txBox="1"/>
          <p:nvPr/>
        </p:nvSpPr>
        <p:spPr>
          <a:xfrm>
            <a:off x="10841288" y="6569466"/>
            <a:ext cx="1079142" cy="307777"/>
          </a:xfrm>
          <a:prstGeom prst="rect">
            <a:avLst/>
          </a:prstGeom>
          <a:noFill/>
        </p:spPr>
        <p:txBody>
          <a:bodyPr wrap="none" rtlCol="0">
            <a:spAutoFit/>
          </a:bodyPr>
          <a:lstStyle/>
          <a:p>
            <a:pPr defTabSz="623360" hangingPunct="0"/>
            <a:r>
              <a:rPr lang="en-US" sz="1400" kern="0" dirty="0">
                <a:solidFill>
                  <a:srgbClr val="000000"/>
                </a:solidFill>
                <a:ea typeface="Arial"/>
                <a:cs typeface="Arial"/>
                <a:sym typeface="Arial"/>
              </a:rPr>
              <a:t>(continued)</a:t>
            </a:r>
          </a:p>
        </p:txBody>
      </p:sp>
      <p:sp>
        <p:nvSpPr>
          <p:cNvPr id="9" name="TextBox 8">
            <a:extLst>
              <a:ext uri="{FF2B5EF4-FFF2-40B4-BE49-F238E27FC236}">
                <a16:creationId xmlns:a16="http://schemas.microsoft.com/office/drawing/2014/main" xmlns="" id="{9D0DD345-0B59-425B-AFD7-A24E346B6ADB}"/>
              </a:ext>
            </a:extLst>
          </p:cNvPr>
          <p:cNvSpPr txBox="1"/>
          <p:nvPr/>
        </p:nvSpPr>
        <p:spPr>
          <a:xfrm>
            <a:off x="8139119" y="2234111"/>
            <a:ext cx="1847069" cy="738664"/>
          </a:xfrm>
          <a:prstGeom prst="rect">
            <a:avLst/>
          </a:prstGeom>
          <a:noFill/>
        </p:spPr>
        <p:txBody>
          <a:bodyPr wrap="square" rtlCol="0">
            <a:spAutoFit/>
          </a:bodyPr>
          <a:lstStyle/>
          <a:p>
            <a:pPr algn="ctr" defTabSz="623360" hangingPunct="0"/>
            <a:r>
              <a:rPr lang="en-US" sz="1400" b="1" kern="0" dirty="0">
                <a:solidFill>
                  <a:srgbClr val="000000"/>
                </a:solidFill>
                <a:ea typeface="Arial"/>
                <a:cs typeface="Arial"/>
                <a:sym typeface="Arial"/>
              </a:rPr>
              <a:t>Identity Management on Blockchain </a:t>
            </a:r>
          </a:p>
        </p:txBody>
      </p:sp>
      <p:sp>
        <p:nvSpPr>
          <p:cNvPr id="10" name="TextBox 9">
            <a:extLst>
              <a:ext uri="{FF2B5EF4-FFF2-40B4-BE49-F238E27FC236}">
                <a16:creationId xmlns:a16="http://schemas.microsoft.com/office/drawing/2014/main" xmlns="" id="{587A9A93-F7E0-4828-A8BD-C6C7E31FCC59}"/>
              </a:ext>
            </a:extLst>
          </p:cNvPr>
          <p:cNvSpPr txBox="1"/>
          <p:nvPr/>
        </p:nvSpPr>
        <p:spPr>
          <a:xfrm>
            <a:off x="1338082" y="1941344"/>
            <a:ext cx="4287215" cy="365760"/>
          </a:xfrm>
          <a:prstGeom prst="rect">
            <a:avLst/>
          </a:prstGeom>
          <a:noFill/>
        </p:spPr>
        <p:txBody>
          <a:bodyPr wrap="square" lIns="0" tIns="0" rIns="0" bIns="0" rtlCol="0">
            <a:noAutofit/>
          </a:bodyPr>
          <a:lstStyle/>
          <a:p>
            <a:pPr defTabSz="623360" hangingPunct="0"/>
            <a:r>
              <a:rPr lang="en-US" sz="1467" b="1" u="sng" kern="0" dirty="0">
                <a:solidFill>
                  <a:srgbClr val="000000"/>
                </a:solidFill>
                <a:ea typeface="Arial"/>
                <a:cs typeface="Arial"/>
                <a:sym typeface="Arial"/>
              </a:rPr>
              <a:t>Identity Management Structure on Blockchain</a:t>
            </a:r>
          </a:p>
        </p:txBody>
      </p:sp>
      <p:sp>
        <p:nvSpPr>
          <p:cNvPr id="11" name="Cube 10">
            <a:extLst>
              <a:ext uri="{FF2B5EF4-FFF2-40B4-BE49-F238E27FC236}">
                <a16:creationId xmlns:a16="http://schemas.microsoft.com/office/drawing/2014/main" xmlns="" id="{B1E4E4D3-1345-4540-AF6F-B5F793D682AA}"/>
              </a:ext>
            </a:extLst>
          </p:cNvPr>
          <p:cNvSpPr/>
          <p:nvPr/>
        </p:nvSpPr>
        <p:spPr>
          <a:xfrm>
            <a:off x="1194602" y="4154430"/>
            <a:ext cx="3603527" cy="439271"/>
          </a:xfrm>
          <a:prstGeom prst="cube">
            <a:avLst>
              <a:gd name="adj" fmla="val 49684"/>
            </a:avLst>
          </a:prstGeom>
          <a:solidFill>
            <a:schemeClr val="bg1">
              <a:lumMod val="9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400" kern="0" dirty="0">
                <a:solidFill>
                  <a:srgbClr val="323232"/>
                </a:solidFill>
                <a:sym typeface="Arial"/>
              </a:rPr>
              <a:t>Hyperledger Fabric</a:t>
            </a:r>
          </a:p>
        </p:txBody>
      </p:sp>
      <p:sp>
        <p:nvSpPr>
          <p:cNvPr id="12" name="Cube 11">
            <a:extLst>
              <a:ext uri="{FF2B5EF4-FFF2-40B4-BE49-F238E27FC236}">
                <a16:creationId xmlns:a16="http://schemas.microsoft.com/office/drawing/2014/main" xmlns="" id="{9DDCCF3F-F439-4EC3-B0DF-0BFE38831CE5}"/>
              </a:ext>
            </a:extLst>
          </p:cNvPr>
          <p:cNvSpPr/>
          <p:nvPr/>
        </p:nvSpPr>
        <p:spPr>
          <a:xfrm>
            <a:off x="1194601" y="3902198"/>
            <a:ext cx="3631459" cy="439271"/>
          </a:xfrm>
          <a:prstGeom prst="cube">
            <a:avLst>
              <a:gd name="adj" fmla="val 5084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400" kern="0" dirty="0">
                <a:solidFill>
                  <a:srgbClr val="FFFFFF"/>
                </a:solidFill>
                <a:sym typeface="Arial"/>
              </a:rPr>
              <a:t>Blockchain Platform</a:t>
            </a:r>
          </a:p>
        </p:txBody>
      </p:sp>
      <p:sp>
        <p:nvSpPr>
          <p:cNvPr id="13" name="Cube 12">
            <a:extLst>
              <a:ext uri="{FF2B5EF4-FFF2-40B4-BE49-F238E27FC236}">
                <a16:creationId xmlns:a16="http://schemas.microsoft.com/office/drawing/2014/main" xmlns="" id="{D64FA8E9-A8B3-4D9B-9D73-81A217A3F10E}"/>
              </a:ext>
            </a:extLst>
          </p:cNvPr>
          <p:cNvSpPr/>
          <p:nvPr/>
        </p:nvSpPr>
        <p:spPr>
          <a:xfrm>
            <a:off x="1199184" y="3627299"/>
            <a:ext cx="3626875" cy="439271"/>
          </a:xfrm>
          <a:prstGeom prst="cube">
            <a:avLst>
              <a:gd name="adj" fmla="val 51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400" kern="0" dirty="0">
                <a:solidFill>
                  <a:srgbClr val="FFFFFF"/>
                </a:solidFill>
                <a:sym typeface="Arial"/>
              </a:rPr>
              <a:t>Blockchain Network</a:t>
            </a:r>
          </a:p>
        </p:txBody>
      </p:sp>
      <p:sp>
        <p:nvSpPr>
          <p:cNvPr id="14" name="Cube 13">
            <a:extLst>
              <a:ext uri="{FF2B5EF4-FFF2-40B4-BE49-F238E27FC236}">
                <a16:creationId xmlns:a16="http://schemas.microsoft.com/office/drawing/2014/main" xmlns="" id="{1C2CA49E-10D3-474F-A9D2-6A50D785ECDF}"/>
              </a:ext>
            </a:extLst>
          </p:cNvPr>
          <p:cNvSpPr/>
          <p:nvPr/>
        </p:nvSpPr>
        <p:spPr>
          <a:xfrm>
            <a:off x="1199185" y="3111626"/>
            <a:ext cx="3626876" cy="439271"/>
          </a:xfrm>
          <a:prstGeom prst="cube">
            <a:avLst>
              <a:gd name="adj" fmla="val 53153"/>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400" kern="0" dirty="0">
                <a:solidFill>
                  <a:srgbClr val="323232"/>
                </a:solidFill>
                <a:sym typeface="Arial"/>
              </a:rPr>
              <a:t>Blockchain Solution</a:t>
            </a:r>
          </a:p>
        </p:txBody>
      </p:sp>
      <p:sp>
        <p:nvSpPr>
          <p:cNvPr id="15" name="Cube 14">
            <a:extLst>
              <a:ext uri="{FF2B5EF4-FFF2-40B4-BE49-F238E27FC236}">
                <a16:creationId xmlns:a16="http://schemas.microsoft.com/office/drawing/2014/main" xmlns="" id="{4FF9E546-C848-47D2-A51D-C5A4FF519A9B}"/>
              </a:ext>
            </a:extLst>
          </p:cNvPr>
          <p:cNvSpPr/>
          <p:nvPr/>
        </p:nvSpPr>
        <p:spPr>
          <a:xfrm>
            <a:off x="1199185" y="2550953"/>
            <a:ext cx="1956241" cy="439271"/>
          </a:xfrm>
          <a:prstGeom prst="cube">
            <a:avLst>
              <a:gd name="adj" fmla="val 53153"/>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400" kern="0" dirty="0">
                <a:solidFill>
                  <a:srgbClr val="323232"/>
                </a:solidFill>
                <a:sym typeface="Arial"/>
              </a:rPr>
              <a:t>Enterprise System</a:t>
            </a:r>
          </a:p>
        </p:txBody>
      </p:sp>
      <p:sp>
        <p:nvSpPr>
          <p:cNvPr id="16" name="Cube 15">
            <a:extLst>
              <a:ext uri="{FF2B5EF4-FFF2-40B4-BE49-F238E27FC236}">
                <a16:creationId xmlns:a16="http://schemas.microsoft.com/office/drawing/2014/main" xmlns="" id="{F7E6F845-5E4F-44D1-92C5-F86C3FDE4DBD}"/>
              </a:ext>
            </a:extLst>
          </p:cNvPr>
          <p:cNvSpPr/>
          <p:nvPr/>
        </p:nvSpPr>
        <p:spPr>
          <a:xfrm>
            <a:off x="3009031" y="2573353"/>
            <a:ext cx="2168755" cy="439271"/>
          </a:xfrm>
          <a:prstGeom prst="cube">
            <a:avLst>
              <a:gd name="adj" fmla="val 53153"/>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400" kern="0" dirty="0">
                <a:solidFill>
                  <a:srgbClr val="323232"/>
                </a:solidFill>
                <a:sym typeface="Arial"/>
              </a:rPr>
              <a:t>Enterprise System</a:t>
            </a:r>
          </a:p>
        </p:txBody>
      </p:sp>
      <p:sp>
        <p:nvSpPr>
          <p:cNvPr id="17" name="Speech Bubble: Rectangle 28">
            <a:extLst>
              <a:ext uri="{FF2B5EF4-FFF2-40B4-BE49-F238E27FC236}">
                <a16:creationId xmlns:a16="http://schemas.microsoft.com/office/drawing/2014/main" xmlns="" id="{BF155674-3B67-4EE7-B616-EFA3AFC69878}"/>
              </a:ext>
            </a:extLst>
          </p:cNvPr>
          <p:cNvSpPr/>
          <p:nvPr/>
        </p:nvSpPr>
        <p:spPr>
          <a:xfrm>
            <a:off x="4856998" y="2427227"/>
            <a:ext cx="1558215" cy="458328"/>
          </a:xfrm>
          <a:prstGeom prst="wedgeRectCallout">
            <a:avLst>
              <a:gd name="adj1" fmla="val -72321"/>
              <a:gd name="adj2" fmla="val 300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100" kern="0" dirty="0">
                <a:solidFill>
                  <a:srgbClr val="323232"/>
                </a:solidFill>
                <a:sym typeface="Arial"/>
              </a:rPr>
              <a:t>Enterprises have </a:t>
            </a:r>
            <a:r>
              <a:rPr lang="en-US" sz="1100" b="1" kern="0" dirty="0">
                <a:solidFill>
                  <a:srgbClr val="323232"/>
                </a:solidFill>
                <a:sym typeface="Arial"/>
              </a:rPr>
              <a:t>user IDs</a:t>
            </a:r>
          </a:p>
        </p:txBody>
      </p:sp>
      <p:sp>
        <p:nvSpPr>
          <p:cNvPr id="18" name="Speech Bubble: Rectangle 29">
            <a:extLst>
              <a:ext uri="{FF2B5EF4-FFF2-40B4-BE49-F238E27FC236}">
                <a16:creationId xmlns:a16="http://schemas.microsoft.com/office/drawing/2014/main" xmlns="" id="{C4FD9AAB-2201-445F-887E-FD0A956A7B73}"/>
              </a:ext>
            </a:extLst>
          </p:cNvPr>
          <p:cNvSpPr/>
          <p:nvPr/>
        </p:nvSpPr>
        <p:spPr>
          <a:xfrm>
            <a:off x="4856998" y="2977718"/>
            <a:ext cx="1558215" cy="527993"/>
          </a:xfrm>
          <a:prstGeom prst="wedgeRectCallout">
            <a:avLst>
              <a:gd name="adj1" fmla="val -72321"/>
              <a:gd name="adj2" fmla="val 300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100" kern="0" dirty="0">
                <a:solidFill>
                  <a:srgbClr val="323232"/>
                </a:solidFill>
                <a:sym typeface="Arial"/>
              </a:rPr>
              <a:t>Blockchain Solution has </a:t>
            </a:r>
            <a:r>
              <a:rPr lang="en-US" sz="1100" b="1" kern="0" dirty="0">
                <a:solidFill>
                  <a:srgbClr val="323232"/>
                </a:solidFill>
                <a:sym typeface="Arial"/>
              </a:rPr>
              <a:t>Roles</a:t>
            </a:r>
          </a:p>
        </p:txBody>
      </p:sp>
      <p:sp>
        <p:nvSpPr>
          <p:cNvPr id="19" name="Speech Bubble: Rectangle 30">
            <a:extLst>
              <a:ext uri="{FF2B5EF4-FFF2-40B4-BE49-F238E27FC236}">
                <a16:creationId xmlns:a16="http://schemas.microsoft.com/office/drawing/2014/main" xmlns="" id="{FFF8524C-47E2-4C15-9A0C-3B02B565FA21}"/>
              </a:ext>
            </a:extLst>
          </p:cNvPr>
          <p:cNvSpPr/>
          <p:nvPr/>
        </p:nvSpPr>
        <p:spPr>
          <a:xfrm>
            <a:off x="4856998" y="3554101"/>
            <a:ext cx="1558215" cy="547193"/>
          </a:xfrm>
          <a:prstGeom prst="wedgeRectCallout">
            <a:avLst>
              <a:gd name="adj1" fmla="val -72321"/>
              <a:gd name="adj2" fmla="val 300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100" kern="0" dirty="0">
                <a:solidFill>
                  <a:srgbClr val="323232"/>
                </a:solidFill>
                <a:sym typeface="Arial"/>
              </a:rPr>
              <a:t>Blockchain Network has </a:t>
            </a:r>
            <a:r>
              <a:rPr lang="en-US" sz="1100" b="1" kern="0" dirty="0">
                <a:solidFill>
                  <a:srgbClr val="323232"/>
                </a:solidFill>
                <a:sym typeface="Arial"/>
              </a:rPr>
              <a:t>CA Enrollments</a:t>
            </a:r>
          </a:p>
        </p:txBody>
      </p:sp>
      <p:sp>
        <p:nvSpPr>
          <p:cNvPr id="20" name="Isosceles Triangle 20">
            <a:extLst>
              <a:ext uri="{FF2B5EF4-FFF2-40B4-BE49-F238E27FC236}">
                <a16:creationId xmlns:a16="http://schemas.microsoft.com/office/drawing/2014/main" xmlns="" id="{73C04C24-34D2-484B-B40E-AFB3285E3DF5}"/>
              </a:ext>
            </a:extLst>
          </p:cNvPr>
          <p:cNvSpPr/>
          <p:nvPr/>
        </p:nvSpPr>
        <p:spPr>
          <a:xfrm rot="5400000">
            <a:off x="5668912" y="3387347"/>
            <a:ext cx="1828800" cy="27432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endParaRPr lang="en-US" sz="900" kern="0" dirty="0">
              <a:solidFill>
                <a:srgbClr val="FFFFFF"/>
              </a:solidFill>
              <a:sym typeface="Arial"/>
            </a:endParaRPr>
          </a:p>
        </p:txBody>
      </p:sp>
      <p:sp>
        <p:nvSpPr>
          <p:cNvPr id="21" name="Triangle 4">
            <a:extLst>
              <a:ext uri="{FF2B5EF4-FFF2-40B4-BE49-F238E27FC236}">
                <a16:creationId xmlns:a16="http://schemas.microsoft.com/office/drawing/2014/main" xmlns="" id="{F1C789F1-D470-4DF5-8433-FF066EF9A402}"/>
              </a:ext>
            </a:extLst>
          </p:cNvPr>
          <p:cNvSpPr/>
          <p:nvPr/>
        </p:nvSpPr>
        <p:spPr>
          <a:xfrm flipV="1">
            <a:off x="8610581" y="3051918"/>
            <a:ext cx="780140" cy="583932"/>
          </a:xfrm>
          <a:prstGeom prst="triangle">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endParaRPr lang="en-US" sz="900" kern="0" dirty="0">
              <a:solidFill>
                <a:prstClr val="white"/>
              </a:solidFill>
              <a:sym typeface="Arial"/>
            </a:endParaRPr>
          </a:p>
        </p:txBody>
      </p:sp>
      <p:sp>
        <p:nvSpPr>
          <p:cNvPr id="22" name="TextBox 21">
            <a:extLst>
              <a:ext uri="{FF2B5EF4-FFF2-40B4-BE49-F238E27FC236}">
                <a16:creationId xmlns:a16="http://schemas.microsoft.com/office/drawing/2014/main" xmlns="" id="{EEFC94B5-FF06-4786-8F13-154C9384CE8D}"/>
              </a:ext>
            </a:extLst>
          </p:cNvPr>
          <p:cNvSpPr txBox="1"/>
          <p:nvPr/>
        </p:nvSpPr>
        <p:spPr>
          <a:xfrm>
            <a:off x="6594358" y="2757589"/>
            <a:ext cx="1923559" cy="461665"/>
          </a:xfrm>
          <a:prstGeom prst="rect">
            <a:avLst/>
          </a:prstGeom>
          <a:noFill/>
        </p:spPr>
        <p:txBody>
          <a:bodyPr wrap="square" rtlCol="0">
            <a:spAutoFit/>
          </a:bodyPr>
          <a:lstStyle/>
          <a:p>
            <a:pPr algn="r" defTabSz="623360" hangingPunct="0"/>
            <a:r>
              <a:rPr lang="en-US" sz="1200" kern="0" dirty="0">
                <a:solidFill>
                  <a:prstClr val="black"/>
                </a:solidFill>
                <a:ea typeface="Arial"/>
                <a:cs typeface="Arial"/>
                <a:sym typeface="Arial"/>
              </a:rPr>
              <a:t>Organization Identity</a:t>
            </a:r>
            <a:br>
              <a:rPr lang="en-US" sz="1200" kern="0" dirty="0">
                <a:solidFill>
                  <a:prstClr val="black"/>
                </a:solidFill>
                <a:ea typeface="Arial"/>
                <a:cs typeface="Arial"/>
                <a:sym typeface="Arial"/>
              </a:rPr>
            </a:br>
            <a:r>
              <a:rPr lang="en-US" sz="1200" kern="0" dirty="0">
                <a:solidFill>
                  <a:prstClr val="black"/>
                </a:solidFill>
                <a:ea typeface="Arial"/>
                <a:cs typeface="Arial"/>
                <a:sym typeface="Arial"/>
              </a:rPr>
              <a:t>(People &amp; Systems)</a:t>
            </a:r>
          </a:p>
        </p:txBody>
      </p:sp>
      <p:sp>
        <p:nvSpPr>
          <p:cNvPr id="23" name="TextBox 22">
            <a:extLst>
              <a:ext uri="{FF2B5EF4-FFF2-40B4-BE49-F238E27FC236}">
                <a16:creationId xmlns:a16="http://schemas.microsoft.com/office/drawing/2014/main" xmlns="" id="{EFF63931-980C-4106-B5A5-F29ADA592BFC}"/>
              </a:ext>
            </a:extLst>
          </p:cNvPr>
          <p:cNvSpPr txBox="1"/>
          <p:nvPr/>
        </p:nvSpPr>
        <p:spPr>
          <a:xfrm>
            <a:off x="9421661" y="2885556"/>
            <a:ext cx="1597441" cy="276999"/>
          </a:xfrm>
          <a:prstGeom prst="rect">
            <a:avLst/>
          </a:prstGeom>
          <a:noFill/>
        </p:spPr>
        <p:txBody>
          <a:bodyPr wrap="square" rtlCol="0">
            <a:spAutoFit/>
          </a:bodyPr>
          <a:lstStyle/>
          <a:p>
            <a:pPr defTabSz="623360" hangingPunct="0"/>
            <a:r>
              <a:rPr lang="en-US" sz="1200" kern="0" dirty="0">
                <a:solidFill>
                  <a:prstClr val="black"/>
                </a:solidFill>
                <a:ea typeface="Arial"/>
                <a:cs typeface="Arial"/>
                <a:sym typeface="Arial"/>
              </a:rPr>
              <a:t>Blockchain Identity</a:t>
            </a:r>
          </a:p>
        </p:txBody>
      </p:sp>
      <p:sp>
        <p:nvSpPr>
          <p:cNvPr id="24" name="TextBox 23">
            <a:extLst>
              <a:ext uri="{FF2B5EF4-FFF2-40B4-BE49-F238E27FC236}">
                <a16:creationId xmlns:a16="http://schemas.microsoft.com/office/drawing/2014/main" xmlns="" id="{A2A63FAF-98BD-47E6-8A59-4E1509FB9F0F}"/>
              </a:ext>
            </a:extLst>
          </p:cNvPr>
          <p:cNvSpPr txBox="1"/>
          <p:nvPr/>
        </p:nvSpPr>
        <p:spPr>
          <a:xfrm>
            <a:off x="8510267" y="3697426"/>
            <a:ext cx="980768" cy="646331"/>
          </a:xfrm>
          <a:prstGeom prst="rect">
            <a:avLst/>
          </a:prstGeom>
          <a:noFill/>
        </p:spPr>
        <p:txBody>
          <a:bodyPr wrap="square" rtlCol="0">
            <a:spAutoFit/>
          </a:bodyPr>
          <a:lstStyle/>
          <a:p>
            <a:pPr algn="ctr" defTabSz="623360" hangingPunct="0"/>
            <a:r>
              <a:rPr lang="en-US" sz="1200" kern="0" dirty="0">
                <a:solidFill>
                  <a:prstClr val="black"/>
                </a:solidFill>
                <a:ea typeface="Arial"/>
                <a:cs typeface="Arial"/>
                <a:sym typeface="Arial"/>
              </a:rPr>
              <a:t>Solution</a:t>
            </a:r>
          </a:p>
          <a:p>
            <a:pPr algn="ctr" defTabSz="623360" hangingPunct="0"/>
            <a:r>
              <a:rPr lang="en-US" sz="1200" kern="0" dirty="0">
                <a:solidFill>
                  <a:prstClr val="black"/>
                </a:solidFill>
                <a:ea typeface="Arial"/>
                <a:cs typeface="Arial"/>
                <a:sym typeface="Arial"/>
              </a:rPr>
              <a:t>Identity (Role)</a:t>
            </a:r>
          </a:p>
        </p:txBody>
      </p:sp>
      <p:sp>
        <p:nvSpPr>
          <p:cNvPr id="25" name="Speech Bubble: Rectangle 40">
            <a:extLst>
              <a:ext uri="{FF2B5EF4-FFF2-40B4-BE49-F238E27FC236}">
                <a16:creationId xmlns:a16="http://schemas.microsoft.com/office/drawing/2014/main" xmlns="" id="{C2571A8A-B0F2-4E5A-922B-49C0B6034CDF}"/>
              </a:ext>
            </a:extLst>
          </p:cNvPr>
          <p:cNvSpPr/>
          <p:nvPr/>
        </p:nvSpPr>
        <p:spPr>
          <a:xfrm>
            <a:off x="7681919" y="3270013"/>
            <a:ext cx="914400" cy="457200"/>
          </a:xfrm>
          <a:prstGeom prst="wedgeRectCallout">
            <a:avLst>
              <a:gd name="adj1" fmla="val -18762"/>
              <a:gd name="adj2" fmla="val -73803"/>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100" kern="0" dirty="0">
                <a:solidFill>
                  <a:srgbClr val="FFFFFF"/>
                </a:solidFill>
                <a:sym typeface="Arial"/>
              </a:rPr>
              <a:t>Provided by IDP</a:t>
            </a:r>
          </a:p>
        </p:txBody>
      </p:sp>
      <p:sp>
        <p:nvSpPr>
          <p:cNvPr id="26" name="Speech Bubble: Rectangle 41">
            <a:extLst>
              <a:ext uri="{FF2B5EF4-FFF2-40B4-BE49-F238E27FC236}">
                <a16:creationId xmlns:a16="http://schemas.microsoft.com/office/drawing/2014/main" xmlns="" id="{B237F429-7054-4CE1-8F57-3001DF3C1089}"/>
              </a:ext>
            </a:extLst>
          </p:cNvPr>
          <p:cNvSpPr/>
          <p:nvPr/>
        </p:nvSpPr>
        <p:spPr>
          <a:xfrm>
            <a:off x="9694563" y="3235419"/>
            <a:ext cx="1041056" cy="457200"/>
          </a:xfrm>
          <a:prstGeom prst="wedgeRectCallout">
            <a:avLst>
              <a:gd name="adj1" fmla="val -18762"/>
              <a:gd name="adj2" fmla="val -73803"/>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100" kern="0" dirty="0">
                <a:solidFill>
                  <a:srgbClr val="FFFFFF"/>
                </a:solidFill>
                <a:sym typeface="Arial"/>
              </a:rPr>
              <a:t>Provided by Fabric CA</a:t>
            </a:r>
          </a:p>
        </p:txBody>
      </p:sp>
      <p:sp>
        <p:nvSpPr>
          <p:cNvPr id="27" name="Speech Bubble: Rectangle 42">
            <a:extLst>
              <a:ext uri="{FF2B5EF4-FFF2-40B4-BE49-F238E27FC236}">
                <a16:creationId xmlns:a16="http://schemas.microsoft.com/office/drawing/2014/main" xmlns="" id="{9B3DDF93-3967-48FE-B73C-D125DB0846DC}"/>
              </a:ext>
            </a:extLst>
          </p:cNvPr>
          <p:cNvSpPr/>
          <p:nvPr/>
        </p:nvSpPr>
        <p:spPr>
          <a:xfrm>
            <a:off x="9491035" y="3932421"/>
            <a:ext cx="1244584" cy="457200"/>
          </a:xfrm>
          <a:prstGeom prst="wedgeRectCallout">
            <a:avLst>
              <a:gd name="adj1" fmla="val -74644"/>
              <a:gd name="adj2" fmla="val -5175"/>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100" kern="0" dirty="0">
                <a:solidFill>
                  <a:srgbClr val="FFFFFF"/>
                </a:solidFill>
                <a:sym typeface="Arial"/>
              </a:rPr>
              <a:t>Provided by Solution Design</a:t>
            </a:r>
          </a:p>
        </p:txBody>
      </p:sp>
      <p:sp>
        <p:nvSpPr>
          <p:cNvPr id="28" name="Cube 27">
            <a:extLst>
              <a:ext uri="{FF2B5EF4-FFF2-40B4-BE49-F238E27FC236}">
                <a16:creationId xmlns:a16="http://schemas.microsoft.com/office/drawing/2014/main" xmlns="" id="{DBA1855C-5196-4E07-ACEF-D513D9953B1F}"/>
              </a:ext>
            </a:extLst>
          </p:cNvPr>
          <p:cNvSpPr/>
          <p:nvPr/>
        </p:nvSpPr>
        <p:spPr>
          <a:xfrm>
            <a:off x="10750673" y="4177885"/>
            <a:ext cx="274320" cy="182880"/>
          </a:xfrm>
          <a:prstGeom prst="cube">
            <a:avLst>
              <a:gd name="adj" fmla="val 53153"/>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endParaRPr lang="en-US" sz="1400" kern="0" dirty="0">
              <a:solidFill>
                <a:srgbClr val="323232"/>
              </a:solidFill>
              <a:sym typeface="Arial"/>
            </a:endParaRPr>
          </a:p>
        </p:txBody>
      </p:sp>
      <p:sp>
        <p:nvSpPr>
          <p:cNvPr id="29" name="Cube 28">
            <a:extLst>
              <a:ext uri="{FF2B5EF4-FFF2-40B4-BE49-F238E27FC236}">
                <a16:creationId xmlns:a16="http://schemas.microsoft.com/office/drawing/2014/main" xmlns="" id="{2E8AEDE7-2E74-450E-93F9-BE84368A5781}"/>
              </a:ext>
            </a:extLst>
          </p:cNvPr>
          <p:cNvSpPr/>
          <p:nvPr/>
        </p:nvSpPr>
        <p:spPr>
          <a:xfrm>
            <a:off x="10744780" y="3505711"/>
            <a:ext cx="274320" cy="182880"/>
          </a:xfrm>
          <a:prstGeom prst="cube">
            <a:avLst>
              <a:gd name="adj" fmla="val 51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endParaRPr lang="en-US" sz="1400" kern="0" dirty="0">
              <a:solidFill>
                <a:srgbClr val="FFFFFF"/>
              </a:solidFill>
              <a:sym typeface="Arial"/>
            </a:endParaRPr>
          </a:p>
        </p:txBody>
      </p:sp>
      <p:sp>
        <p:nvSpPr>
          <p:cNvPr id="30" name="Cube 29">
            <a:extLst>
              <a:ext uri="{FF2B5EF4-FFF2-40B4-BE49-F238E27FC236}">
                <a16:creationId xmlns:a16="http://schemas.microsoft.com/office/drawing/2014/main" xmlns="" id="{7E83B500-E33F-44FB-AF10-B4960C74DDD9}"/>
              </a:ext>
            </a:extLst>
          </p:cNvPr>
          <p:cNvSpPr/>
          <p:nvPr/>
        </p:nvSpPr>
        <p:spPr>
          <a:xfrm>
            <a:off x="7336619" y="3544333"/>
            <a:ext cx="274320" cy="182880"/>
          </a:xfrm>
          <a:prstGeom prst="cube">
            <a:avLst>
              <a:gd name="adj" fmla="val 51997"/>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endParaRPr lang="en-US" sz="1400" kern="0" dirty="0">
              <a:solidFill>
                <a:srgbClr val="323232"/>
              </a:solidFill>
              <a:sym typeface="Arial"/>
            </a:endParaRPr>
          </a:p>
        </p:txBody>
      </p:sp>
      <p:sp>
        <p:nvSpPr>
          <p:cNvPr id="31" name="Rectangle 30">
            <a:extLst>
              <a:ext uri="{FF2B5EF4-FFF2-40B4-BE49-F238E27FC236}">
                <a16:creationId xmlns:a16="http://schemas.microsoft.com/office/drawing/2014/main" xmlns="" id="{9FC93E51-1536-484A-8A6C-803FC3E61CFE}"/>
              </a:ext>
            </a:extLst>
          </p:cNvPr>
          <p:cNvSpPr/>
          <p:nvPr/>
        </p:nvSpPr>
        <p:spPr>
          <a:xfrm>
            <a:off x="1749563" y="2383508"/>
            <a:ext cx="914400" cy="3196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200" b="1" kern="0" dirty="0">
                <a:solidFill>
                  <a:srgbClr val="FFFFFF"/>
                </a:solidFill>
                <a:sym typeface="Arial"/>
              </a:rPr>
              <a:t>Agency A</a:t>
            </a:r>
          </a:p>
        </p:txBody>
      </p:sp>
      <p:sp>
        <p:nvSpPr>
          <p:cNvPr id="32" name="Rectangle 31">
            <a:extLst>
              <a:ext uri="{FF2B5EF4-FFF2-40B4-BE49-F238E27FC236}">
                <a16:creationId xmlns:a16="http://schemas.microsoft.com/office/drawing/2014/main" xmlns="" id="{9ACD12E7-8D5B-4DF3-AA59-3987B485FEF4}"/>
              </a:ext>
            </a:extLst>
          </p:cNvPr>
          <p:cNvSpPr/>
          <p:nvPr/>
        </p:nvSpPr>
        <p:spPr>
          <a:xfrm>
            <a:off x="3510115" y="2375331"/>
            <a:ext cx="914400" cy="3196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200" b="1" kern="0" dirty="0">
                <a:solidFill>
                  <a:srgbClr val="FFFFFF"/>
                </a:solidFill>
                <a:sym typeface="Arial"/>
              </a:rPr>
              <a:t>Agency B</a:t>
            </a:r>
          </a:p>
        </p:txBody>
      </p:sp>
    </p:spTree>
    <p:extLst>
      <p:ext uri="{BB962C8B-B14F-4D97-AF65-F5344CB8AC3E}">
        <p14:creationId xmlns:p14="http://schemas.microsoft.com/office/powerpoint/2010/main" val="72268140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Membership Management and Onboarding</a:t>
            </a:r>
          </a:p>
        </p:txBody>
      </p:sp>
      <p:sp>
        <p:nvSpPr>
          <p:cNvPr id="4" name="Slide Number Placeholder 3"/>
          <p:cNvSpPr>
            <a:spLocks noGrp="1"/>
          </p:cNvSpPr>
          <p:nvPr>
            <p:ph type="sldNum" sz="quarter" idx="12"/>
          </p:nvPr>
        </p:nvSpPr>
        <p:spPr/>
        <p:txBody>
          <a:bodyPr/>
          <a:lstStyle/>
          <a:p>
            <a:fld id="{D139FF45-1236-9F45-B165-7A88753E2F8A}" type="slidenum">
              <a:rPr lang="en-US" smtClean="0"/>
              <a:pPr/>
              <a:t>32</a:t>
            </a:fld>
            <a:endParaRPr lang="en-US" dirty="0"/>
          </a:p>
        </p:txBody>
      </p:sp>
      <p:sp>
        <p:nvSpPr>
          <p:cNvPr id="6" name="TextBox 5">
            <a:extLst>
              <a:ext uri="{FF2B5EF4-FFF2-40B4-BE49-F238E27FC236}">
                <a16:creationId xmlns:a16="http://schemas.microsoft.com/office/drawing/2014/main" xmlns="" id="{C980D97B-1AC8-495E-87D8-B35625782F5F}"/>
              </a:ext>
            </a:extLst>
          </p:cNvPr>
          <p:cNvSpPr txBox="1"/>
          <p:nvPr/>
        </p:nvSpPr>
        <p:spPr>
          <a:xfrm>
            <a:off x="624065" y="1196504"/>
            <a:ext cx="11242857" cy="685800"/>
          </a:xfrm>
          <a:prstGeom prst="rect">
            <a:avLst/>
          </a:prstGeom>
          <a:noFill/>
        </p:spPr>
        <p:txBody>
          <a:bodyPr wrap="square" lIns="18288" tIns="18288" rIns="18288" bIns="18288" rtlCol="0">
            <a:noAutofit/>
          </a:bodyPr>
          <a:lstStyle/>
          <a:p>
            <a:pPr defTabSz="623360" hangingPunct="0"/>
            <a:r>
              <a:rPr lang="en-US" sz="1400" kern="0" dirty="0">
                <a:solidFill>
                  <a:srgbClr val="000000"/>
                </a:solidFill>
                <a:ea typeface="Arial"/>
                <a:cs typeface="Arial"/>
                <a:sym typeface="Arial"/>
              </a:rPr>
              <a:t>Onboarding and management of organizational identities, Blockchain identities, relevant keys &amp; certificates, </a:t>
            </a:r>
            <a:r>
              <a:rPr lang="en-US" sz="1400" kern="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t> and performing authentication and authorization of transactions based on such identities and roles (organizational and Blockchain solution specific roles) can be quite challenging within a large business network. IBM’s Membership Management &amp; Onboarding Solution Asset offers a solution</a:t>
            </a:r>
            <a:endParaRPr lang="en-US" sz="1400" kern="0" dirty="0">
              <a:solidFill>
                <a:srgbClr val="000000"/>
              </a:solidFill>
              <a:ea typeface="Arial"/>
              <a:cs typeface="Arial"/>
              <a:sym typeface="Arial"/>
            </a:endParaRPr>
          </a:p>
          <a:p>
            <a:pPr defTabSz="623360" hangingPunct="0"/>
            <a:endParaRPr lang="en-US" sz="900" kern="0" dirty="0">
              <a:solidFill>
                <a:prstClr val="black"/>
              </a:solidFill>
              <a:ea typeface="Arial"/>
              <a:cs typeface="Arial"/>
              <a:sym typeface="Arial"/>
            </a:endParaRPr>
          </a:p>
        </p:txBody>
      </p:sp>
      <p:cxnSp>
        <p:nvCxnSpPr>
          <p:cNvPr id="7" name="Straight Arrow Connector 6">
            <a:extLst>
              <a:ext uri="{FF2B5EF4-FFF2-40B4-BE49-F238E27FC236}">
                <a16:creationId xmlns:a16="http://schemas.microsoft.com/office/drawing/2014/main" xmlns="" id="{12213722-FF01-4A28-A684-3E6090022957}"/>
              </a:ext>
            </a:extLst>
          </p:cNvPr>
          <p:cNvCxnSpPr/>
          <p:nvPr/>
        </p:nvCxnSpPr>
        <p:spPr>
          <a:xfrm>
            <a:off x="4667031" y="2908502"/>
            <a:ext cx="0" cy="22520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742D8DEA-4F4E-4A1E-AAF3-4BDE34552EA6}"/>
              </a:ext>
            </a:extLst>
          </p:cNvPr>
          <p:cNvSpPr txBox="1"/>
          <p:nvPr/>
        </p:nvSpPr>
        <p:spPr>
          <a:xfrm>
            <a:off x="4701756" y="2918723"/>
            <a:ext cx="1804811" cy="2547008"/>
          </a:xfrm>
          <a:prstGeom prst="rect">
            <a:avLst/>
          </a:prstGeom>
          <a:noFill/>
        </p:spPr>
        <p:txBody>
          <a:bodyPr wrap="square" lIns="18288" tIns="18288" rIns="18288" bIns="18288" rtlCol="0">
            <a:noAutofit/>
          </a:bodyPr>
          <a:lstStyle/>
          <a:p>
            <a:pPr defTabSz="623360" hangingPunct="0"/>
            <a:r>
              <a:rPr lang="en-US" sz="1200" kern="0" dirty="0">
                <a:solidFill>
                  <a:prstClr val="black"/>
                </a:solidFill>
                <a:ea typeface="Arial"/>
                <a:cs typeface="Arial"/>
                <a:sym typeface="Arial"/>
              </a:rPr>
              <a:t>Each user is mapped and migrated manually, potentially taking weeks to fully onboard necessary roles to blockchain network.</a:t>
            </a:r>
          </a:p>
          <a:p>
            <a:pPr defTabSz="623360" hangingPunct="0"/>
            <a:r>
              <a:rPr lang="en-US" sz="1200" kern="0" dirty="0">
                <a:solidFill>
                  <a:prstClr val="black"/>
                </a:solidFill>
                <a:ea typeface="Arial"/>
                <a:cs typeface="Arial"/>
                <a:sym typeface="Arial"/>
              </a:rPr>
              <a:t>Whenever a user’s role changes or the solution changes, the developer and network admin need to be repeat most of these activities for individual users</a:t>
            </a:r>
          </a:p>
        </p:txBody>
      </p:sp>
      <p:sp>
        <p:nvSpPr>
          <p:cNvPr id="9" name="Cube 8">
            <a:extLst>
              <a:ext uri="{FF2B5EF4-FFF2-40B4-BE49-F238E27FC236}">
                <a16:creationId xmlns:a16="http://schemas.microsoft.com/office/drawing/2014/main" xmlns="" id="{07C84BAD-D3FE-45FC-A187-88B2B7F53D96}"/>
              </a:ext>
            </a:extLst>
          </p:cNvPr>
          <p:cNvSpPr/>
          <p:nvPr/>
        </p:nvSpPr>
        <p:spPr>
          <a:xfrm>
            <a:off x="1775118" y="2520298"/>
            <a:ext cx="1890463" cy="439271"/>
          </a:xfrm>
          <a:prstGeom prst="cube">
            <a:avLst>
              <a:gd name="adj" fmla="val 53153"/>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200" kern="0" dirty="0">
                <a:solidFill>
                  <a:prstClr val="black"/>
                </a:solidFill>
                <a:sym typeface="Arial"/>
              </a:rPr>
              <a:t>Enterprise System</a:t>
            </a:r>
          </a:p>
        </p:txBody>
      </p:sp>
      <p:grpSp>
        <p:nvGrpSpPr>
          <p:cNvPr id="10" name="Group 9">
            <a:extLst>
              <a:ext uri="{FF2B5EF4-FFF2-40B4-BE49-F238E27FC236}">
                <a16:creationId xmlns:a16="http://schemas.microsoft.com/office/drawing/2014/main" xmlns="" id="{CD30EE1A-39DE-4559-9D35-88ED54A179E5}"/>
              </a:ext>
            </a:extLst>
          </p:cNvPr>
          <p:cNvGrpSpPr/>
          <p:nvPr/>
        </p:nvGrpSpPr>
        <p:grpSpPr>
          <a:xfrm>
            <a:off x="2095251" y="2206991"/>
            <a:ext cx="1127684" cy="457200"/>
            <a:chOff x="9266744" y="3046451"/>
            <a:chExt cx="1036356" cy="457200"/>
          </a:xfrm>
        </p:grpSpPr>
        <p:pic>
          <p:nvPicPr>
            <p:cNvPr id="11" name="Picture 10">
              <a:extLst>
                <a:ext uri="{FF2B5EF4-FFF2-40B4-BE49-F238E27FC236}">
                  <a16:creationId xmlns:a16="http://schemas.microsoft.com/office/drawing/2014/main" xmlns="" id="{7550E137-7765-40AD-8982-95CDB2890A89}"/>
                </a:ext>
              </a:extLst>
            </p:cNvPr>
            <p:cNvPicPr>
              <a:picLocks noChangeAspect="1"/>
            </p:cNvPicPr>
            <p:nvPr/>
          </p:nvPicPr>
          <p:blipFill>
            <a:blip r:embed="rId2"/>
            <a:stretch>
              <a:fillRect/>
            </a:stretch>
          </p:blipFill>
          <p:spPr>
            <a:xfrm>
              <a:off x="9266744" y="3046451"/>
              <a:ext cx="457200" cy="457200"/>
            </a:xfrm>
            <a:prstGeom prst="rect">
              <a:avLst/>
            </a:prstGeom>
          </p:spPr>
        </p:pic>
        <p:sp>
          <p:nvSpPr>
            <p:cNvPr id="12" name="Cylinder 35">
              <a:extLst>
                <a:ext uri="{FF2B5EF4-FFF2-40B4-BE49-F238E27FC236}">
                  <a16:creationId xmlns:a16="http://schemas.microsoft.com/office/drawing/2014/main" xmlns="" id="{CD09F31B-3E25-4CC3-BC6B-5C211CBEA245}"/>
                </a:ext>
              </a:extLst>
            </p:cNvPr>
            <p:cNvSpPr/>
            <p:nvPr/>
          </p:nvSpPr>
          <p:spPr>
            <a:xfrm>
              <a:off x="9754460" y="3046451"/>
              <a:ext cx="548640" cy="457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defTabSz="623360" hangingPunct="0"/>
              <a:r>
                <a:rPr lang="en-US" sz="1200" b="1" kern="0" dirty="0">
                  <a:solidFill>
                    <a:prstClr val="white"/>
                  </a:solidFill>
                  <a:sym typeface="Arial"/>
                </a:rPr>
                <a:t>ID</a:t>
              </a:r>
            </a:p>
          </p:txBody>
        </p:sp>
      </p:grpSp>
      <p:sp>
        <p:nvSpPr>
          <p:cNvPr id="13" name="Cube 12">
            <a:extLst>
              <a:ext uri="{FF2B5EF4-FFF2-40B4-BE49-F238E27FC236}">
                <a16:creationId xmlns:a16="http://schemas.microsoft.com/office/drawing/2014/main" xmlns="" id="{14A176F9-4150-4BB6-943A-2E72A027A17C}"/>
              </a:ext>
            </a:extLst>
          </p:cNvPr>
          <p:cNvSpPr/>
          <p:nvPr/>
        </p:nvSpPr>
        <p:spPr>
          <a:xfrm>
            <a:off x="1775117" y="6218505"/>
            <a:ext cx="1890464" cy="439271"/>
          </a:xfrm>
          <a:prstGeom prst="cube">
            <a:avLst>
              <a:gd name="adj" fmla="val 49684"/>
            </a:avLst>
          </a:prstGeom>
          <a:solidFill>
            <a:schemeClr val="bg1">
              <a:lumMod val="9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23360" hangingPunct="0"/>
            <a:r>
              <a:rPr lang="en-US" sz="1200" kern="0" dirty="0">
                <a:solidFill>
                  <a:prstClr val="black"/>
                </a:solidFill>
                <a:sym typeface="Arial"/>
              </a:rPr>
              <a:t>Hyperledger Fabric</a:t>
            </a:r>
          </a:p>
        </p:txBody>
      </p:sp>
      <p:sp>
        <p:nvSpPr>
          <p:cNvPr id="14" name="Cube 13">
            <a:extLst>
              <a:ext uri="{FF2B5EF4-FFF2-40B4-BE49-F238E27FC236}">
                <a16:creationId xmlns:a16="http://schemas.microsoft.com/office/drawing/2014/main" xmlns="" id="{E592B7CF-E5AA-4C57-B174-6BA85689EAA8}"/>
              </a:ext>
            </a:extLst>
          </p:cNvPr>
          <p:cNvSpPr/>
          <p:nvPr/>
        </p:nvSpPr>
        <p:spPr>
          <a:xfrm>
            <a:off x="1775117" y="5972581"/>
            <a:ext cx="1890464" cy="439271"/>
          </a:xfrm>
          <a:prstGeom prst="cube">
            <a:avLst>
              <a:gd name="adj" fmla="val 5084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23360" hangingPunct="0"/>
            <a:r>
              <a:rPr lang="en-US" sz="1200" kern="0" dirty="0">
                <a:solidFill>
                  <a:prstClr val="white"/>
                </a:solidFill>
                <a:sym typeface="Arial"/>
              </a:rPr>
              <a:t>Blockchain Platform</a:t>
            </a:r>
          </a:p>
        </p:txBody>
      </p:sp>
      <p:sp>
        <p:nvSpPr>
          <p:cNvPr id="15" name="Cube 14">
            <a:extLst>
              <a:ext uri="{FF2B5EF4-FFF2-40B4-BE49-F238E27FC236}">
                <a16:creationId xmlns:a16="http://schemas.microsoft.com/office/drawing/2014/main" xmlns="" id="{7175E71A-D6F8-48FC-9D45-C9BD2E46DAFA}"/>
              </a:ext>
            </a:extLst>
          </p:cNvPr>
          <p:cNvSpPr/>
          <p:nvPr/>
        </p:nvSpPr>
        <p:spPr>
          <a:xfrm>
            <a:off x="1775117" y="5726658"/>
            <a:ext cx="1890464" cy="439271"/>
          </a:xfrm>
          <a:prstGeom prst="cube">
            <a:avLst>
              <a:gd name="adj" fmla="val 5199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23360" hangingPunct="0"/>
            <a:r>
              <a:rPr lang="en-US" sz="1200" kern="0" dirty="0">
                <a:solidFill>
                  <a:prstClr val="white"/>
                </a:solidFill>
                <a:sym typeface="Arial"/>
              </a:rPr>
              <a:t>Blockchain Network</a:t>
            </a:r>
          </a:p>
        </p:txBody>
      </p:sp>
      <p:sp>
        <p:nvSpPr>
          <p:cNvPr id="16" name="Cube 15">
            <a:extLst>
              <a:ext uri="{FF2B5EF4-FFF2-40B4-BE49-F238E27FC236}">
                <a16:creationId xmlns:a16="http://schemas.microsoft.com/office/drawing/2014/main" xmlns="" id="{054F7591-7B3B-415D-A04F-51EE756A25FC}"/>
              </a:ext>
            </a:extLst>
          </p:cNvPr>
          <p:cNvSpPr/>
          <p:nvPr/>
        </p:nvSpPr>
        <p:spPr>
          <a:xfrm>
            <a:off x="1775117" y="5480734"/>
            <a:ext cx="1890464" cy="439271"/>
          </a:xfrm>
          <a:prstGeom prst="cube">
            <a:avLst>
              <a:gd name="adj" fmla="val 53153"/>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23360" hangingPunct="0"/>
            <a:r>
              <a:rPr lang="en-US" sz="1200" kern="0" dirty="0">
                <a:solidFill>
                  <a:prstClr val="black"/>
                </a:solidFill>
                <a:sym typeface="Arial"/>
              </a:rPr>
              <a:t>Blockchain Solution</a:t>
            </a:r>
          </a:p>
        </p:txBody>
      </p:sp>
      <p:sp>
        <p:nvSpPr>
          <p:cNvPr id="17" name="Speech Bubble: Rectangle 46">
            <a:extLst>
              <a:ext uri="{FF2B5EF4-FFF2-40B4-BE49-F238E27FC236}">
                <a16:creationId xmlns:a16="http://schemas.microsoft.com/office/drawing/2014/main" xmlns="" id="{FB9C85E0-E289-48D6-8D1B-72CB5809B72C}"/>
              </a:ext>
            </a:extLst>
          </p:cNvPr>
          <p:cNvSpPr/>
          <p:nvPr/>
        </p:nvSpPr>
        <p:spPr>
          <a:xfrm>
            <a:off x="591885" y="2969371"/>
            <a:ext cx="1741217" cy="457200"/>
          </a:xfrm>
          <a:prstGeom prst="wedgeRectCallout">
            <a:avLst>
              <a:gd name="adj1" fmla="val 60929"/>
              <a:gd name="adj2" fmla="val -125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051" kern="0" dirty="0">
                <a:solidFill>
                  <a:prstClr val="white"/>
                </a:solidFill>
                <a:sym typeface="Arial"/>
              </a:rPr>
              <a:t>Design/Review solution business process</a:t>
            </a:r>
          </a:p>
        </p:txBody>
      </p:sp>
      <p:sp>
        <p:nvSpPr>
          <p:cNvPr id="18" name="Speech Bubble: Rectangle 56">
            <a:extLst>
              <a:ext uri="{FF2B5EF4-FFF2-40B4-BE49-F238E27FC236}">
                <a16:creationId xmlns:a16="http://schemas.microsoft.com/office/drawing/2014/main" xmlns="" id="{4E110F87-4B84-4461-9D60-4D461CD41B27}"/>
              </a:ext>
            </a:extLst>
          </p:cNvPr>
          <p:cNvSpPr/>
          <p:nvPr/>
        </p:nvSpPr>
        <p:spPr>
          <a:xfrm>
            <a:off x="2749130" y="3119371"/>
            <a:ext cx="1842727" cy="457200"/>
          </a:xfrm>
          <a:prstGeom prst="wedgeRectCallout">
            <a:avLst>
              <a:gd name="adj1" fmla="val -58959"/>
              <a:gd name="adj2" fmla="val 4628"/>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051" kern="0" dirty="0">
                <a:solidFill>
                  <a:prstClr val="white"/>
                </a:solidFill>
                <a:sym typeface="Arial"/>
              </a:rPr>
              <a:t>Select enterprise users for business process</a:t>
            </a:r>
          </a:p>
        </p:txBody>
      </p:sp>
      <p:sp>
        <p:nvSpPr>
          <p:cNvPr id="19" name="Speech Bubble: Rectangle 57">
            <a:extLst>
              <a:ext uri="{FF2B5EF4-FFF2-40B4-BE49-F238E27FC236}">
                <a16:creationId xmlns:a16="http://schemas.microsoft.com/office/drawing/2014/main" xmlns="" id="{A3DEDC8A-F9AF-4182-B694-F1C329EF4039}"/>
              </a:ext>
            </a:extLst>
          </p:cNvPr>
          <p:cNvSpPr/>
          <p:nvPr/>
        </p:nvSpPr>
        <p:spPr>
          <a:xfrm>
            <a:off x="591885" y="3490355"/>
            <a:ext cx="1741217" cy="457200"/>
          </a:xfrm>
          <a:prstGeom prst="wedgeRectCallout">
            <a:avLst>
              <a:gd name="adj1" fmla="val 60929"/>
              <a:gd name="adj2" fmla="val -125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051" kern="0" dirty="0">
                <a:solidFill>
                  <a:prstClr val="white"/>
                </a:solidFill>
                <a:sym typeface="Arial"/>
              </a:rPr>
              <a:t>Define blockchain user roles</a:t>
            </a:r>
          </a:p>
        </p:txBody>
      </p:sp>
      <p:sp>
        <p:nvSpPr>
          <p:cNvPr id="20" name="Speech Bubble: Rectangle 60">
            <a:extLst>
              <a:ext uri="{FF2B5EF4-FFF2-40B4-BE49-F238E27FC236}">
                <a16:creationId xmlns:a16="http://schemas.microsoft.com/office/drawing/2014/main" xmlns="" id="{84A88EE1-C71F-44C9-85D2-CAB0619BBA52}"/>
              </a:ext>
            </a:extLst>
          </p:cNvPr>
          <p:cNvSpPr/>
          <p:nvPr/>
        </p:nvSpPr>
        <p:spPr>
          <a:xfrm>
            <a:off x="2749130" y="3627647"/>
            <a:ext cx="1842727" cy="457200"/>
          </a:xfrm>
          <a:prstGeom prst="wedgeRectCallout">
            <a:avLst>
              <a:gd name="adj1" fmla="val -58959"/>
              <a:gd name="adj2" fmla="val 4628"/>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051" kern="0" dirty="0">
                <a:solidFill>
                  <a:prstClr val="white"/>
                </a:solidFill>
                <a:sym typeface="Arial"/>
              </a:rPr>
              <a:t>Build user authorization table for solution in enterprise system</a:t>
            </a:r>
          </a:p>
        </p:txBody>
      </p:sp>
      <p:sp>
        <p:nvSpPr>
          <p:cNvPr id="21" name="Speech Bubble: Rectangle 63">
            <a:extLst>
              <a:ext uri="{FF2B5EF4-FFF2-40B4-BE49-F238E27FC236}">
                <a16:creationId xmlns:a16="http://schemas.microsoft.com/office/drawing/2014/main" xmlns="" id="{57DC8F55-226F-4380-A8BB-5A56029F21C9}"/>
              </a:ext>
            </a:extLst>
          </p:cNvPr>
          <p:cNvSpPr/>
          <p:nvPr/>
        </p:nvSpPr>
        <p:spPr>
          <a:xfrm>
            <a:off x="591885" y="4000131"/>
            <a:ext cx="1741217" cy="457200"/>
          </a:xfrm>
          <a:prstGeom prst="wedgeRectCallout">
            <a:avLst>
              <a:gd name="adj1" fmla="val 60929"/>
              <a:gd name="adj2" fmla="val -1254"/>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051" kern="0" dirty="0">
                <a:solidFill>
                  <a:prstClr val="white"/>
                </a:solidFill>
                <a:sym typeface="Arial"/>
              </a:rPr>
              <a:t>Associate blockchain enrollment certificates for users</a:t>
            </a:r>
          </a:p>
        </p:txBody>
      </p:sp>
      <p:sp>
        <p:nvSpPr>
          <p:cNvPr id="22" name="Speech Bubble: Rectangle 64">
            <a:extLst>
              <a:ext uri="{FF2B5EF4-FFF2-40B4-BE49-F238E27FC236}">
                <a16:creationId xmlns:a16="http://schemas.microsoft.com/office/drawing/2014/main" xmlns="" id="{551432B8-7256-4C3A-845D-787A39B5D2B9}"/>
              </a:ext>
            </a:extLst>
          </p:cNvPr>
          <p:cNvSpPr/>
          <p:nvPr/>
        </p:nvSpPr>
        <p:spPr>
          <a:xfrm>
            <a:off x="2749130" y="4138460"/>
            <a:ext cx="1842727" cy="457200"/>
          </a:xfrm>
          <a:prstGeom prst="wedgeRectCallout">
            <a:avLst>
              <a:gd name="adj1" fmla="val -58959"/>
              <a:gd name="adj2" fmla="val 4628"/>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051" kern="0" dirty="0">
                <a:solidFill>
                  <a:prstClr val="white"/>
                </a:solidFill>
                <a:sym typeface="Arial"/>
              </a:rPr>
              <a:t>Map &amp; test users with solution authorization tables</a:t>
            </a:r>
          </a:p>
        </p:txBody>
      </p:sp>
      <p:sp>
        <p:nvSpPr>
          <p:cNvPr id="23" name="Speech Bubble: Rectangle 65">
            <a:extLst>
              <a:ext uri="{FF2B5EF4-FFF2-40B4-BE49-F238E27FC236}">
                <a16:creationId xmlns:a16="http://schemas.microsoft.com/office/drawing/2014/main" xmlns="" id="{6608BE73-ABEF-4F40-9AB9-4A991B9567A7}"/>
              </a:ext>
            </a:extLst>
          </p:cNvPr>
          <p:cNvSpPr/>
          <p:nvPr/>
        </p:nvSpPr>
        <p:spPr>
          <a:xfrm>
            <a:off x="591885" y="4516209"/>
            <a:ext cx="1741217" cy="457200"/>
          </a:xfrm>
          <a:prstGeom prst="wedgeRectCallout">
            <a:avLst>
              <a:gd name="adj1" fmla="val 60929"/>
              <a:gd name="adj2" fmla="val -125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051" kern="0" dirty="0">
                <a:solidFill>
                  <a:prstClr val="black"/>
                </a:solidFill>
                <a:sym typeface="Arial"/>
              </a:rPr>
              <a:t>Log into enterprise system</a:t>
            </a:r>
          </a:p>
        </p:txBody>
      </p:sp>
      <p:sp>
        <p:nvSpPr>
          <p:cNvPr id="24" name="Speech Bubble: Rectangle 66">
            <a:extLst>
              <a:ext uri="{FF2B5EF4-FFF2-40B4-BE49-F238E27FC236}">
                <a16:creationId xmlns:a16="http://schemas.microsoft.com/office/drawing/2014/main" xmlns="" id="{CECE390B-E566-41D2-9EF8-F95546D6D89D}"/>
              </a:ext>
            </a:extLst>
          </p:cNvPr>
          <p:cNvSpPr/>
          <p:nvPr/>
        </p:nvSpPr>
        <p:spPr>
          <a:xfrm>
            <a:off x="2749130" y="4640283"/>
            <a:ext cx="1842727" cy="457200"/>
          </a:xfrm>
          <a:prstGeom prst="wedgeRectCallout">
            <a:avLst>
              <a:gd name="adj1" fmla="val -58959"/>
              <a:gd name="adj2" fmla="val 4628"/>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051" kern="0" dirty="0">
                <a:solidFill>
                  <a:prstClr val="black"/>
                </a:solidFill>
                <a:sym typeface="Arial"/>
              </a:rPr>
              <a:t>Manage blockchain wallet to access solution and business process</a:t>
            </a:r>
          </a:p>
        </p:txBody>
      </p:sp>
      <p:sp>
        <p:nvSpPr>
          <p:cNvPr id="25" name="Speech Bubble: Rectangle 70">
            <a:extLst>
              <a:ext uri="{FF2B5EF4-FFF2-40B4-BE49-F238E27FC236}">
                <a16:creationId xmlns:a16="http://schemas.microsoft.com/office/drawing/2014/main" xmlns="" id="{20117A74-0C7B-4D18-A323-66EE017ABBB8}"/>
              </a:ext>
            </a:extLst>
          </p:cNvPr>
          <p:cNvSpPr/>
          <p:nvPr/>
        </p:nvSpPr>
        <p:spPr>
          <a:xfrm>
            <a:off x="591885" y="5008530"/>
            <a:ext cx="1741217" cy="665551"/>
          </a:xfrm>
          <a:prstGeom prst="wedgeRectCallout">
            <a:avLst>
              <a:gd name="adj1" fmla="val 60929"/>
              <a:gd name="adj2" fmla="val -1254"/>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r>
              <a:rPr lang="en-US" sz="1051" kern="0" dirty="0">
                <a:solidFill>
                  <a:prstClr val="white"/>
                </a:solidFill>
                <a:sym typeface="Arial"/>
              </a:rPr>
              <a:t>Support any authorization issues sent in by enterprise user</a:t>
            </a:r>
          </a:p>
        </p:txBody>
      </p:sp>
      <p:sp>
        <p:nvSpPr>
          <p:cNvPr id="26" name="Oval 25">
            <a:extLst>
              <a:ext uri="{FF2B5EF4-FFF2-40B4-BE49-F238E27FC236}">
                <a16:creationId xmlns:a16="http://schemas.microsoft.com/office/drawing/2014/main" xmlns="" id="{0E93D224-CC51-458E-A3FA-F8D8CC447261}"/>
              </a:ext>
            </a:extLst>
          </p:cNvPr>
          <p:cNvSpPr/>
          <p:nvPr/>
        </p:nvSpPr>
        <p:spPr>
          <a:xfrm>
            <a:off x="9148896" y="426378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defTabSz="623360" hangingPunct="0"/>
            <a:r>
              <a:rPr lang="en-US" sz="1400" b="1" kern="0" dirty="0">
                <a:solidFill>
                  <a:prstClr val="white"/>
                </a:solidFill>
                <a:sym typeface="Arial"/>
              </a:rPr>
              <a:t>CIO</a:t>
            </a:r>
          </a:p>
        </p:txBody>
      </p:sp>
      <p:sp>
        <p:nvSpPr>
          <p:cNvPr id="27" name="Oval 26">
            <a:extLst>
              <a:ext uri="{FF2B5EF4-FFF2-40B4-BE49-F238E27FC236}">
                <a16:creationId xmlns:a16="http://schemas.microsoft.com/office/drawing/2014/main" xmlns="" id="{F35BE955-2227-4FA2-ABD4-BD60901C524D}"/>
              </a:ext>
            </a:extLst>
          </p:cNvPr>
          <p:cNvSpPr/>
          <p:nvPr/>
        </p:nvSpPr>
        <p:spPr>
          <a:xfrm>
            <a:off x="9148896" y="32169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defTabSz="623360" hangingPunct="0"/>
            <a:r>
              <a:rPr lang="en-US" sz="1400" b="1" kern="0" dirty="0">
                <a:solidFill>
                  <a:prstClr val="white"/>
                </a:solidFill>
                <a:sym typeface="Arial"/>
              </a:rPr>
              <a:t>Ent. Users</a:t>
            </a:r>
          </a:p>
        </p:txBody>
      </p:sp>
      <p:sp>
        <p:nvSpPr>
          <p:cNvPr id="28" name="Oval 27">
            <a:extLst>
              <a:ext uri="{FF2B5EF4-FFF2-40B4-BE49-F238E27FC236}">
                <a16:creationId xmlns:a16="http://schemas.microsoft.com/office/drawing/2014/main" xmlns="" id="{5E0ED2B5-C9DB-430C-9337-0945E9D2641F}"/>
              </a:ext>
            </a:extLst>
          </p:cNvPr>
          <p:cNvSpPr/>
          <p:nvPr/>
        </p:nvSpPr>
        <p:spPr>
          <a:xfrm>
            <a:off x="8060460" y="32169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defTabSz="623360" hangingPunct="0"/>
            <a:r>
              <a:rPr lang="en-US" sz="1400" b="1" kern="0" dirty="0">
                <a:solidFill>
                  <a:prstClr val="white"/>
                </a:solidFill>
                <a:sym typeface="Arial"/>
              </a:rPr>
              <a:t>NW Admin</a:t>
            </a:r>
          </a:p>
        </p:txBody>
      </p:sp>
      <p:sp>
        <p:nvSpPr>
          <p:cNvPr id="29" name="Oval 28">
            <a:extLst>
              <a:ext uri="{FF2B5EF4-FFF2-40B4-BE49-F238E27FC236}">
                <a16:creationId xmlns:a16="http://schemas.microsoft.com/office/drawing/2014/main" xmlns="" id="{8C56F740-3FF4-468C-9582-0EF3EE420FE7}"/>
              </a:ext>
            </a:extLst>
          </p:cNvPr>
          <p:cNvSpPr/>
          <p:nvPr/>
        </p:nvSpPr>
        <p:spPr>
          <a:xfrm>
            <a:off x="8060460" y="426378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defTabSz="623360" hangingPunct="0"/>
            <a:r>
              <a:rPr lang="en-US" sz="1400" b="1" kern="0" dirty="0">
                <a:solidFill>
                  <a:prstClr val="white"/>
                </a:solidFill>
                <a:sym typeface="Arial"/>
              </a:rPr>
              <a:t>Dev</a:t>
            </a:r>
          </a:p>
        </p:txBody>
      </p:sp>
      <p:sp>
        <p:nvSpPr>
          <p:cNvPr id="30" name="Thought Bubble: Cloud 75">
            <a:extLst>
              <a:ext uri="{FF2B5EF4-FFF2-40B4-BE49-F238E27FC236}">
                <a16:creationId xmlns:a16="http://schemas.microsoft.com/office/drawing/2014/main" xmlns="" id="{15344E1A-18E2-485F-949B-864BCF9A3DEF}"/>
              </a:ext>
            </a:extLst>
          </p:cNvPr>
          <p:cNvSpPr/>
          <p:nvPr/>
        </p:nvSpPr>
        <p:spPr>
          <a:xfrm>
            <a:off x="9463433" y="5240376"/>
            <a:ext cx="2510119" cy="1425389"/>
          </a:xfrm>
          <a:prstGeom prst="cloudCallout">
            <a:avLst>
              <a:gd name="adj1" fmla="val -24569"/>
              <a:gd name="adj2" fmla="val -68984"/>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defTabSz="623360" hangingPunct="0"/>
            <a:r>
              <a:rPr lang="en-US" sz="1100" i="1" kern="0" dirty="0">
                <a:solidFill>
                  <a:prstClr val="black"/>
                </a:solidFill>
                <a:sym typeface="Arial"/>
              </a:rPr>
              <a:t>With new identities to manage outside of my organization, am I losing control over our users and data?</a:t>
            </a:r>
          </a:p>
        </p:txBody>
      </p:sp>
      <p:sp>
        <p:nvSpPr>
          <p:cNvPr id="31" name="Thought Bubble: Cloud 76">
            <a:extLst>
              <a:ext uri="{FF2B5EF4-FFF2-40B4-BE49-F238E27FC236}">
                <a16:creationId xmlns:a16="http://schemas.microsoft.com/office/drawing/2014/main" xmlns="" id="{D573E39B-E25D-4087-9B61-1CBD7E9E400E}"/>
              </a:ext>
            </a:extLst>
          </p:cNvPr>
          <p:cNvSpPr/>
          <p:nvPr/>
        </p:nvSpPr>
        <p:spPr>
          <a:xfrm>
            <a:off x="6029197" y="2061883"/>
            <a:ext cx="2580011" cy="1161124"/>
          </a:xfrm>
          <a:prstGeom prst="cloudCallout">
            <a:avLst>
              <a:gd name="adj1" fmla="val 24556"/>
              <a:gd name="adj2" fmla="val 8851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defTabSz="623360" hangingPunct="0"/>
            <a:r>
              <a:rPr lang="en-US" sz="1100" i="1" kern="0" dirty="0">
                <a:solidFill>
                  <a:prstClr val="black"/>
                </a:solidFill>
                <a:sym typeface="Arial"/>
              </a:rPr>
              <a:t>How do I manage all of my users, and their solution roles, and enroll them onto the  blockchain network?</a:t>
            </a:r>
          </a:p>
        </p:txBody>
      </p:sp>
      <p:sp>
        <p:nvSpPr>
          <p:cNvPr id="32" name="Thought Bubble: Cloud 77">
            <a:extLst>
              <a:ext uri="{FF2B5EF4-FFF2-40B4-BE49-F238E27FC236}">
                <a16:creationId xmlns:a16="http://schemas.microsoft.com/office/drawing/2014/main" xmlns="" id="{38729578-5F27-4AE8-8747-0919FFE04E1F}"/>
              </a:ext>
            </a:extLst>
          </p:cNvPr>
          <p:cNvSpPr/>
          <p:nvPr/>
        </p:nvSpPr>
        <p:spPr>
          <a:xfrm>
            <a:off x="9508257" y="2046645"/>
            <a:ext cx="2358665" cy="1191919"/>
          </a:xfrm>
          <a:prstGeom prst="cloudCallout">
            <a:avLst>
              <a:gd name="adj1" fmla="val -22282"/>
              <a:gd name="adj2" fmla="val 69380"/>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defTabSz="623360" hangingPunct="0"/>
            <a:r>
              <a:rPr lang="en-US" sz="1100" i="1" kern="0" dirty="0">
                <a:solidFill>
                  <a:prstClr val="black"/>
                </a:solidFill>
                <a:sym typeface="Arial"/>
              </a:rPr>
              <a:t>Do I have to manage my wallet and log into multiple tools to do my job? That’s a pain!</a:t>
            </a:r>
          </a:p>
        </p:txBody>
      </p:sp>
      <p:sp>
        <p:nvSpPr>
          <p:cNvPr id="33" name="Thought Bubble: Cloud 78">
            <a:extLst>
              <a:ext uri="{FF2B5EF4-FFF2-40B4-BE49-F238E27FC236}">
                <a16:creationId xmlns:a16="http://schemas.microsoft.com/office/drawing/2014/main" xmlns="" id="{8699AF03-09B4-4024-AC1F-93FA40202F53}"/>
              </a:ext>
            </a:extLst>
          </p:cNvPr>
          <p:cNvSpPr/>
          <p:nvPr/>
        </p:nvSpPr>
        <p:spPr>
          <a:xfrm>
            <a:off x="5814422" y="5064840"/>
            <a:ext cx="2510119" cy="1631720"/>
          </a:xfrm>
          <a:prstGeom prst="cloudCallout">
            <a:avLst>
              <a:gd name="adj1" fmla="val 35074"/>
              <a:gd name="adj2" fmla="val -77790"/>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defTabSz="623360" hangingPunct="0"/>
            <a:r>
              <a:rPr lang="en-US" sz="1100" i="1" kern="0" dirty="0">
                <a:solidFill>
                  <a:prstClr val="black"/>
                </a:solidFill>
                <a:sym typeface="Arial"/>
              </a:rPr>
              <a:t>Do we need to redesign role profiles and integration of the solution every time we connect it to a member’s enterprise system?</a:t>
            </a:r>
          </a:p>
        </p:txBody>
      </p:sp>
      <p:sp>
        <p:nvSpPr>
          <p:cNvPr id="34" name="TextBox 33">
            <a:extLst>
              <a:ext uri="{FF2B5EF4-FFF2-40B4-BE49-F238E27FC236}">
                <a16:creationId xmlns:a16="http://schemas.microsoft.com/office/drawing/2014/main" xmlns="" id="{A5F3CC8E-9127-4368-AD19-A61B3035BE04}"/>
              </a:ext>
            </a:extLst>
          </p:cNvPr>
          <p:cNvSpPr txBox="1"/>
          <p:nvPr/>
        </p:nvSpPr>
        <p:spPr>
          <a:xfrm>
            <a:off x="10126681" y="3955935"/>
            <a:ext cx="1740240" cy="685800"/>
          </a:xfrm>
          <a:prstGeom prst="rect">
            <a:avLst/>
          </a:prstGeom>
          <a:noFill/>
        </p:spPr>
        <p:txBody>
          <a:bodyPr wrap="square" lIns="18288" tIns="18288" rIns="18288" bIns="18288" rtlCol="0">
            <a:noAutofit/>
          </a:bodyPr>
          <a:lstStyle/>
          <a:p>
            <a:pPr defTabSz="623360" hangingPunct="0"/>
            <a:r>
              <a:rPr lang="en-US" sz="1200" kern="0" dirty="0">
                <a:solidFill>
                  <a:prstClr val="black"/>
                </a:solidFill>
                <a:ea typeface="Arial"/>
                <a:cs typeface="Arial"/>
                <a:sym typeface="Arial"/>
              </a:rPr>
              <a:t>… + Potentially nobody is educated in blockchain</a:t>
            </a:r>
          </a:p>
        </p:txBody>
      </p:sp>
      <p:sp>
        <p:nvSpPr>
          <p:cNvPr id="35" name="Arrow: Up-Down 23">
            <a:extLst>
              <a:ext uri="{FF2B5EF4-FFF2-40B4-BE49-F238E27FC236}">
                <a16:creationId xmlns:a16="http://schemas.microsoft.com/office/drawing/2014/main" xmlns="" id="{9E5EA692-7EF4-40AF-A0E4-A9D671E3B65F}"/>
              </a:ext>
            </a:extLst>
          </p:cNvPr>
          <p:cNvSpPr/>
          <p:nvPr/>
        </p:nvSpPr>
        <p:spPr>
          <a:xfrm>
            <a:off x="2359933" y="3012146"/>
            <a:ext cx="266015" cy="2555279"/>
          </a:xfrm>
          <a:prstGeom prst="upDownArrow">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3360" hangingPunct="0"/>
            <a:endParaRPr lang="en-US" sz="900" kern="0" dirty="0">
              <a:solidFill>
                <a:prstClr val="white"/>
              </a:solidFill>
              <a:sym typeface="Arial"/>
            </a:endParaRPr>
          </a:p>
        </p:txBody>
      </p:sp>
      <p:sp>
        <p:nvSpPr>
          <p:cNvPr id="37" name="TextBox 36"/>
          <p:cNvSpPr txBox="1"/>
          <p:nvPr/>
        </p:nvSpPr>
        <p:spPr>
          <a:xfrm>
            <a:off x="2790998" y="711477"/>
            <a:ext cx="4346062" cy="307777"/>
          </a:xfrm>
          <a:prstGeom prst="rect">
            <a:avLst/>
          </a:prstGeom>
          <a:noFill/>
        </p:spPr>
        <p:txBody>
          <a:bodyPr wrap="none" rtlCol="0">
            <a:spAutoFit/>
          </a:bodyPr>
          <a:lstStyle/>
          <a:p>
            <a:pPr defTabSz="623360" hangingPunct="0"/>
            <a:r>
              <a:rPr lang="en-US" sz="1400" b="1" kern="0" dirty="0">
                <a:solidFill>
                  <a:srgbClr val="000000"/>
                </a:solidFill>
                <a:ea typeface="Arial"/>
                <a:cs typeface="Arial"/>
                <a:sym typeface="Arial"/>
              </a:rPr>
              <a:t>Complexity of managing identities on blockchain</a:t>
            </a:r>
          </a:p>
        </p:txBody>
      </p:sp>
    </p:spTree>
    <p:extLst>
      <p:ext uri="{BB962C8B-B14F-4D97-AF65-F5344CB8AC3E}">
        <p14:creationId xmlns:p14="http://schemas.microsoft.com/office/powerpoint/2010/main" val="2086266015"/>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edr</a:t>
            </a:r>
            <a:r>
              <a:rPr lang="en-US" dirty="0"/>
              <a:t> Solution Architecture </a:t>
            </a:r>
          </a:p>
        </p:txBody>
      </p:sp>
      <p:sp>
        <p:nvSpPr>
          <p:cNvPr id="3" name="Slide Number Placeholder 2"/>
          <p:cNvSpPr>
            <a:spLocks noGrp="1"/>
          </p:cNvSpPr>
          <p:nvPr>
            <p:ph type="sldNum" sz="quarter" idx="4"/>
          </p:nvPr>
        </p:nvSpPr>
        <p:spPr/>
        <p:txBody>
          <a:bodyPr/>
          <a:lstStyle/>
          <a:p>
            <a:fld id="{5714FB1E-E660-F74D-BC29-F339B17ACE97}" type="slidenum">
              <a:rPr>
                <a:solidFill>
                  <a:srgbClr val="FFFFFF"/>
                </a:solidFill>
              </a:rPr>
              <a:pPr/>
              <a:t>33</a:t>
            </a:fld>
            <a:endParaRPr dirty="0">
              <a:solidFill>
                <a:srgbClr val="FFFFFF"/>
              </a:solidFill>
            </a:endParaRPr>
          </a:p>
        </p:txBody>
      </p:sp>
      <p:sp>
        <p:nvSpPr>
          <p:cNvPr id="4" name="Footer Placeholder 3"/>
          <p:cNvSpPr>
            <a:spLocks noGrp="1"/>
          </p:cNvSpPr>
          <p:nvPr>
            <p:ph type="ftr" sz="quarter" idx="3"/>
          </p:nvPr>
        </p:nvSpPr>
        <p:spPr/>
        <p:txBody>
          <a:bodyPr/>
          <a:lstStyle/>
          <a:p>
            <a:r>
              <a:rPr lang="en-US" dirty="0">
                <a:solidFill>
                  <a:srgbClr val="FFFFFF"/>
                </a:solidFill>
              </a:rPr>
              <a:t>EDR Confidential</a:t>
            </a:r>
          </a:p>
        </p:txBody>
      </p:sp>
    </p:spTree>
    <p:extLst>
      <p:ext uri="{BB962C8B-B14F-4D97-AF65-F5344CB8AC3E}">
        <p14:creationId xmlns:p14="http://schemas.microsoft.com/office/powerpoint/2010/main" val="640940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8"/>
          <p:cNvGrpSpPr>
            <a:grpSpLocks/>
          </p:cNvGrpSpPr>
          <p:nvPr/>
        </p:nvGrpSpPr>
        <p:grpSpPr bwMode="auto">
          <a:xfrm>
            <a:off x="3671320" y="1908082"/>
            <a:ext cx="541805" cy="596357"/>
            <a:chOff x="4268788" y="4432300"/>
            <a:chExt cx="693737" cy="763588"/>
          </a:xfrm>
        </p:grpSpPr>
        <p:sp>
          <p:nvSpPr>
            <p:cNvPr id="182" name="Rectangle 181"/>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8" name="Group 194"/>
            <p:cNvGrpSpPr>
              <a:grpSpLocks/>
            </p:cNvGrpSpPr>
            <p:nvPr/>
          </p:nvGrpSpPr>
          <p:grpSpPr bwMode="auto">
            <a:xfrm>
              <a:off x="4437063" y="4559300"/>
              <a:ext cx="355600" cy="546100"/>
              <a:chOff x="-2001837" y="584200"/>
              <a:chExt cx="355600" cy="546100"/>
            </a:xfrm>
          </p:grpSpPr>
          <p:sp>
            <p:nvSpPr>
              <p:cNvPr id="184" name="Can 183"/>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1" name="Group 188"/>
              <p:cNvGrpSpPr>
                <a:grpSpLocks/>
              </p:cNvGrpSpPr>
              <p:nvPr/>
            </p:nvGrpSpPr>
            <p:grpSpPr bwMode="auto">
              <a:xfrm>
                <a:off x="-1968500" y="584200"/>
                <a:ext cx="285750" cy="228600"/>
                <a:chOff x="3009900" y="-850900"/>
                <a:chExt cx="539750" cy="431800"/>
              </a:xfrm>
            </p:grpSpPr>
            <p:grpSp>
              <p:nvGrpSpPr>
                <p:cNvPr id="16" name="Group 182"/>
                <p:cNvGrpSpPr>
                  <a:grpSpLocks/>
                </p:cNvGrpSpPr>
                <p:nvPr/>
              </p:nvGrpSpPr>
              <p:grpSpPr bwMode="auto">
                <a:xfrm>
                  <a:off x="3009900" y="-850900"/>
                  <a:ext cx="234950" cy="431800"/>
                  <a:chOff x="603250" y="4737100"/>
                  <a:chExt cx="355600" cy="654050"/>
                </a:xfrm>
              </p:grpSpPr>
              <p:sp>
                <p:nvSpPr>
                  <p:cNvPr id="192"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3" name="Oval 19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7" name="Group 43"/>
                <p:cNvGrpSpPr>
                  <a:grpSpLocks/>
                </p:cNvGrpSpPr>
                <p:nvPr/>
              </p:nvGrpSpPr>
              <p:grpSpPr bwMode="auto">
                <a:xfrm>
                  <a:off x="3314700" y="-850900"/>
                  <a:ext cx="234950" cy="431800"/>
                  <a:chOff x="603250" y="4737100"/>
                  <a:chExt cx="355600" cy="654050"/>
                </a:xfrm>
              </p:grpSpPr>
              <p:sp>
                <p:nvSpPr>
                  <p:cNvPr id="190"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1" name="Oval 19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86" name="Elbow Connector 185"/>
              <p:cNvCxnSpPr>
                <a:stCxn id="192" idx="1"/>
                <a:endCxn id="184"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87" name="Elbow Connector 186"/>
              <p:cNvCxnSpPr>
                <a:stCxn id="190" idx="1"/>
                <a:endCxn id="184"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18" name="Group 48"/>
          <p:cNvGrpSpPr>
            <a:grpSpLocks/>
          </p:cNvGrpSpPr>
          <p:nvPr/>
        </p:nvGrpSpPr>
        <p:grpSpPr bwMode="auto">
          <a:xfrm>
            <a:off x="3391919" y="2187481"/>
            <a:ext cx="541805" cy="596357"/>
            <a:chOff x="4268788" y="4432300"/>
            <a:chExt cx="693737" cy="763588"/>
          </a:xfrm>
        </p:grpSpPr>
        <p:sp>
          <p:nvSpPr>
            <p:cNvPr id="169" name="Rectangle 168"/>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1" name="Group 194"/>
            <p:cNvGrpSpPr>
              <a:grpSpLocks/>
            </p:cNvGrpSpPr>
            <p:nvPr/>
          </p:nvGrpSpPr>
          <p:grpSpPr bwMode="auto">
            <a:xfrm>
              <a:off x="4437063" y="4559300"/>
              <a:ext cx="355600" cy="546100"/>
              <a:chOff x="-2001837" y="584200"/>
              <a:chExt cx="355600" cy="546100"/>
            </a:xfrm>
          </p:grpSpPr>
          <p:sp>
            <p:nvSpPr>
              <p:cNvPr id="171" name="Can 170"/>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6" name="Group 188"/>
              <p:cNvGrpSpPr>
                <a:grpSpLocks/>
              </p:cNvGrpSpPr>
              <p:nvPr/>
            </p:nvGrpSpPr>
            <p:grpSpPr bwMode="auto">
              <a:xfrm>
                <a:off x="-1968500" y="584200"/>
                <a:ext cx="285750" cy="228600"/>
                <a:chOff x="3009900" y="-850900"/>
                <a:chExt cx="539750" cy="431800"/>
              </a:xfrm>
            </p:grpSpPr>
            <p:grpSp>
              <p:nvGrpSpPr>
                <p:cNvPr id="27" name="Group 182"/>
                <p:cNvGrpSpPr>
                  <a:grpSpLocks/>
                </p:cNvGrpSpPr>
                <p:nvPr/>
              </p:nvGrpSpPr>
              <p:grpSpPr bwMode="auto">
                <a:xfrm>
                  <a:off x="3009900" y="-850900"/>
                  <a:ext cx="234950" cy="431800"/>
                  <a:chOff x="603250" y="4737100"/>
                  <a:chExt cx="355600" cy="654050"/>
                </a:xfrm>
              </p:grpSpPr>
              <p:sp>
                <p:nvSpPr>
                  <p:cNvPr id="179"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80" name="Oval 179"/>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8" name="Group 43"/>
                <p:cNvGrpSpPr>
                  <a:grpSpLocks/>
                </p:cNvGrpSpPr>
                <p:nvPr/>
              </p:nvGrpSpPr>
              <p:grpSpPr bwMode="auto">
                <a:xfrm>
                  <a:off x="3314700" y="-850900"/>
                  <a:ext cx="234950" cy="431800"/>
                  <a:chOff x="603250" y="4737100"/>
                  <a:chExt cx="355600" cy="654050"/>
                </a:xfrm>
              </p:grpSpPr>
              <p:sp>
                <p:nvSpPr>
                  <p:cNvPr id="177"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78" name="Oval 17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73" name="Elbow Connector 172"/>
              <p:cNvCxnSpPr>
                <a:stCxn id="179" idx="1"/>
                <a:endCxn id="171"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74" name="Elbow Connector 173"/>
              <p:cNvCxnSpPr>
                <a:stCxn id="177" idx="1"/>
                <a:endCxn id="171"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30" name="Group 48"/>
          <p:cNvGrpSpPr>
            <a:grpSpLocks/>
          </p:cNvGrpSpPr>
          <p:nvPr/>
        </p:nvGrpSpPr>
        <p:grpSpPr bwMode="auto">
          <a:xfrm>
            <a:off x="3095586" y="2483815"/>
            <a:ext cx="541805" cy="596357"/>
            <a:chOff x="4268788" y="4432300"/>
            <a:chExt cx="693737" cy="763588"/>
          </a:xfrm>
        </p:grpSpPr>
        <p:sp>
          <p:nvSpPr>
            <p:cNvPr id="156" name="Rectangle 155"/>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33" name="Group 194"/>
            <p:cNvGrpSpPr>
              <a:grpSpLocks/>
            </p:cNvGrpSpPr>
            <p:nvPr/>
          </p:nvGrpSpPr>
          <p:grpSpPr bwMode="auto">
            <a:xfrm>
              <a:off x="4437063" y="4559300"/>
              <a:ext cx="355600" cy="546100"/>
              <a:chOff x="-2001837" y="584200"/>
              <a:chExt cx="355600" cy="546100"/>
            </a:xfrm>
          </p:grpSpPr>
          <p:sp>
            <p:nvSpPr>
              <p:cNvPr id="158" name="Can 157"/>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34" name="Group 188"/>
              <p:cNvGrpSpPr>
                <a:grpSpLocks/>
              </p:cNvGrpSpPr>
              <p:nvPr/>
            </p:nvGrpSpPr>
            <p:grpSpPr bwMode="auto">
              <a:xfrm>
                <a:off x="-1968500" y="584200"/>
                <a:ext cx="285750" cy="228600"/>
                <a:chOff x="3009900" y="-850900"/>
                <a:chExt cx="539750" cy="431800"/>
              </a:xfrm>
            </p:grpSpPr>
            <p:grpSp>
              <p:nvGrpSpPr>
                <p:cNvPr id="235" name="Group 182"/>
                <p:cNvGrpSpPr>
                  <a:grpSpLocks/>
                </p:cNvGrpSpPr>
                <p:nvPr/>
              </p:nvGrpSpPr>
              <p:grpSpPr bwMode="auto">
                <a:xfrm>
                  <a:off x="3009900" y="-850900"/>
                  <a:ext cx="234950" cy="431800"/>
                  <a:chOff x="603250" y="4737100"/>
                  <a:chExt cx="355600" cy="654050"/>
                </a:xfrm>
              </p:grpSpPr>
              <p:sp>
                <p:nvSpPr>
                  <p:cNvPr id="166"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7" name="Oval 166"/>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36" name="Group 43"/>
                <p:cNvGrpSpPr>
                  <a:grpSpLocks/>
                </p:cNvGrpSpPr>
                <p:nvPr/>
              </p:nvGrpSpPr>
              <p:grpSpPr bwMode="auto">
                <a:xfrm>
                  <a:off x="3314700" y="-850900"/>
                  <a:ext cx="234950" cy="431800"/>
                  <a:chOff x="603250" y="4737100"/>
                  <a:chExt cx="355600" cy="654050"/>
                </a:xfrm>
              </p:grpSpPr>
              <p:sp>
                <p:nvSpPr>
                  <p:cNvPr id="164"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5" name="Oval 16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60" name="Elbow Connector 159"/>
              <p:cNvCxnSpPr>
                <a:stCxn id="166" idx="1"/>
                <a:endCxn id="158"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61" name="Elbow Connector 160"/>
              <p:cNvCxnSpPr>
                <a:stCxn id="164" idx="1"/>
                <a:endCxn id="158"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85" name="Magnetic Disk 126"/>
          <p:cNvSpPr/>
          <p:nvPr/>
        </p:nvSpPr>
        <p:spPr bwMode="auto">
          <a:xfrm>
            <a:off x="7966392" y="4869979"/>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2" name="Title 1"/>
          <p:cNvSpPr>
            <a:spLocks noGrp="1"/>
          </p:cNvSpPr>
          <p:nvPr>
            <p:ph type="title"/>
          </p:nvPr>
        </p:nvSpPr>
        <p:spPr>
          <a:xfrm>
            <a:off x="1676401" y="611189"/>
            <a:ext cx="8766175" cy="425875"/>
          </a:xfrm>
        </p:spPr>
        <p:txBody>
          <a:bodyPr/>
          <a:lstStyle/>
          <a:p>
            <a:r>
              <a:rPr lang="en-US" dirty="0"/>
              <a:t>EDR v1</a:t>
            </a:r>
          </a:p>
        </p:txBody>
      </p:sp>
      <p:grpSp>
        <p:nvGrpSpPr>
          <p:cNvPr id="237" name="Group 16"/>
          <p:cNvGrpSpPr/>
          <p:nvPr/>
        </p:nvGrpSpPr>
        <p:grpSpPr>
          <a:xfrm>
            <a:off x="6674956" y="1123366"/>
            <a:ext cx="399468" cy="792894"/>
            <a:chOff x="4081345" y="1042600"/>
            <a:chExt cx="399468" cy="792894"/>
          </a:xfrm>
        </p:grpSpPr>
        <p:pic>
          <p:nvPicPr>
            <p:cNvPr id="4"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7239" y="104260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4081345" y="1527717"/>
              <a:ext cx="3994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HR</a:t>
              </a:r>
            </a:p>
          </p:txBody>
        </p:sp>
      </p:grpSp>
      <p:grpSp>
        <p:nvGrpSpPr>
          <p:cNvPr id="238" name="Group 17"/>
          <p:cNvGrpSpPr/>
          <p:nvPr/>
        </p:nvGrpSpPr>
        <p:grpSpPr>
          <a:xfrm>
            <a:off x="5806204" y="1451496"/>
            <a:ext cx="510076" cy="785462"/>
            <a:chOff x="3051720" y="1514669"/>
            <a:chExt cx="510076" cy="785462"/>
          </a:xfrm>
        </p:grpSpPr>
        <p:pic>
          <p:nvPicPr>
            <p:cNvPr id="3"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9650" y="1514669"/>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bwMode="auto">
            <a:xfrm>
              <a:off x="3051720" y="1992354"/>
              <a:ext cx="510076"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err="1">
                  <a:solidFill>
                    <a:srgbClr val="1F497D"/>
                  </a:solidFill>
                  <a:latin typeface="Calibri" pitchFamily="-1" charset="0"/>
                  <a:cs typeface="ＭＳ Ｐゴシック" charset="0"/>
                </a:rPr>
                <a:t>Emp</a:t>
              </a:r>
              <a:endParaRPr lang="en-US" sz="1400" b="1" dirty="0">
                <a:solidFill>
                  <a:srgbClr val="1F497D"/>
                </a:solidFill>
                <a:latin typeface="Calibri" pitchFamily="-1" charset="0"/>
                <a:cs typeface="ＭＳ Ｐゴシック" charset="0"/>
              </a:endParaRPr>
            </a:p>
          </p:txBody>
        </p:sp>
      </p:grpSp>
      <p:grpSp>
        <p:nvGrpSpPr>
          <p:cNvPr id="239" name="Group 15"/>
          <p:cNvGrpSpPr/>
          <p:nvPr/>
        </p:nvGrpSpPr>
        <p:grpSpPr>
          <a:xfrm>
            <a:off x="7320901" y="1531622"/>
            <a:ext cx="695062" cy="770591"/>
            <a:chOff x="4761573" y="1577860"/>
            <a:chExt cx="695062" cy="770591"/>
          </a:xfrm>
        </p:grpSpPr>
        <p:pic>
          <p:nvPicPr>
            <p:cNvPr id="5"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2430" y="157786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bwMode="auto">
            <a:xfrm>
              <a:off x="4761573" y="2040674"/>
              <a:ext cx="69506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Payroll</a:t>
              </a:r>
            </a:p>
          </p:txBody>
        </p:sp>
      </p:grpSp>
      <p:sp>
        <p:nvSpPr>
          <p:cNvPr id="19" name="Magnetic Disk 126"/>
          <p:cNvSpPr/>
          <p:nvPr/>
        </p:nvSpPr>
        <p:spPr bwMode="auto">
          <a:xfrm>
            <a:off x="7856983" y="3359002"/>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20" name="TextBox 19"/>
          <p:cNvSpPr txBox="1"/>
          <p:nvPr/>
        </p:nvSpPr>
        <p:spPr bwMode="auto">
          <a:xfrm rot="5400000">
            <a:off x="8119652" y="3404023"/>
            <a:ext cx="966740" cy="461665"/>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Temp</a:t>
            </a:r>
          </a:p>
          <a:p>
            <a:pPr algn="ctr" fontAlgn="base">
              <a:spcBef>
                <a:spcPct val="0"/>
              </a:spcBef>
              <a:spcAft>
                <a:spcPct val="0"/>
              </a:spcAft>
            </a:pPr>
            <a:r>
              <a:rPr lang="en-US" sz="1200" b="1" dirty="0">
                <a:solidFill>
                  <a:srgbClr val="1F497D"/>
                </a:solidFill>
                <a:latin typeface="Calibri" pitchFamily="-1" charset="0"/>
                <a:cs typeface="ＭＳ Ｐゴシック" charset="0"/>
              </a:rPr>
              <a:t>transactions</a:t>
            </a:r>
          </a:p>
        </p:txBody>
      </p:sp>
      <p:grpSp>
        <p:nvGrpSpPr>
          <p:cNvPr id="240" name="Group 73"/>
          <p:cNvGrpSpPr/>
          <p:nvPr/>
        </p:nvGrpSpPr>
        <p:grpSpPr>
          <a:xfrm>
            <a:off x="5624427" y="2546209"/>
            <a:ext cx="1617596" cy="2125499"/>
            <a:chOff x="3376497" y="2343002"/>
            <a:chExt cx="1617596" cy="2125499"/>
          </a:xfrm>
        </p:grpSpPr>
        <p:grpSp>
          <p:nvGrpSpPr>
            <p:cNvPr id="241" name="Group 47"/>
            <p:cNvGrpSpPr>
              <a:grpSpLocks/>
            </p:cNvGrpSpPr>
            <p:nvPr/>
          </p:nvGrpSpPr>
          <p:grpSpPr bwMode="auto">
            <a:xfrm>
              <a:off x="4300355" y="2343002"/>
              <a:ext cx="693738" cy="763588"/>
              <a:chOff x="1314450" y="1508125"/>
              <a:chExt cx="693738" cy="763588"/>
            </a:xfrm>
          </p:grpSpPr>
          <p:sp>
            <p:nvSpPr>
              <p:cNvPr id="12" name="Rectangle 11"/>
              <p:cNvSpPr/>
              <p:nvPr/>
            </p:nvSpPr>
            <p:spPr bwMode="auto">
              <a:xfrm>
                <a:off x="1314450" y="150812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3" name="Rectangle 12"/>
              <p:cNvSpPr/>
              <p:nvPr/>
            </p:nvSpPr>
            <p:spPr bwMode="auto">
              <a:xfrm>
                <a:off x="1420813" y="1585913"/>
                <a:ext cx="481012" cy="608012"/>
              </a:xfrm>
              <a:prstGeom prst="rect">
                <a:avLst/>
              </a:prstGeom>
              <a:solidFill>
                <a:srgbClr val="9DD7E2"/>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4" name="Oval 13"/>
              <p:cNvSpPr/>
              <p:nvPr/>
            </p:nvSpPr>
            <p:spPr bwMode="auto">
              <a:xfrm>
                <a:off x="1403350" y="1651000"/>
                <a:ext cx="515938" cy="49688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grpSp>
        <p:pic>
          <p:nvPicPr>
            <p:cNvPr id="15" name="Picture 2" descr="Image result for blockchain icon"/>
            <p:cNvPicPr>
              <a:picLocks noChangeAspect="1" noChangeArrowheads="1"/>
            </p:cNvPicPr>
            <p:nvPr/>
          </p:nvPicPr>
          <p:blipFill>
            <a:blip r:embed="rId4"/>
            <a:srcRect/>
            <a:stretch>
              <a:fillRect/>
            </a:stretch>
          </p:blipFill>
          <p:spPr bwMode="auto">
            <a:xfrm>
              <a:off x="4411610" y="2483012"/>
              <a:ext cx="494100" cy="494100"/>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4413187" y="3142925"/>
              <a:ext cx="513268" cy="299806"/>
            </a:xfrm>
            <a:prstGeom prst="rect">
              <a:avLst/>
            </a:prstGeom>
            <a:noFill/>
            <a:ln w="9525">
              <a:noFill/>
              <a:miter lim="800000"/>
              <a:headEnd/>
              <a:tailEnd/>
            </a:ln>
          </p:spPr>
        </p:pic>
        <p:pic>
          <p:nvPicPr>
            <p:cNvPr id="22" name="Picture 2"/>
            <p:cNvPicPr>
              <a:picLocks noChangeAspect="1" noChangeArrowheads="1"/>
            </p:cNvPicPr>
            <p:nvPr/>
          </p:nvPicPr>
          <p:blipFill>
            <a:blip r:embed="rId5"/>
            <a:srcRect/>
            <a:stretch>
              <a:fillRect/>
            </a:stretch>
          </p:blipFill>
          <p:spPr bwMode="auto">
            <a:xfrm>
              <a:off x="4420622" y="3395688"/>
              <a:ext cx="513268" cy="299806"/>
            </a:xfrm>
            <a:prstGeom prst="rect">
              <a:avLst/>
            </a:prstGeom>
            <a:noFill/>
            <a:ln w="9525">
              <a:noFill/>
              <a:miter lim="800000"/>
              <a:headEnd/>
              <a:tailEnd/>
            </a:ln>
          </p:spPr>
        </p:pic>
        <p:pic>
          <p:nvPicPr>
            <p:cNvPr id="23" name="Picture 2"/>
            <p:cNvPicPr>
              <a:picLocks noChangeAspect="1" noChangeArrowheads="1"/>
            </p:cNvPicPr>
            <p:nvPr/>
          </p:nvPicPr>
          <p:blipFill>
            <a:blip r:embed="rId5"/>
            <a:srcRect/>
            <a:stretch>
              <a:fillRect/>
            </a:stretch>
          </p:blipFill>
          <p:spPr bwMode="auto">
            <a:xfrm>
              <a:off x="4421197" y="3652157"/>
              <a:ext cx="513268" cy="299806"/>
            </a:xfrm>
            <a:prstGeom prst="rect">
              <a:avLst/>
            </a:prstGeom>
            <a:noFill/>
            <a:ln w="9525">
              <a:noFill/>
              <a:miter lim="800000"/>
              <a:headEnd/>
              <a:tailEnd/>
            </a:ln>
          </p:spPr>
        </p:pic>
        <p:pic>
          <p:nvPicPr>
            <p:cNvPr id="24" name="Picture 2"/>
            <p:cNvPicPr>
              <a:picLocks noChangeAspect="1" noChangeArrowheads="1"/>
            </p:cNvPicPr>
            <p:nvPr/>
          </p:nvPicPr>
          <p:blipFill>
            <a:blip r:embed="rId5"/>
            <a:srcRect/>
            <a:stretch>
              <a:fillRect/>
            </a:stretch>
          </p:blipFill>
          <p:spPr bwMode="auto">
            <a:xfrm>
              <a:off x="4417481" y="3915498"/>
              <a:ext cx="513268" cy="299806"/>
            </a:xfrm>
            <a:prstGeom prst="rect">
              <a:avLst/>
            </a:prstGeom>
            <a:noFill/>
            <a:ln w="9525">
              <a:noFill/>
              <a:miter lim="800000"/>
              <a:headEnd/>
              <a:tailEnd/>
            </a:ln>
          </p:spPr>
        </p:pic>
        <p:pic>
          <p:nvPicPr>
            <p:cNvPr id="25" name="Picture 2"/>
            <p:cNvPicPr>
              <a:picLocks noChangeAspect="1" noChangeArrowheads="1"/>
            </p:cNvPicPr>
            <p:nvPr/>
          </p:nvPicPr>
          <p:blipFill>
            <a:blip r:embed="rId5"/>
            <a:srcRect/>
            <a:stretch>
              <a:fillRect/>
            </a:stretch>
          </p:blipFill>
          <p:spPr bwMode="auto">
            <a:xfrm>
              <a:off x="4413186" y="4168695"/>
              <a:ext cx="513268" cy="299806"/>
            </a:xfrm>
            <a:prstGeom prst="rect">
              <a:avLst/>
            </a:prstGeom>
            <a:noFill/>
            <a:ln w="9525">
              <a:noFill/>
              <a:miter lim="800000"/>
              <a:headEnd/>
              <a:tailEnd/>
            </a:ln>
          </p:spPr>
        </p:pic>
        <p:sp>
          <p:nvSpPr>
            <p:cNvPr id="29" name="TextBox 28"/>
            <p:cNvSpPr txBox="1"/>
            <p:nvPr/>
          </p:nvSpPr>
          <p:spPr bwMode="auto">
            <a:xfrm>
              <a:off x="3376497" y="3429000"/>
              <a:ext cx="862737"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On 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cxnSp>
          <p:nvCxnSpPr>
            <p:cNvPr id="31" name="Straight Connector 30"/>
            <p:cNvCxnSpPr/>
            <p:nvPr/>
          </p:nvCxnSpPr>
          <p:spPr bwMode="auto">
            <a:xfrm flipH="1">
              <a:off x="4302369" y="3112472"/>
              <a:ext cx="5886" cy="1195759"/>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p:nvPr/>
          </p:nvCxnSpPr>
          <p:spPr bwMode="auto">
            <a:xfrm flipH="1">
              <a:off x="4284787" y="4308231"/>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8" name="Straight Connector 37"/>
            <p:cNvCxnSpPr/>
            <p:nvPr/>
          </p:nvCxnSpPr>
          <p:spPr bwMode="auto">
            <a:xfrm flipH="1">
              <a:off x="4284787" y="4050323"/>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9" name="Straight Connector 38"/>
            <p:cNvCxnSpPr/>
            <p:nvPr/>
          </p:nvCxnSpPr>
          <p:spPr bwMode="auto">
            <a:xfrm flipH="1">
              <a:off x="4290648" y="3798277"/>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96510" y="3534508"/>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1" name="Straight Connector 40"/>
            <p:cNvCxnSpPr/>
            <p:nvPr/>
          </p:nvCxnSpPr>
          <p:spPr bwMode="auto">
            <a:xfrm flipH="1">
              <a:off x="4302372" y="3282462"/>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sp>
        <p:nvSpPr>
          <p:cNvPr id="42" name="Magnetic Disk 126"/>
          <p:cNvSpPr/>
          <p:nvPr/>
        </p:nvSpPr>
        <p:spPr bwMode="auto">
          <a:xfrm>
            <a:off x="7898664" y="4912309"/>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3" name="TextBox 42"/>
          <p:cNvSpPr txBox="1"/>
          <p:nvPr/>
        </p:nvSpPr>
        <p:spPr bwMode="auto">
          <a:xfrm>
            <a:off x="8387629" y="4982728"/>
            <a:ext cx="893193"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Off-Chain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4" name="TextBox 43"/>
          <p:cNvSpPr txBox="1"/>
          <p:nvPr/>
        </p:nvSpPr>
        <p:spPr bwMode="auto">
          <a:xfrm>
            <a:off x="7880870" y="5074145"/>
            <a:ext cx="50526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ODS</a:t>
            </a:r>
          </a:p>
        </p:txBody>
      </p:sp>
      <p:sp>
        <p:nvSpPr>
          <p:cNvPr id="45" name="Magnetic Disk 126"/>
          <p:cNvSpPr/>
          <p:nvPr/>
        </p:nvSpPr>
        <p:spPr bwMode="auto">
          <a:xfrm>
            <a:off x="7918846" y="5932214"/>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6" name="TextBox 45"/>
          <p:cNvSpPr txBox="1"/>
          <p:nvPr/>
        </p:nvSpPr>
        <p:spPr bwMode="auto">
          <a:xfrm>
            <a:off x="7940137" y="6107079"/>
            <a:ext cx="47641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PDF</a:t>
            </a:r>
          </a:p>
        </p:txBody>
      </p:sp>
      <p:sp>
        <p:nvSpPr>
          <p:cNvPr id="47" name="TextBox 46"/>
          <p:cNvSpPr txBox="1"/>
          <p:nvPr/>
        </p:nvSpPr>
        <p:spPr bwMode="auto">
          <a:xfrm>
            <a:off x="8438510" y="5964862"/>
            <a:ext cx="825291"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HR Form</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8" name="Rectangle 47"/>
          <p:cNvSpPr/>
          <p:nvPr/>
        </p:nvSpPr>
        <p:spPr bwMode="auto">
          <a:xfrm>
            <a:off x="5627881" y="500291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0" name="Rectangle 49"/>
          <p:cNvSpPr/>
          <p:nvPr/>
        </p:nvSpPr>
        <p:spPr bwMode="auto">
          <a:xfrm>
            <a:off x="4662681" y="500291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2" name="Rectangle 51"/>
          <p:cNvSpPr/>
          <p:nvPr/>
        </p:nvSpPr>
        <p:spPr bwMode="auto">
          <a:xfrm>
            <a:off x="3689014" y="4994449"/>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8" name="Right Arrow 57"/>
          <p:cNvSpPr/>
          <p:nvPr/>
        </p:nvSpPr>
        <p:spPr>
          <a:xfrm>
            <a:off x="4415378" y="5266259"/>
            <a:ext cx="211667" cy="25400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61" name="Right Arrow 60"/>
          <p:cNvSpPr/>
          <p:nvPr/>
        </p:nvSpPr>
        <p:spPr>
          <a:xfrm>
            <a:off x="5380578" y="5291659"/>
            <a:ext cx="211667" cy="25400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242" name="Group 196"/>
          <p:cNvGrpSpPr>
            <a:grpSpLocks/>
          </p:cNvGrpSpPr>
          <p:nvPr/>
        </p:nvGrpSpPr>
        <p:grpSpPr bwMode="auto">
          <a:xfrm rot="10800000" flipH="1">
            <a:off x="2849033" y="5046126"/>
            <a:ext cx="711210" cy="655210"/>
            <a:chOff x="1708266" y="3086897"/>
            <a:chExt cx="748040" cy="654716"/>
          </a:xfrm>
        </p:grpSpPr>
        <p:sp>
          <p:nvSpPr>
            <p:cNvPr id="63" name="Right Arrow 62"/>
            <p:cNvSpPr/>
            <p:nvPr/>
          </p:nvSpPr>
          <p:spPr>
            <a:xfrm>
              <a:off x="1708266" y="3086897"/>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4" name="Right Arrow 63"/>
            <p:cNvSpPr/>
            <p:nvPr/>
          </p:nvSpPr>
          <p:spPr>
            <a:xfrm>
              <a:off x="1708266" y="3308742"/>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5" name="Right Arrow 64"/>
            <p:cNvSpPr/>
            <p:nvPr/>
          </p:nvSpPr>
          <p:spPr>
            <a:xfrm>
              <a:off x="1708266" y="3535999"/>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grpSp>
      <p:sp>
        <p:nvSpPr>
          <p:cNvPr id="66" name="TextBox 65"/>
          <p:cNvSpPr txBox="1"/>
          <p:nvPr/>
        </p:nvSpPr>
        <p:spPr bwMode="auto">
          <a:xfrm>
            <a:off x="3746510" y="5782726"/>
            <a:ext cx="591380"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Stage</a:t>
            </a:r>
          </a:p>
        </p:txBody>
      </p:sp>
      <p:sp>
        <p:nvSpPr>
          <p:cNvPr id="71" name="TextBox 70"/>
          <p:cNvSpPr txBox="1"/>
          <p:nvPr/>
        </p:nvSpPr>
        <p:spPr bwMode="auto">
          <a:xfrm>
            <a:off x="4576238" y="5808125"/>
            <a:ext cx="940514" cy="52322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Metadata</a:t>
            </a:r>
          </a:p>
          <a:p>
            <a:pPr fontAlgn="base">
              <a:spcBef>
                <a:spcPct val="0"/>
              </a:spcBef>
              <a:spcAft>
                <a:spcPct val="0"/>
              </a:spcAft>
            </a:pPr>
            <a:r>
              <a:rPr lang="en-US" sz="1400" b="1" dirty="0">
                <a:solidFill>
                  <a:srgbClr val="1F497D"/>
                </a:solidFill>
                <a:latin typeface="Calibri" pitchFamily="-1" charset="0"/>
                <a:cs typeface="ＭＳ Ｐゴシック" charset="0"/>
              </a:rPr>
              <a:t>Extraction</a:t>
            </a:r>
          </a:p>
        </p:txBody>
      </p:sp>
      <p:sp>
        <p:nvSpPr>
          <p:cNvPr id="72" name="TextBox 71"/>
          <p:cNvSpPr txBox="1"/>
          <p:nvPr/>
        </p:nvSpPr>
        <p:spPr bwMode="auto">
          <a:xfrm>
            <a:off x="5541476" y="5808126"/>
            <a:ext cx="938334"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Transform</a:t>
            </a:r>
          </a:p>
        </p:txBody>
      </p:sp>
      <p:cxnSp>
        <p:nvCxnSpPr>
          <p:cNvPr id="76" name="Straight Arrow Connector 75"/>
          <p:cNvCxnSpPr/>
          <p:nvPr/>
        </p:nvCxnSpPr>
        <p:spPr bwMode="auto">
          <a:xfrm>
            <a:off x="7277130" y="3378207"/>
            <a:ext cx="812800" cy="1481667"/>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7" name="Arc 76"/>
          <p:cNvSpPr/>
          <p:nvPr/>
        </p:nvSpPr>
        <p:spPr bwMode="auto">
          <a:xfrm>
            <a:off x="6481262" y="2912539"/>
            <a:ext cx="1583268" cy="855134"/>
          </a:xfrm>
          <a:prstGeom prst="arc">
            <a:avLst/>
          </a:prstGeom>
          <a:solidFill>
            <a:schemeClr val="bg1"/>
          </a:solid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cxnSp>
        <p:nvCxnSpPr>
          <p:cNvPr id="78" name="Straight Arrow Connector 77"/>
          <p:cNvCxnSpPr>
            <a:stCxn id="42" idx="3"/>
            <a:endCxn id="45" idx="1"/>
          </p:cNvCxnSpPr>
          <p:nvPr/>
        </p:nvCxnSpPr>
        <p:spPr bwMode="auto">
          <a:xfrm>
            <a:off x="8134407" y="5427199"/>
            <a:ext cx="20182" cy="505014"/>
          </a:xfrm>
          <a:prstGeom prst="straightConnector1">
            <a:avLst/>
          </a:prstGeom>
          <a:solidFill>
            <a:srgbClr val="CC99FF"/>
          </a:solidFill>
          <a:ln w="38100" cap="flat" cmpd="sng" algn="ctr">
            <a:solidFill>
              <a:schemeClr val="tx2"/>
            </a:solidFill>
            <a:prstDash val="solid"/>
            <a:round/>
            <a:headEnd type="stealth"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1" name="TextBox 80"/>
          <p:cNvSpPr txBox="1"/>
          <p:nvPr/>
        </p:nvSpPr>
        <p:spPr bwMode="auto">
          <a:xfrm>
            <a:off x="8132259" y="5596477"/>
            <a:ext cx="760144" cy="26161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100" b="1" dirty="0">
                <a:solidFill>
                  <a:srgbClr val="1F497D"/>
                </a:solidFill>
                <a:latin typeface="Calibri" pitchFamily="-1" charset="0"/>
                <a:cs typeface="ＭＳ Ｐゴシック" charset="0"/>
              </a:rPr>
              <a:t>Metadata</a:t>
            </a:r>
          </a:p>
        </p:txBody>
      </p:sp>
      <p:cxnSp>
        <p:nvCxnSpPr>
          <p:cNvPr id="86" name="Straight Arrow Connector 85"/>
          <p:cNvCxnSpPr>
            <a:stCxn id="19" idx="3"/>
          </p:cNvCxnSpPr>
          <p:nvPr/>
        </p:nvCxnSpPr>
        <p:spPr bwMode="auto">
          <a:xfrm>
            <a:off x="8092727" y="3873893"/>
            <a:ext cx="22603" cy="833583"/>
          </a:xfrm>
          <a:prstGeom prst="straightConnector1">
            <a:avLst/>
          </a:prstGeom>
          <a:solidFill>
            <a:srgbClr val="CC99FF"/>
          </a:solidFill>
          <a:ln w="38100" cap="flat" cmpd="sng" algn="ctr">
            <a:solidFill>
              <a:schemeClr val="tx2"/>
            </a:solidFill>
            <a:prstDash val="solid"/>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Arrow Connector 91"/>
          <p:cNvCxnSpPr/>
          <p:nvPr/>
        </p:nvCxnSpPr>
        <p:spPr bwMode="auto">
          <a:xfrm>
            <a:off x="6091768" y="2226740"/>
            <a:ext cx="414895" cy="279403"/>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Arrow Connector 93"/>
          <p:cNvCxnSpPr/>
          <p:nvPr/>
        </p:nvCxnSpPr>
        <p:spPr bwMode="auto">
          <a:xfrm>
            <a:off x="6862234" y="1879606"/>
            <a:ext cx="8497" cy="601137"/>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Arrow Connector 95"/>
          <p:cNvCxnSpPr/>
          <p:nvPr/>
        </p:nvCxnSpPr>
        <p:spPr bwMode="auto">
          <a:xfrm flipH="1">
            <a:off x="7268664" y="2277539"/>
            <a:ext cx="338637" cy="220136"/>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43" name="Group 119"/>
          <p:cNvGrpSpPr>
            <a:grpSpLocks/>
          </p:cNvGrpSpPr>
          <p:nvPr/>
        </p:nvGrpSpPr>
        <p:grpSpPr bwMode="auto">
          <a:xfrm>
            <a:off x="1985439" y="5020736"/>
            <a:ext cx="645957" cy="709457"/>
            <a:chOff x="4136159" y="1638300"/>
            <a:chExt cx="466797" cy="546100"/>
          </a:xfrm>
        </p:grpSpPr>
        <p:sp>
          <p:nvSpPr>
            <p:cNvPr id="100" name="Can 99"/>
            <p:cNvSpPr/>
            <p:nvPr/>
          </p:nvSpPr>
          <p:spPr>
            <a:xfrm>
              <a:off x="4247301" y="1778000"/>
              <a:ext cx="355654" cy="4064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01" name="Folded Corner 100"/>
            <p:cNvSpPr/>
            <p:nvPr/>
          </p:nvSpPr>
          <p:spPr bwMode="auto">
            <a:xfrm>
              <a:off x="4136159" y="1638300"/>
              <a:ext cx="306435" cy="369888"/>
            </a:xfrm>
            <a:prstGeom prst="foldedCorner">
              <a:avLst/>
            </a:prstGeom>
            <a:solidFill>
              <a:schemeClr val="bg1"/>
            </a:solidFill>
            <a:ln w="19050" cap="flat" cmpd="sng" algn="ctr">
              <a:solidFill>
                <a:schemeClr val="tx2"/>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000" dirty="0">
                <a:solidFill>
                  <a:prstClr val="white"/>
                </a:solidFill>
              </a:endParaRPr>
            </a:p>
          </p:txBody>
        </p:sp>
      </p:grpSp>
      <p:sp>
        <p:nvSpPr>
          <p:cNvPr id="105" name="Rectangle 104"/>
          <p:cNvSpPr/>
          <p:nvPr/>
        </p:nvSpPr>
        <p:spPr bwMode="auto">
          <a:xfrm>
            <a:off x="4663243" y="402477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06" name="Oval 105"/>
          <p:cNvSpPr/>
          <p:nvPr/>
        </p:nvSpPr>
        <p:spPr bwMode="auto">
          <a:xfrm>
            <a:off x="4744206" y="4142250"/>
            <a:ext cx="533400" cy="533400"/>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108" name="TextBox 107"/>
          <p:cNvSpPr txBox="1"/>
          <p:nvPr/>
        </p:nvSpPr>
        <p:spPr bwMode="auto">
          <a:xfrm>
            <a:off x="4703244" y="3716861"/>
            <a:ext cx="6126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MDM</a:t>
            </a:r>
          </a:p>
        </p:txBody>
      </p:sp>
      <p:grpSp>
        <p:nvGrpSpPr>
          <p:cNvPr id="244" name="Group 325"/>
          <p:cNvGrpSpPr/>
          <p:nvPr/>
        </p:nvGrpSpPr>
        <p:grpSpPr>
          <a:xfrm>
            <a:off x="3812862" y="5134223"/>
            <a:ext cx="456414" cy="450616"/>
            <a:chOff x="3879850" y="3513138"/>
            <a:chExt cx="708025" cy="747713"/>
          </a:xfrm>
        </p:grpSpPr>
        <p:sp>
          <p:nvSpPr>
            <p:cNvPr id="113" name="Isosceles Triangle 11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4" name="Straight Connector 113"/>
            <p:cNvCxnSpPr>
              <a:stCxn id="113" idx="1"/>
              <a:endCxn id="11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5" name="Straight Connector 114"/>
            <p:cNvCxnSpPr>
              <a:stCxn id="113" idx="1"/>
              <a:endCxn id="11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6" name="Straight Connector 115"/>
            <p:cNvCxnSpPr>
              <a:stCxn id="113" idx="3"/>
              <a:endCxn id="11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45" name="Group 325"/>
          <p:cNvGrpSpPr/>
          <p:nvPr/>
        </p:nvGrpSpPr>
        <p:grpSpPr>
          <a:xfrm>
            <a:off x="4786529" y="5142690"/>
            <a:ext cx="456414" cy="450616"/>
            <a:chOff x="3879850" y="3513138"/>
            <a:chExt cx="708025" cy="747713"/>
          </a:xfrm>
        </p:grpSpPr>
        <p:sp>
          <p:nvSpPr>
            <p:cNvPr id="118" name="Isosceles Triangle 117"/>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9" name="Straight Connector 118"/>
            <p:cNvCxnSpPr>
              <a:stCxn id="118" idx="1"/>
              <a:endCxn id="118"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0" name="Straight Connector 119"/>
            <p:cNvCxnSpPr>
              <a:stCxn id="118" idx="1"/>
              <a:endCxn id="118"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1" name="Straight Connector 120"/>
            <p:cNvCxnSpPr>
              <a:stCxn id="118" idx="3"/>
              <a:endCxn id="118"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46" name="Group 325"/>
          <p:cNvGrpSpPr/>
          <p:nvPr/>
        </p:nvGrpSpPr>
        <p:grpSpPr>
          <a:xfrm>
            <a:off x="5734795" y="5168089"/>
            <a:ext cx="456414" cy="450616"/>
            <a:chOff x="3879850" y="3513138"/>
            <a:chExt cx="708025" cy="747713"/>
          </a:xfrm>
        </p:grpSpPr>
        <p:sp>
          <p:nvSpPr>
            <p:cNvPr id="123" name="Isosceles Triangle 12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24" name="Straight Connector 123"/>
            <p:cNvCxnSpPr>
              <a:stCxn id="123" idx="1"/>
              <a:endCxn id="12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5" name="Straight Connector 124"/>
            <p:cNvCxnSpPr>
              <a:stCxn id="123" idx="1"/>
              <a:endCxn id="12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6" name="Straight Connector 125"/>
            <p:cNvCxnSpPr>
              <a:stCxn id="123" idx="3"/>
              <a:endCxn id="12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47" name="Group 128"/>
          <p:cNvGrpSpPr/>
          <p:nvPr/>
        </p:nvGrpSpPr>
        <p:grpSpPr>
          <a:xfrm>
            <a:off x="8883940" y="2270906"/>
            <a:ext cx="993680" cy="1099981"/>
            <a:chOff x="7296435" y="1796766"/>
            <a:chExt cx="993680" cy="1099981"/>
          </a:xfrm>
        </p:grpSpPr>
        <p:grpSp>
          <p:nvGrpSpPr>
            <p:cNvPr id="248" name="Group 108"/>
            <p:cNvGrpSpPr/>
            <p:nvPr/>
          </p:nvGrpSpPr>
          <p:grpSpPr>
            <a:xfrm>
              <a:off x="7596377" y="1954911"/>
              <a:ext cx="693738" cy="763588"/>
              <a:chOff x="2821170" y="4698122"/>
              <a:chExt cx="693738" cy="763588"/>
            </a:xfrm>
          </p:grpSpPr>
          <p:sp>
            <p:nvSpPr>
              <p:cNvPr id="110" name="Rectangle 109"/>
              <p:cNvSpPr/>
              <p:nvPr/>
            </p:nvSpPr>
            <p:spPr bwMode="auto">
              <a:xfrm>
                <a:off x="2821170" y="4698122"/>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pic>
            <p:nvPicPr>
              <p:cNvPr id="111" name="Picture 4" descr="Image result for microservice icon"/>
              <p:cNvPicPr>
                <a:picLocks noChangeAspect="1" noChangeArrowheads="1"/>
              </p:cNvPicPr>
              <p:nvPr/>
            </p:nvPicPr>
            <p:blipFill>
              <a:blip r:embed="rId6">
                <a:duotone>
                  <a:prstClr val="black"/>
                  <a:schemeClr val="accent1">
                    <a:tint val="45000"/>
                    <a:satMod val="400000"/>
                  </a:schemeClr>
                </a:duotone>
              </a:blip>
              <a:srcRect/>
              <a:stretch>
                <a:fillRect/>
              </a:stretch>
            </p:blipFill>
            <p:spPr bwMode="auto">
              <a:xfrm>
                <a:off x="2888371" y="4777884"/>
                <a:ext cx="582651" cy="582651"/>
              </a:xfrm>
              <a:prstGeom prst="rect">
                <a:avLst/>
              </a:prstGeom>
              <a:noFill/>
            </p:spPr>
          </p:pic>
        </p:grpSp>
        <p:sp>
          <p:nvSpPr>
            <p:cNvPr id="127" name="TextBox 126"/>
            <p:cNvSpPr txBox="1"/>
            <p:nvPr/>
          </p:nvSpPr>
          <p:spPr bwMode="auto">
            <a:xfrm rot="16200000">
              <a:off x="6900333" y="2192868"/>
              <a:ext cx="1099981"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API-Services</a:t>
              </a:r>
            </a:p>
          </p:txBody>
        </p:sp>
      </p:grpSp>
      <p:cxnSp>
        <p:nvCxnSpPr>
          <p:cNvPr id="128" name="Straight Arrow Connector 127"/>
          <p:cNvCxnSpPr/>
          <p:nvPr/>
        </p:nvCxnSpPr>
        <p:spPr bwMode="auto">
          <a:xfrm flipH="1">
            <a:off x="8394704" y="3318939"/>
            <a:ext cx="1092197" cy="1524000"/>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8" name="TextBox 137"/>
          <p:cNvSpPr txBox="1"/>
          <p:nvPr/>
        </p:nvSpPr>
        <p:spPr bwMode="auto">
          <a:xfrm>
            <a:off x="1485900" y="4334925"/>
            <a:ext cx="1432828"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Batch Payroll</a:t>
            </a:r>
          </a:p>
          <a:p>
            <a:pPr algn="ctr" fontAlgn="base">
              <a:spcBef>
                <a:spcPct val="0"/>
              </a:spcBef>
              <a:spcAft>
                <a:spcPct val="0"/>
              </a:spcAft>
            </a:pPr>
            <a:r>
              <a:rPr lang="en-US" sz="1400" b="1" dirty="0">
                <a:solidFill>
                  <a:srgbClr val="1F497D"/>
                </a:solidFill>
                <a:latin typeface="Calibri" pitchFamily="-1" charset="0"/>
                <a:cs typeface="ＭＳ Ｐゴシック" charset="0"/>
              </a:rPr>
              <a:t>Transaction Data</a:t>
            </a:r>
          </a:p>
        </p:txBody>
      </p:sp>
      <p:grpSp>
        <p:nvGrpSpPr>
          <p:cNvPr id="249" name="Group 48"/>
          <p:cNvGrpSpPr>
            <a:grpSpLocks/>
          </p:cNvGrpSpPr>
          <p:nvPr/>
        </p:nvGrpSpPr>
        <p:grpSpPr bwMode="auto">
          <a:xfrm>
            <a:off x="2714587" y="2675499"/>
            <a:ext cx="617043" cy="633272"/>
            <a:chOff x="4268788" y="4432300"/>
            <a:chExt cx="693737" cy="763588"/>
          </a:xfrm>
        </p:grpSpPr>
        <p:sp>
          <p:nvSpPr>
            <p:cNvPr id="143" name="Rectangle 142"/>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50" name="Group 194"/>
            <p:cNvGrpSpPr>
              <a:grpSpLocks/>
            </p:cNvGrpSpPr>
            <p:nvPr/>
          </p:nvGrpSpPr>
          <p:grpSpPr bwMode="auto">
            <a:xfrm>
              <a:off x="4437063" y="4559300"/>
              <a:ext cx="355600" cy="546100"/>
              <a:chOff x="-2001837" y="584200"/>
              <a:chExt cx="355600" cy="546100"/>
            </a:xfrm>
          </p:grpSpPr>
          <p:sp>
            <p:nvSpPr>
              <p:cNvPr id="145" name="Can 144"/>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51" name="Group 188"/>
              <p:cNvGrpSpPr>
                <a:grpSpLocks/>
              </p:cNvGrpSpPr>
              <p:nvPr/>
            </p:nvGrpSpPr>
            <p:grpSpPr bwMode="auto">
              <a:xfrm>
                <a:off x="-1968500" y="584200"/>
                <a:ext cx="285750" cy="228600"/>
                <a:chOff x="3009900" y="-850900"/>
                <a:chExt cx="539750" cy="431800"/>
              </a:xfrm>
            </p:grpSpPr>
            <p:grpSp>
              <p:nvGrpSpPr>
                <p:cNvPr id="252" name="Group 182"/>
                <p:cNvGrpSpPr>
                  <a:grpSpLocks/>
                </p:cNvGrpSpPr>
                <p:nvPr/>
              </p:nvGrpSpPr>
              <p:grpSpPr bwMode="auto">
                <a:xfrm>
                  <a:off x="3009900" y="-850900"/>
                  <a:ext cx="234950" cy="431800"/>
                  <a:chOff x="603250" y="4737100"/>
                  <a:chExt cx="355600" cy="654050"/>
                </a:xfrm>
              </p:grpSpPr>
              <p:sp>
                <p:nvSpPr>
                  <p:cNvPr id="153"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4" name="Oval 15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53" name="Group 43"/>
                <p:cNvGrpSpPr>
                  <a:grpSpLocks/>
                </p:cNvGrpSpPr>
                <p:nvPr/>
              </p:nvGrpSpPr>
              <p:grpSpPr bwMode="auto">
                <a:xfrm>
                  <a:off x="3314700" y="-850900"/>
                  <a:ext cx="234950" cy="431800"/>
                  <a:chOff x="603250" y="4737100"/>
                  <a:chExt cx="355600" cy="654050"/>
                </a:xfrm>
              </p:grpSpPr>
              <p:sp>
                <p:nvSpPr>
                  <p:cNvPr id="151"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2" name="Oval 15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47" name="Elbow Connector 146"/>
              <p:cNvCxnSpPr>
                <a:stCxn id="153" idx="1"/>
                <a:endCxn id="145"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stCxn id="151" idx="1"/>
                <a:endCxn id="145"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194" name="TextBox 193"/>
          <p:cNvSpPr txBox="1"/>
          <p:nvPr/>
        </p:nvSpPr>
        <p:spPr bwMode="auto">
          <a:xfrm>
            <a:off x="2239985" y="1380073"/>
            <a:ext cx="2456250"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Commercial Payroll Processors</a:t>
            </a:r>
          </a:p>
          <a:p>
            <a:pPr algn="ctr" fontAlgn="base">
              <a:spcBef>
                <a:spcPct val="0"/>
              </a:spcBef>
              <a:spcAft>
                <a:spcPct val="0"/>
              </a:spcAft>
            </a:pPr>
            <a:r>
              <a:rPr lang="en-US" sz="1400" b="1" dirty="0">
                <a:solidFill>
                  <a:srgbClr val="1F497D"/>
                </a:solidFill>
                <a:latin typeface="Calibri" pitchFamily="-1" charset="0"/>
                <a:cs typeface="ＭＳ Ｐゴシック" charset="0"/>
              </a:rPr>
              <a:t>(</a:t>
            </a:r>
            <a:r>
              <a:rPr lang="en-US" sz="1400" b="1" dirty="0" err="1">
                <a:solidFill>
                  <a:srgbClr val="1F497D"/>
                </a:solidFill>
                <a:latin typeface="Calibri" pitchFamily="-1" charset="0"/>
                <a:cs typeface="ＭＳ Ｐゴシック" charset="0"/>
              </a:rPr>
              <a:t>NewPay</a:t>
            </a:r>
            <a:r>
              <a:rPr lang="en-US" sz="1400" b="1" dirty="0">
                <a:solidFill>
                  <a:srgbClr val="1F497D"/>
                </a:solidFill>
                <a:latin typeface="Calibri" pitchFamily="-1" charset="0"/>
                <a:cs typeface="ＭＳ Ｐゴシック" charset="0"/>
              </a:rPr>
              <a:t>)</a:t>
            </a:r>
          </a:p>
        </p:txBody>
      </p:sp>
      <p:sp>
        <p:nvSpPr>
          <p:cNvPr id="195" name="Arc 194"/>
          <p:cNvSpPr/>
          <p:nvPr/>
        </p:nvSpPr>
        <p:spPr bwMode="auto">
          <a:xfrm rot="2817587" flipH="1">
            <a:off x="3164365" y="902048"/>
            <a:ext cx="7451241" cy="7318814"/>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96" name="Arc 195"/>
          <p:cNvSpPr/>
          <p:nvPr/>
        </p:nvSpPr>
        <p:spPr bwMode="auto">
          <a:xfrm flipH="1">
            <a:off x="2133600" y="3039538"/>
            <a:ext cx="1003300" cy="2366434"/>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97" name="TextBox 49"/>
          <p:cNvSpPr txBox="1">
            <a:spLocks noChangeArrowheads="1"/>
          </p:cNvSpPr>
          <p:nvPr/>
        </p:nvSpPr>
        <p:spPr bwMode="auto">
          <a:xfrm>
            <a:off x="9238077" y="4839664"/>
            <a:ext cx="13569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GB" sz="1400" dirty="0">
                <a:solidFill>
                  <a:srgbClr val="000000"/>
                </a:solidFill>
                <a:latin typeface="Calibri" charset="0"/>
              </a:rPr>
              <a:t>HR Reporting Data Marts</a:t>
            </a:r>
          </a:p>
        </p:txBody>
      </p:sp>
      <p:pic>
        <p:nvPicPr>
          <p:cNvPr id="221" name="Picture 114" descr="DR - User - Information Govern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300545" y="426799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2" name="Group 229"/>
          <p:cNvGrpSpPr>
            <a:grpSpLocks/>
          </p:cNvGrpSpPr>
          <p:nvPr/>
        </p:nvGrpSpPr>
        <p:grpSpPr bwMode="auto">
          <a:xfrm>
            <a:off x="9516785" y="4250892"/>
            <a:ext cx="741099" cy="530360"/>
            <a:chOff x="3663881" y="1879258"/>
            <a:chExt cx="1229360" cy="863600"/>
          </a:xfrm>
        </p:grpSpPr>
        <p:sp>
          <p:nvSpPr>
            <p:cNvPr id="223" name="Rectangle 222"/>
            <p:cNvSpPr/>
            <p:nvPr/>
          </p:nvSpPr>
          <p:spPr>
            <a:xfrm>
              <a:off x="3663881" y="18792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24" name="Rectangle 223"/>
            <p:cNvSpPr/>
            <p:nvPr/>
          </p:nvSpPr>
          <p:spPr>
            <a:xfrm>
              <a:off x="3714802" y="1920497"/>
              <a:ext cx="1137217" cy="80054"/>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25" name="Rectangle 224"/>
            <p:cNvSpPr/>
            <p:nvPr/>
          </p:nvSpPr>
          <p:spPr>
            <a:xfrm>
              <a:off x="3724501" y="2032085"/>
              <a:ext cx="1120245" cy="65497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cxnSp>
          <p:nvCxnSpPr>
            <p:cNvPr id="226" name="Straight Connector 225"/>
            <p:cNvCxnSpPr/>
            <p:nvPr/>
          </p:nvCxnSpPr>
          <p:spPr bwMode="auto">
            <a:xfrm>
              <a:off x="3833615" y="2119416"/>
              <a:ext cx="0" cy="50700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7" name="Straight Connector 226"/>
            <p:cNvCxnSpPr/>
            <p:nvPr/>
          </p:nvCxnSpPr>
          <p:spPr bwMode="auto">
            <a:xfrm>
              <a:off x="3809367" y="2602159"/>
              <a:ext cx="911714"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28" name="Rectangle 227"/>
            <p:cNvSpPr/>
            <p:nvPr/>
          </p:nvSpPr>
          <p:spPr>
            <a:xfrm>
              <a:off x="3933031" y="2206746"/>
              <a:ext cx="99415" cy="395413"/>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29" name="Rectangle 228"/>
            <p:cNvSpPr/>
            <p:nvPr/>
          </p:nvSpPr>
          <p:spPr>
            <a:xfrm>
              <a:off x="4136712" y="2306206"/>
              <a:ext cx="104264" cy="286249"/>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30" name="Rectangle 229"/>
            <p:cNvSpPr/>
            <p:nvPr/>
          </p:nvSpPr>
          <p:spPr>
            <a:xfrm>
              <a:off x="4495578" y="2427498"/>
              <a:ext cx="92141" cy="16980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31" name="Rectangle 230"/>
            <p:cNvSpPr/>
            <p:nvPr/>
          </p:nvSpPr>
          <p:spPr>
            <a:xfrm>
              <a:off x="4323419" y="2245559"/>
              <a:ext cx="89717" cy="35174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grpSp>
      <p:sp>
        <p:nvSpPr>
          <p:cNvPr id="232" name="Arc 231"/>
          <p:cNvSpPr/>
          <p:nvPr/>
        </p:nvSpPr>
        <p:spPr bwMode="auto">
          <a:xfrm rot="16200000">
            <a:off x="8959852" y="4015320"/>
            <a:ext cx="876301" cy="1828802"/>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263" name="Arc 262"/>
          <p:cNvSpPr/>
          <p:nvPr/>
        </p:nvSpPr>
        <p:spPr bwMode="auto">
          <a:xfrm rot="16200000">
            <a:off x="6102353" y="4383621"/>
            <a:ext cx="876301" cy="1159935"/>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264" name="Arc 263"/>
          <p:cNvSpPr/>
          <p:nvPr/>
        </p:nvSpPr>
        <p:spPr bwMode="auto">
          <a:xfrm>
            <a:off x="6333068" y="4514855"/>
            <a:ext cx="1591733" cy="759879"/>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Tree>
    <p:extLst>
      <p:ext uri="{BB962C8B-B14F-4D97-AF65-F5344CB8AC3E}">
        <p14:creationId xmlns:p14="http://schemas.microsoft.com/office/powerpoint/2010/main" val="1966469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8"/>
          <p:cNvGrpSpPr>
            <a:grpSpLocks/>
          </p:cNvGrpSpPr>
          <p:nvPr/>
        </p:nvGrpSpPr>
        <p:grpSpPr bwMode="auto">
          <a:xfrm>
            <a:off x="3671320" y="1908082"/>
            <a:ext cx="541805" cy="596357"/>
            <a:chOff x="4268788" y="4432300"/>
            <a:chExt cx="693737" cy="763588"/>
          </a:xfrm>
        </p:grpSpPr>
        <p:sp>
          <p:nvSpPr>
            <p:cNvPr id="182" name="Rectangle 181"/>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8" name="Group 194"/>
            <p:cNvGrpSpPr>
              <a:grpSpLocks/>
            </p:cNvGrpSpPr>
            <p:nvPr/>
          </p:nvGrpSpPr>
          <p:grpSpPr bwMode="auto">
            <a:xfrm>
              <a:off x="4437063" y="4559300"/>
              <a:ext cx="355600" cy="546100"/>
              <a:chOff x="-2001837" y="584200"/>
              <a:chExt cx="355600" cy="546100"/>
            </a:xfrm>
          </p:grpSpPr>
          <p:sp>
            <p:nvSpPr>
              <p:cNvPr id="184" name="Can 183"/>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1" name="Group 188"/>
              <p:cNvGrpSpPr>
                <a:grpSpLocks/>
              </p:cNvGrpSpPr>
              <p:nvPr/>
            </p:nvGrpSpPr>
            <p:grpSpPr bwMode="auto">
              <a:xfrm>
                <a:off x="-1968500" y="584200"/>
                <a:ext cx="285750" cy="228600"/>
                <a:chOff x="3009900" y="-850900"/>
                <a:chExt cx="539750" cy="431800"/>
              </a:xfrm>
            </p:grpSpPr>
            <p:grpSp>
              <p:nvGrpSpPr>
                <p:cNvPr id="16" name="Group 182"/>
                <p:cNvGrpSpPr>
                  <a:grpSpLocks/>
                </p:cNvGrpSpPr>
                <p:nvPr/>
              </p:nvGrpSpPr>
              <p:grpSpPr bwMode="auto">
                <a:xfrm>
                  <a:off x="3009900" y="-850900"/>
                  <a:ext cx="234950" cy="431800"/>
                  <a:chOff x="603250" y="4737100"/>
                  <a:chExt cx="355600" cy="654050"/>
                </a:xfrm>
              </p:grpSpPr>
              <p:sp>
                <p:nvSpPr>
                  <p:cNvPr id="192"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3" name="Oval 19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7" name="Group 43"/>
                <p:cNvGrpSpPr>
                  <a:grpSpLocks/>
                </p:cNvGrpSpPr>
                <p:nvPr/>
              </p:nvGrpSpPr>
              <p:grpSpPr bwMode="auto">
                <a:xfrm>
                  <a:off x="3314700" y="-850900"/>
                  <a:ext cx="234950" cy="431800"/>
                  <a:chOff x="603250" y="4737100"/>
                  <a:chExt cx="355600" cy="654050"/>
                </a:xfrm>
              </p:grpSpPr>
              <p:sp>
                <p:nvSpPr>
                  <p:cNvPr id="190"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1" name="Oval 19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86" name="Elbow Connector 185"/>
              <p:cNvCxnSpPr>
                <a:stCxn id="192" idx="1"/>
                <a:endCxn id="184"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87" name="Elbow Connector 186"/>
              <p:cNvCxnSpPr>
                <a:stCxn id="190" idx="1"/>
                <a:endCxn id="184"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18" name="Group 48"/>
          <p:cNvGrpSpPr>
            <a:grpSpLocks/>
          </p:cNvGrpSpPr>
          <p:nvPr/>
        </p:nvGrpSpPr>
        <p:grpSpPr bwMode="auto">
          <a:xfrm>
            <a:off x="3391919" y="2187481"/>
            <a:ext cx="541805" cy="596357"/>
            <a:chOff x="4268788" y="4432300"/>
            <a:chExt cx="693737" cy="763588"/>
          </a:xfrm>
        </p:grpSpPr>
        <p:sp>
          <p:nvSpPr>
            <p:cNvPr id="169" name="Rectangle 168"/>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1" name="Group 194"/>
            <p:cNvGrpSpPr>
              <a:grpSpLocks/>
            </p:cNvGrpSpPr>
            <p:nvPr/>
          </p:nvGrpSpPr>
          <p:grpSpPr bwMode="auto">
            <a:xfrm>
              <a:off x="4437063" y="4559300"/>
              <a:ext cx="355600" cy="546100"/>
              <a:chOff x="-2001837" y="584200"/>
              <a:chExt cx="355600" cy="546100"/>
            </a:xfrm>
          </p:grpSpPr>
          <p:sp>
            <p:nvSpPr>
              <p:cNvPr id="171" name="Can 170"/>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6" name="Group 188"/>
              <p:cNvGrpSpPr>
                <a:grpSpLocks/>
              </p:cNvGrpSpPr>
              <p:nvPr/>
            </p:nvGrpSpPr>
            <p:grpSpPr bwMode="auto">
              <a:xfrm>
                <a:off x="-1968500" y="584200"/>
                <a:ext cx="285750" cy="228600"/>
                <a:chOff x="3009900" y="-850900"/>
                <a:chExt cx="539750" cy="431800"/>
              </a:xfrm>
            </p:grpSpPr>
            <p:grpSp>
              <p:nvGrpSpPr>
                <p:cNvPr id="27" name="Group 182"/>
                <p:cNvGrpSpPr>
                  <a:grpSpLocks/>
                </p:cNvGrpSpPr>
                <p:nvPr/>
              </p:nvGrpSpPr>
              <p:grpSpPr bwMode="auto">
                <a:xfrm>
                  <a:off x="3009900" y="-850900"/>
                  <a:ext cx="234950" cy="431800"/>
                  <a:chOff x="603250" y="4737100"/>
                  <a:chExt cx="355600" cy="654050"/>
                </a:xfrm>
              </p:grpSpPr>
              <p:sp>
                <p:nvSpPr>
                  <p:cNvPr id="179"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80" name="Oval 179"/>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8" name="Group 43"/>
                <p:cNvGrpSpPr>
                  <a:grpSpLocks/>
                </p:cNvGrpSpPr>
                <p:nvPr/>
              </p:nvGrpSpPr>
              <p:grpSpPr bwMode="auto">
                <a:xfrm>
                  <a:off x="3314700" y="-850900"/>
                  <a:ext cx="234950" cy="431800"/>
                  <a:chOff x="603250" y="4737100"/>
                  <a:chExt cx="355600" cy="654050"/>
                </a:xfrm>
              </p:grpSpPr>
              <p:sp>
                <p:nvSpPr>
                  <p:cNvPr id="177"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78" name="Oval 17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73" name="Elbow Connector 172"/>
              <p:cNvCxnSpPr>
                <a:stCxn id="179" idx="1"/>
                <a:endCxn id="171"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74" name="Elbow Connector 173"/>
              <p:cNvCxnSpPr>
                <a:stCxn id="177" idx="1"/>
                <a:endCxn id="171"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30" name="Group 48"/>
          <p:cNvGrpSpPr>
            <a:grpSpLocks/>
          </p:cNvGrpSpPr>
          <p:nvPr/>
        </p:nvGrpSpPr>
        <p:grpSpPr bwMode="auto">
          <a:xfrm>
            <a:off x="3095586" y="2483815"/>
            <a:ext cx="541805" cy="596357"/>
            <a:chOff x="4268788" y="4432300"/>
            <a:chExt cx="693737" cy="763588"/>
          </a:xfrm>
        </p:grpSpPr>
        <p:sp>
          <p:nvSpPr>
            <p:cNvPr id="156" name="Rectangle 155"/>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33" name="Group 194"/>
            <p:cNvGrpSpPr>
              <a:grpSpLocks/>
            </p:cNvGrpSpPr>
            <p:nvPr/>
          </p:nvGrpSpPr>
          <p:grpSpPr bwMode="auto">
            <a:xfrm>
              <a:off x="4437063" y="4559300"/>
              <a:ext cx="355600" cy="546100"/>
              <a:chOff x="-2001837" y="584200"/>
              <a:chExt cx="355600" cy="546100"/>
            </a:xfrm>
          </p:grpSpPr>
          <p:sp>
            <p:nvSpPr>
              <p:cNvPr id="158" name="Can 157"/>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34" name="Group 188"/>
              <p:cNvGrpSpPr>
                <a:grpSpLocks/>
              </p:cNvGrpSpPr>
              <p:nvPr/>
            </p:nvGrpSpPr>
            <p:grpSpPr bwMode="auto">
              <a:xfrm>
                <a:off x="-1968500" y="584200"/>
                <a:ext cx="285750" cy="228600"/>
                <a:chOff x="3009900" y="-850900"/>
                <a:chExt cx="539750" cy="431800"/>
              </a:xfrm>
            </p:grpSpPr>
            <p:grpSp>
              <p:nvGrpSpPr>
                <p:cNvPr id="235" name="Group 182"/>
                <p:cNvGrpSpPr>
                  <a:grpSpLocks/>
                </p:cNvGrpSpPr>
                <p:nvPr/>
              </p:nvGrpSpPr>
              <p:grpSpPr bwMode="auto">
                <a:xfrm>
                  <a:off x="3009900" y="-850900"/>
                  <a:ext cx="234950" cy="431800"/>
                  <a:chOff x="603250" y="4737100"/>
                  <a:chExt cx="355600" cy="654050"/>
                </a:xfrm>
              </p:grpSpPr>
              <p:sp>
                <p:nvSpPr>
                  <p:cNvPr id="166"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7" name="Oval 166"/>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36" name="Group 43"/>
                <p:cNvGrpSpPr>
                  <a:grpSpLocks/>
                </p:cNvGrpSpPr>
                <p:nvPr/>
              </p:nvGrpSpPr>
              <p:grpSpPr bwMode="auto">
                <a:xfrm>
                  <a:off x="3314700" y="-850900"/>
                  <a:ext cx="234950" cy="431800"/>
                  <a:chOff x="603250" y="4737100"/>
                  <a:chExt cx="355600" cy="654050"/>
                </a:xfrm>
              </p:grpSpPr>
              <p:sp>
                <p:nvSpPr>
                  <p:cNvPr id="164"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5" name="Oval 16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60" name="Elbow Connector 159"/>
              <p:cNvCxnSpPr>
                <a:stCxn id="166" idx="1"/>
                <a:endCxn id="158"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61" name="Elbow Connector 160"/>
              <p:cNvCxnSpPr>
                <a:stCxn id="164" idx="1"/>
                <a:endCxn id="158"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85" name="Magnetic Disk 126"/>
          <p:cNvSpPr/>
          <p:nvPr/>
        </p:nvSpPr>
        <p:spPr bwMode="auto">
          <a:xfrm>
            <a:off x="7966392" y="4869979"/>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2" name="Title 1"/>
          <p:cNvSpPr>
            <a:spLocks noGrp="1"/>
          </p:cNvSpPr>
          <p:nvPr>
            <p:ph type="title"/>
          </p:nvPr>
        </p:nvSpPr>
        <p:spPr>
          <a:xfrm>
            <a:off x="1676401" y="611189"/>
            <a:ext cx="8766175" cy="425875"/>
          </a:xfrm>
        </p:spPr>
        <p:txBody>
          <a:bodyPr/>
          <a:lstStyle/>
          <a:p>
            <a:r>
              <a:rPr lang="en-US" dirty="0"/>
              <a:t>EDR v1</a:t>
            </a:r>
          </a:p>
        </p:txBody>
      </p:sp>
      <p:grpSp>
        <p:nvGrpSpPr>
          <p:cNvPr id="237" name="Group 16"/>
          <p:cNvGrpSpPr/>
          <p:nvPr/>
        </p:nvGrpSpPr>
        <p:grpSpPr>
          <a:xfrm>
            <a:off x="6674956" y="1123366"/>
            <a:ext cx="399468" cy="792894"/>
            <a:chOff x="4081345" y="1042600"/>
            <a:chExt cx="399468" cy="792894"/>
          </a:xfrm>
        </p:grpSpPr>
        <p:pic>
          <p:nvPicPr>
            <p:cNvPr id="4"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7239" y="104260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4081345" y="1527717"/>
              <a:ext cx="3994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HR</a:t>
              </a:r>
            </a:p>
          </p:txBody>
        </p:sp>
      </p:grpSp>
      <p:grpSp>
        <p:nvGrpSpPr>
          <p:cNvPr id="238" name="Group 17"/>
          <p:cNvGrpSpPr/>
          <p:nvPr/>
        </p:nvGrpSpPr>
        <p:grpSpPr>
          <a:xfrm>
            <a:off x="5806204" y="1451496"/>
            <a:ext cx="510076" cy="785462"/>
            <a:chOff x="3051720" y="1514669"/>
            <a:chExt cx="510076" cy="785462"/>
          </a:xfrm>
        </p:grpSpPr>
        <p:pic>
          <p:nvPicPr>
            <p:cNvPr id="3"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9650" y="1514669"/>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bwMode="auto">
            <a:xfrm>
              <a:off x="3051720" y="1992354"/>
              <a:ext cx="510076"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err="1">
                  <a:solidFill>
                    <a:srgbClr val="1F497D"/>
                  </a:solidFill>
                  <a:latin typeface="Calibri" pitchFamily="-1" charset="0"/>
                  <a:cs typeface="ＭＳ Ｐゴシック" charset="0"/>
                </a:rPr>
                <a:t>Emp</a:t>
              </a:r>
              <a:endParaRPr lang="en-US" sz="1400" b="1" dirty="0">
                <a:solidFill>
                  <a:srgbClr val="1F497D"/>
                </a:solidFill>
                <a:latin typeface="Calibri" pitchFamily="-1" charset="0"/>
                <a:cs typeface="ＭＳ Ｐゴシック" charset="0"/>
              </a:endParaRPr>
            </a:p>
          </p:txBody>
        </p:sp>
      </p:grpSp>
      <p:grpSp>
        <p:nvGrpSpPr>
          <p:cNvPr id="239" name="Group 15"/>
          <p:cNvGrpSpPr/>
          <p:nvPr/>
        </p:nvGrpSpPr>
        <p:grpSpPr>
          <a:xfrm>
            <a:off x="7320901" y="1531622"/>
            <a:ext cx="695062" cy="770591"/>
            <a:chOff x="4761573" y="1577860"/>
            <a:chExt cx="695062" cy="770591"/>
          </a:xfrm>
        </p:grpSpPr>
        <p:pic>
          <p:nvPicPr>
            <p:cNvPr id="5"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2430" y="157786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bwMode="auto">
            <a:xfrm>
              <a:off x="4761573" y="2040674"/>
              <a:ext cx="69506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Payroll</a:t>
              </a:r>
            </a:p>
          </p:txBody>
        </p:sp>
      </p:grpSp>
      <p:sp>
        <p:nvSpPr>
          <p:cNvPr id="19" name="Magnetic Disk 126"/>
          <p:cNvSpPr/>
          <p:nvPr/>
        </p:nvSpPr>
        <p:spPr bwMode="auto">
          <a:xfrm>
            <a:off x="7856983" y="3359002"/>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20" name="TextBox 19"/>
          <p:cNvSpPr txBox="1"/>
          <p:nvPr/>
        </p:nvSpPr>
        <p:spPr bwMode="auto">
          <a:xfrm rot="5400000">
            <a:off x="8119652" y="3404023"/>
            <a:ext cx="966740" cy="461665"/>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Temp</a:t>
            </a:r>
          </a:p>
          <a:p>
            <a:pPr algn="ctr" fontAlgn="base">
              <a:spcBef>
                <a:spcPct val="0"/>
              </a:spcBef>
              <a:spcAft>
                <a:spcPct val="0"/>
              </a:spcAft>
            </a:pPr>
            <a:r>
              <a:rPr lang="en-US" sz="1200" b="1" dirty="0">
                <a:solidFill>
                  <a:srgbClr val="1F497D"/>
                </a:solidFill>
                <a:latin typeface="Calibri" pitchFamily="-1" charset="0"/>
                <a:cs typeface="ＭＳ Ｐゴシック" charset="0"/>
              </a:rPr>
              <a:t>transactions</a:t>
            </a:r>
          </a:p>
        </p:txBody>
      </p:sp>
      <p:grpSp>
        <p:nvGrpSpPr>
          <p:cNvPr id="240" name="Group 73"/>
          <p:cNvGrpSpPr/>
          <p:nvPr/>
        </p:nvGrpSpPr>
        <p:grpSpPr>
          <a:xfrm>
            <a:off x="5624427" y="2546209"/>
            <a:ext cx="1617596" cy="2125499"/>
            <a:chOff x="3376497" y="2343002"/>
            <a:chExt cx="1617596" cy="2125499"/>
          </a:xfrm>
        </p:grpSpPr>
        <p:grpSp>
          <p:nvGrpSpPr>
            <p:cNvPr id="241" name="Group 47"/>
            <p:cNvGrpSpPr>
              <a:grpSpLocks/>
            </p:cNvGrpSpPr>
            <p:nvPr/>
          </p:nvGrpSpPr>
          <p:grpSpPr bwMode="auto">
            <a:xfrm>
              <a:off x="4300355" y="2343002"/>
              <a:ext cx="693738" cy="763588"/>
              <a:chOff x="1314450" y="1508125"/>
              <a:chExt cx="693738" cy="763588"/>
            </a:xfrm>
          </p:grpSpPr>
          <p:sp>
            <p:nvSpPr>
              <p:cNvPr id="12" name="Rectangle 11"/>
              <p:cNvSpPr/>
              <p:nvPr/>
            </p:nvSpPr>
            <p:spPr bwMode="auto">
              <a:xfrm>
                <a:off x="1314450" y="150812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3" name="Rectangle 12"/>
              <p:cNvSpPr/>
              <p:nvPr/>
            </p:nvSpPr>
            <p:spPr bwMode="auto">
              <a:xfrm>
                <a:off x="1420813" y="1585913"/>
                <a:ext cx="481012" cy="608012"/>
              </a:xfrm>
              <a:prstGeom prst="rect">
                <a:avLst/>
              </a:prstGeom>
              <a:solidFill>
                <a:srgbClr val="9DD7E2"/>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4" name="Oval 13"/>
              <p:cNvSpPr/>
              <p:nvPr/>
            </p:nvSpPr>
            <p:spPr bwMode="auto">
              <a:xfrm>
                <a:off x="1403350" y="1651000"/>
                <a:ext cx="515938" cy="49688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grpSp>
        <p:pic>
          <p:nvPicPr>
            <p:cNvPr id="15" name="Picture 2" descr="Image result for blockchain icon"/>
            <p:cNvPicPr>
              <a:picLocks noChangeAspect="1" noChangeArrowheads="1"/>
            </p:cNvPicPr>
            <p:nvPr/>
          </p:nvPicPr>
          <p:blipFill>
            <a:blip r:embed="rId4"/>
            <a:srcRect/>
            <a:stretch>
              <a:fillRect/>
            </a:stretch>
          </p:blipFill>
          <p:spPr bwMode="auto">
            <a:xfrm>
              <a:off x="4411610" y="2483012"/>
              <a:ext cx="494100" cy="494100"/>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4413187" y="3142925"/>
              <a:ext cx="513268" cy="299806"/>
            </a:xfrm>
            <a:prstGeom prst="rect">
              <a:avLst/>
            </a:prstGeom>
            <a:noFill/>
            <a:ln w="9525">
              <a:noFill/>
              <a:miter lim="800000"/>
              <a:headEnd/>
              <a:tailEnd/>
            </a:ln>
          </p:spPr>
        </p:pic>
        <p:pic>
          <p:nvPicPr>
            <p:cNvPr id="22" name="Picture 2"/>
            <p:cNvPicPr>
              <a:picLocks noChangeAspect="1" noChangeArrowheads="1"/>
            </p:cNvPicPr>
            <p:nvPr/>
          </p:nvPicPr>
          <p:blipFill>
            <a:blip r:embed="rId5"/>
            <a:srcRect/>
            <a:stretch>
              <a:fillRect/>
            </a:stretch>
          </p:blipFill>
          <p:spPr bwMode="auto">
            <a:xfrm>
              <a:off x="4420622" y="3395688"/>
              <a:ext cx="513268" cy="299806"/>
            </a:xfrm>
            <a:prstGeom prst="rect">
              <a:avLst/>
            </a:prstGeom>
            <a:noFill/>
            <a:ln w="9525">
              <a:noFill/>
              <a:miter lim="800000"/>
              <a:headEnd/>
              <a:tailEnd/>
            </a:ln>
          </p:spPr>
        </p:pic>
        <p:pic>
          <p:nvPicPr>
            <p:cNvPr id="23" name="Picture 2"/>
            <p:cNvPicPr>
              <a:picLocks noChangeAspect="1" noChangeArrowheads="1"/>
            </p:cNvPicPr>
            <p:nvPr/>
          </p:nvPicPr>
          <p:blipFill>
            <a:blip r:embed="rId5"/>
            <a:srcRect/>
            <a:stretch>
              <a:fillRect/>
            </a:stretch>
          </p:blipFill>
          <p:spPr bwMode="auto">
            <a:xfrm>
              <a:off x="4421197" y="3652157"/>
              <a:ext cx="513268" cy="299806"/>
            </a:xfrm>
            <a:prstGeom prst="rect">
              <a:avLst/>
            </a:prstGeom>
            <a:noFill/>
            <a:ln w="9525">
              <a:noFill/>
              <a:miter lim="800000"/>
              <a:headEnd/>
              <a:tailEnd/>
            </a:ln>
          </p:spPr>
        </p:pic>
        <p:pic>
          <p:nvPicPr>
            <p:cNvPr id="24" name="Picture 2"/>
            <p:cNvPicPr>
              <a:picLocks noChangeAspect="1" noChangeArrowheads="1"/>
            </p:cNvPicPr>
            <p:nvPr/>
          </p:nvPicPr>
          <p:blipFill>
            <a:blip r:embed="rId5"/>
            <a:srcRect/>
            <a:stretch>
              <a:fillRect/>
            </a:stretch>
          </p:blipFill>
          <p:spPr bwMode="auto">
            <a:xfrm>
              <a:off x="4417481" y="3915498"/>
              <a:ext cx="513268" cy="299806"/>
            </a:xfrm>
            <a:prstGeom prst="rect">
              <a:avLst/>
            </a:prstGeom>
            <a:noFill/>
            <a:ln w="9525">
              <a:noFill/>
              <a:miter lim="800000"/>
              <a:headEnd/>
              <a:tailEnd/>
            </a:ln>
          </p:spPr>
        </p:pic>
        <p:pic>
          <p:nvPicPr>
            <p:cNvPr id="25" name="Picture 2"/>
            <p:cNvPicPr>
              <a:picLocks noChangeAspect="1" noChangeArrowheads="1"/>
            </p:cNvPicPr>
            <p:nvPr/>
          </p:nvPicPr>
          <p:blipFill>
            <a:blip r:embed="rId5"/>
            <a:srcRect/>
            <a:stretch>
              <a:fillRect/>
            </a:stretch>
          </p:blipFill>
          <p:spPr bwMode="auto">
            <a:xfrm>
              <a:off x="4413186" y="4168695"/>
              <a:ext cx="513268" cy="299806"/>
            </a:xfrm>
            <a:prstGeom prst="rect">
              <a:avLst/>
            </a:prstGeom>
            <a:noFill/>
            <a:ln w="9525">
              <a:noFill/>
              <a:miter lim="800000"/>
              <a:headEnd/>
              <a:tailEnd/>
            </a:ln>
          </p:spPr>
        </p:pic>
        <p:sp>
          <p:nvSpPr>
            <p:cNvPr id="29" name="TextBox 28"/>
            <p:cNvSpPr txBox="1"/>
            <p:nvPr/>
          </p:nvSpPr>
          <p:spPr bwMode="auto">
            <a:xfrm>
              <a:off x="3376497" y="3429000"/>
              <a:ext cx="862737"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On 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cxnSp>
          <p:nvCxnSpPr>
            <p:cNvPr id="31" name="Straight Connector 30"/>
            <p:cNvCxnSpPr/>
            <p:nvPr/>
          </p:nvCxnSpPr>
          <p:spPr bwMode="auto">
            <a:xfrm flipH="1">
              <a:off x="4302369" y="3112472"/>
              <a:ext cx="5886" cy="1195759"/>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p:nvPr/>
          </p:nvCxnSpPr>
          <p:spPr bwMode="auto">
            <a:xfrm flipH="1">
              <a:off x="4284787" y="4308231"/>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8" name="Straight Connector 37"/>
            <p:cNvCxnSpPr/>
            <p:nvPr/>
          </p:nvCxnSpPr>
          <p:spPr bwMode="auto">
            <a:xfrm flipH="1">
              <a:off x="4284787" y="4050323"/>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9" name="Straight Connector 38"/>
            <p:cNvCxnSpPr/>
            <p:nvPr/>
          </p:nvCxnSpPr>
          <p:spPr bwMode="auto">
            <a:xfrm flipH="1">
              <a:off x="4290648" y="3798277"/>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96510" y="3534508"/>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1" name="Straight Connector 40"/>
            <p:cNvCxnSpPr/>
            <p:nvPr/>
          </p:nvCxnSpPr>
          <p:spPr bwMode="auto">
            <a:xfrm flipH="1">
              <a:off x="4302372" y="3282462"/>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sp>
        <p:nvSpPr>
          <p:cNvPr id="42" name="Magnetic Disk 126"/>
          <p:cNvSpPr/>
          <p:nvPr/>
        </p:nvSpPr>
        <p:spPr bwMode="auto">
          <a:xfrm>
            <a:off x="7898664" y="4912309"/>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3" name="TextBox 42"/>
          <p:cNvSpPr txBox="1"/>
          <p:nvPr/>
        </p:nvSpPr>
        <p:spPr bwMode="auto">
          <a:xfrm>
            <a:off x="8387629" y="4982728"/>
            <a:ext cx="893193"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Off-Chain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4" name="TextBox 43"/>
          <p:cNvSpPr txBox="1"/>
          <p:nvPr/>
        </p:nvSpPr>
        <p:spPr bwMode="auto">
          <a:xfrm>
            <a:off x="7880870" y="5074145"/>
            <a:ext cx="50526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ODS</a:t>
            </a:r>
          </a:p>
        </p:txBody>
      </p:sp>
      <p:sp>
        <p:nvSpPr>
          <p:cNvPr id="45" name="Magnetic Disk 126"/>
          <p:cNvSpPr/>
          <p:nvPr/>
        </p:nvSpPr>
        <p:spPr bwMode="auto">
          <a:xfrm>
            <a:off x="7918846" y="5932214"/>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6" name="TextBox 45"/>
          <p:cNvSpPr txBox="1"/>
          <p:nvPr/>
        </p:nvSpPr>
        <p:spPr bwMode="auto">
          <a:xfrm>
            <a:off x="7940137" y="6107079"/>
            <a:ext cx="47641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PDF</a:t>
            </a:r>
          </a:p>
        </p:txBody>
      </p:sp>
      <p:sp>
        <p:nvSpPr>
          <p:cNvPr id="47" name="TextBox 46"/>
          <p:cNvSpPr txBox="1"/>
          <p:nvPr/>
        </p:nvSpPr>
        <p:spPr bwMode="auto">
          <a:xfrm>
            <a:off x="8438510" y="5964862"/>
            <a:ext cx="825291"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HR Form</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8" name="Rectangle 47"/>
          <p:cNvSpPr/>
          <p:nvPr/>
        </p:nvSpPr>
        <p:spPr bwMode="auto">
          <a:xfrm>
            <a:off x="5627881" y="500291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0" name="Rectangle 49"/>
          <p:cNvSpPr/>
          <p:nvPr/>
        </p:nvSpPr>
        <p:spPr bwMode="auto">
          <a:xfrm>
            <a:off x="4662681" y="500291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2" name="Rectangle 51"/>
          <p:cNvSpPr/>
          <p:nvPr/>
        </p:nvSpPr>
        <p:spPr bwMode="auto">
          <a:xfrm>
            <a:off x="3689014" y="4994449"/>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8" name="Right Arrow 57"/>
          <p:cNvSpPr/>
          <p:nvPr/>
        </p:nvSpPr>
        <p:spPr>
          <a:xfrm>
            <a:off x="4415378" y="5266259"/>
            <a:ext cx="211667" cy="25400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61" name="Right Arrow 60"/>
          <p:cNvSpPr/>
          <p:nvPr/>
        </p:nvSpPr>
        <p:spPr>
          <a:xfrm>
            <a:off x="5380578" y="5291659"/>
            <a:ext cx="211667" cy="25400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242" name="Group 196"/>
          <p:cNvGrpSpPr>
            <a:grpSpLocks/>
          </p:cNvGrpSpPr>
          <p:nvPr/>
        </p:nvGrpSpPr>
        <p:grpSpPr bwMode="auto">
          <a:xfrm rot="10800000" flipH="1">
            <a:off x="2849033" y="5046126"/>
            <a:ext cx="711210" cy="655210"/>
            <a:chOff x="1708266" y="3086897"/>
            <a:chExt cx="748040" cy="654716"/>
          </a:xfrm>
        </p:grpSpPr>
        <p:sp>
          <p:nvSpPr>
            <p:cNvPr id="63" name="Right Arrow 62"/>
            <p:cNvSpPr/>
            <p:nvPr/>
          </p:nvSpPr>
          <p:spPr>
            <a:xfrm>
              <a:off x="1708266" y="3086897"/>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4" name="Right Arrow 63"/>
            <p:cNvSpPr/>
            <p:nvPr/>
          </p:nvSpPr>
          <p:spPr>
            <a:xfrm>
              <a:off x="1708266" y="3308742"/>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5" name="Right Arrow 64"/>
            <p:cNvSpPr/>
            <p:nvPr/>
          </p:nvSpPr>
          <p:spPr>
            <a:xfrm>
              <a:off x="1708266" y="3535999"/>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grpSp>
      <p:sp>
        <p:nvSpPr>
          <p:cNvPr id="66" name="TextBox 65"/>
          <p:cNvSpPr txBox="1"/>
          <p:nvPr/>
        </p:nvSpPr>
        <p:spPr bwMode="auto">
          <a:xfrm>
            <a:off x="3746510" y="5782726"/>
            <a:ext cx="591380"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Stage</a:t>
            </a:r>
          </a:p>
        </p:txBody>
      </p:sp>
      <p:sp>
        <p:nvSpPr>
          <p:cNvPr id="71" name="TextBox 70"/>
          <p:cNvSpPr txBox="1"/>
          <p:nvPr/>
        </p:nvSpPr>
        <p:spPr bwMode="auto">
          <a:xfrm>
            <a:off x="4576238" y="5808125"/>
            <a:ext cx="940514" cy="52322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Metadata</a:t>
            </a:r>
          </a:p>
          <a:p>
            <a:pPr fontAlgn="base">
              <a:spcBef>
                <a:spcPct val="0"/>
              </a:spcBef>
              <a:spcAft>
                <a:spcPct val="0"/>
              </a:spcAft>
            </a:pPr>
            <a:r>
              <a:rPr lang="en-US" sz="1400" b="1" dirty="0">
                <a:solidFill>
                  <a:srgbClr val="1F497D"/>
                </a:solidFill>
                <a:latin typeface="Calibri" pitchFamily="-1" charset="0"/>
                <a:cs typeface="ＭＳ Ｐゴシック" charset="0"/>
              </a:rPr>
              <a:t>Extraction</a:t>
            </a:r>
          </a:p>
        </p:txBody>
      </p:sp>
      <p:sp>
        <p:nvSpPr>
          <p:cNvPr id="72" name="TextBox 71"/>
          <p:cNvSpPr txBox="1"/>
          <p:nvPr/>
        </p:nvSpPr>
        <p:spPr bwMode="auto">
          <a:xfrm>
            <a:off x="5541476" y="5808126"/>
            <a:ext cx="938334"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Transform</a:t>
            </a:r>
          </a:p>
        </p:txBody>
      </p:sp>
      <p:cxnSp>
        <p:nvCxnSpPr>
          <p:cNvPr id="76" name="Straight Arrow Connector 75"/>
          <p:cNvCxnSpPr/>
          <p:nvPr/>
        </p:nvCxnSpPr>
        <p:spPr bwMode="auto">
          <a:xfrm>
            <a:off x="7277130" y="3378207"/>
            <a:ext cx="812800" cy="1481667"/>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7" name="Arc 76"/>
          <p:cNvSpPr/>
          <p:nvPr/>
        </p:nvSpPr>
        <p:spPr bwMode="auto">
          <a:xfrm>
            <a:off x="6481262" y="2912539"/>
            <a:ext cx="1583268" cy="855134"/>
          </a:xfrm>
          <a:prstGeom prst="arc">
            <a:avLst/>
          </a:prstGeom>
          <a:solidFill>
            <a:schemeClr val="bg1"/>
          </a:solid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cxnSp>
        <p:nvCxnSpPr>
          <p:cNvPr id="78" name="Straight Arrow Connector 77"/>
          <p:cNvCxnSpPr>
            <a:stCxn id="42" idx="3"/>
            <a:endCxn id="45" idx="1"/>
          </p:cNvCxnSpPr>
          <p:nvPr/>
        </p:nvCxnSpPr>
        <p:spPr bwMode="auto">
          <a:xfrm>
            <a:off x="8134407" y="5427199"/>
            <a:ext cx="20182" cy="505014"/>
          </a:xfrm>
          <a:prstGeom prst="straightConnector1">
            <a:avLst/>
          </a:prstGeom>
          <a:solidFill>
            <a:srgbClr val="CC99FF"/>
          </a:solidFill>
          <a:ln w="38100" cap="flat" cmpd="sng" algn="ctr">
            <a:solidFill>
              <a:schemeClr val="tx2"/>
            </a:solidFill>
            <a:prstDash val="solid"/>
            <a:round/>
            <a:headEnd type="stealth"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1" name="TextBox 80"/>
          <p:cNvSpPr txBox="1"/>
          <p:nvPr/>
        </p:nvSpPr>
        <p:spPr bwMode="auto">
          <a:xfrm>
            <a:off x="8132259" y="5596477"/>
            <a:ext cx="760144" cy="26161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100" b="1" dirty="0">
                <a:solidFill>
                  <a:srgbClr val="1F497D"/>
                </a:solidFill>
                <a:latin typeface="Calibri" pitchFamily="-1" charset="0"/>
                <a:cs typeface="ＭＳ Ｐゴシック" charset="0"/>
              </a:rPr>
              <a:t>Metadata</a:t>
            </a:r>
          </a:p>
        </p:txBody>
      </p:sp>
      <p:cxnSp>
        <p:nvCxnSpPr>
          <p:cNvPr id="86" name="Straight Arrow Connector 85"/>
          <p:cNvCxnSpPr>
            <a:stCxn id="19" idx="3"/>
          </p:cNvCxnSpPr>
          <p:nvPr/>
        </p:nvCxnSpPr>
        <p:spPr bwMode="auto">
          <a:xfrm>
            <a:off x="8092727" y="3873893"/>
            <a:ext cx="22603" cy="833583"/>
          </a:xfrm>
          <a:prstGeom prst="straightConnector1">
            <a:avLst/>
          </a:prstGeom>
          <a:solidFill>
            <a:srgbClr val="CC99FF"/>
          </a:solidFill>
          <a:ln w="38100" cap="flat" cmpd="sng" algn="ctr">
            <a:solidFill>
              <a:schemeClr val="tx2"/>
            </a:solidFill>
            <a:prstDash val="solid"/>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Arrow Connector 91"/>
          <p:cNvCxnSpPr/>
          <p:nvPr/>
        </p:nvCxnSpPr>
        <p:spPr bwMode="auto">
          <a:xfrm>
            <a:off x="6091768" y="2226740"/>
            <a:ext cx="414895" cy="279403"/>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Arrow Connector 93"/>
          <p:cNvCxnSpPr/>
          <p:nvPr/>
        </p:nvCxnSpPr>
        <p:spPr bwMode="auto">
          <a:xfrm>
            <a:off x="6862234" y="1879606"/>
            <a:ext cx="8497" cy="601137"/>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Arrow Connector 95"/>
          <p:cNvCxnSpPr/>
          <p:nvPr/>
        </p:nvCxnSpPr>
        <p:spPr bwMode="auto">
          <a:xfrm flipH="1">
            <a:off x="7268664" y="2277539"/>
            <a:ext cx="338637" cy="220136"/>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43" name="Group 119"/>
          <p:cNvGrpSpPr>
            <a:grpSpLocks/>
          </p:cNvGrpSpPr>
          <p:nvPr/>
        </p:nvGrpSpPr>
        <p:grpSpPr bwMode="auto">
          <a:xfrm>
            <a:off x="1985439" y="5020736"/>
            <a:ext cx="645957" cy="709457"/>
            <a:chOff x="4136159" y="1638300"/>
            <a:chExt cx="466797" cy="546100"/>
          </a:xfrm>
        </p:grpSpPr>
        <p:sp>
          <p:nvSpPr>
            <p:cNvPr id="100" name="Can 99"/>
            <p:cNvSpPr/>
            <p:nvPr/>
          </p:nvSpPr>
          <p:spPr>
            <a:xfrm>
              <a:off x="4247301" y="1778000"/>
              <a:ext cx="355654" cy="4064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01" name="Folded Corner 100"/>
            <p:cNvSpPr/>
            <p:nvPr/>
          </p:nvSpPr>
          <p:spPr bwMode="auto">
            <a:xfrm>
              <a:off x="4136159" y="1638300"/>
              <a:ext cx="306435" cy="369888"/>
            </a:xfrm>
            <a:prstGeom prst="foldedCorner">
              <a:avLst/>
            </a:prstGeom>
            <a:solidFill>
              <a:schemeClr val="bg1"/>
            </a:solidFill>
            <a:ln w="19050" cap="flat" cmpd="sng" algn="ctr">
              <a:solidFill>
                <a:schemeClr val="tx2"/>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000" dirty="0">
                <a:solidFill>
                  <a:prstClr val="white"/>
                </a:solidFill>
              </a:endParaRPr>
            </a:p>
          </p:txBody>
        </p:sp>
      </p:grpSp>
      <p:sp>
        <p:nvSpPr>
          <p:cNvPr id="105" name="Rectangle 104"/>
          <p:cNvSpPr/>
          <p:nvPr/>
        </p:nvSpPr>
        <p:spPr bwMode="auto">
          <a:xfrm>
            <a:off x="4663243" y="402477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06" name="Oval 105"/>
          <p:cNvSpPr/>
          <p:nvPr/>
        </p:nvSpPr>
        <p:spPr bwMode="auto">
          <a:xfrm>
            <a:off x="4744206" y="4142250"/>
            <a:ext cx="533400" cy="533400"/>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108" name="TextBox 107"/>
          <p:cNvSpPr txBox="1"/>
          <p:nvPr/>
        </p:nvSpPr>
        <p:spPr bwMode="auto">
          <a:xfrm>
            <a:off x="4703244" y="3716861"/>
            <a:ext cx="6126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MDM</a:t>
            </a:r>
          </a:p>
        </p:txBody>
      </p:sp>
      <p:grpSp>
        <p:nvGrpSpPr>
          <p:cNvPr id="244" name="Group 325"/>
          <p:cNvGrpSpPr/>
          <p:nvPr/>
        </p:nvGrpSpPr>
        <p:grpSpPr>
          <a:xfrm>
            <a:off x="3812862" y="5134223"/>
            <a:ext cx="456414" cy="450616"/>
            <a:chOff x="3879850" y="3513138"/>
            <a:chExt cx="708025" cy="747713"/>
          </a:xfrm>
        </p:grpSpPr>
        <p:sp>
          <p:nvSpPr>
            <p:cNvPr id="113" name="Isosceles Triangle 11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4" name="Straight Connector 113"/>
            <p:cNvCxnSpPr>
              <a:stCxn id="113" idx="1"/>
              <a:endCxn id="11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5" name="Straight Connector 114"/>
            <p:cNvCxnSpPr>
              <a:stCxn id="113" idx="1"/>
              <a:endCxn id="11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6" name="Straight Connector 115"/>
            <p:cNvCxnSpPr>
              <a:stCxn id="113" idx="3"/>
              <a:endCxn id="11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45" name="Group 325"/>
          <p:cNvGrpSpPr/>
          <p:nvPr/>
        </p:nvGrpSpPr>
        <p:grpSpPr>
          <a:xfrm>
            <a:off x="4786529" y="5142690"/>
            <a:ext cx="456414" cy="450616"/>
            <a:chOff x="3879850" y="3513138"/>
            <a:chExt cx="708025" cy="747713"/>
          </a:xfrm>
        </p:grpSpPr>
        <p:sp>
          <p:nvSpPr>
            <p:cNvPr id="118" name="Isosceles Triangle 117"/>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9" name="Straight Connector 118"/>
            <p:cNvCxnSpPr>
              <a:stCxn id="118" idx="1"/>
              <a:endCxn id="118"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0" name="Straight Connector 119"/>
            <p:cNvCxnSpPr>
              <a:stCxn id="118" idx="1"/>
              <a:endCxn id="118"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1" name="Straight Connector 120"/>
            <p:cNvCxnSpPr>
              <a:stCxn id="118" idx="3"/>
              <a:endCxn id="118"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46" name="Group 325"/>
          <p:cNvGrpSpPr/>
          <p:nvPr/>
        </p:nvGrpSpPr>
        <p:grpSpPr>
          <a:xfrm>
            <a:off x="5734795" y="5168089"/>
            <a:ext cx="456414" cy="450616"/>
            <a:chOff x="3879850" y="3513138"/>
            <a:chExt cx="708025" cy="747713"/>
          </a:xfrm>
        </p:grpSpPr>
        <p:sp>
          <p:nvSpPr>
            <p:cNvPr id="123" name="Isosceles Triangle 12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24" name="Straight Connector 123"/>
            <p:cNvCxnSpPr>
              <a:stCxn id="123" idx="1"/>
              <a:endCxn id="12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5" name="Straight Connector 124"/>
            <p:cNvCxnSpPr>
              <a:stCxn id="123" idx="1"/>
              <a:endCxn id="12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6" name="Straight Connector 125"/>
            <p:cNvCxnSpPr>
              <a:stCxn id="123" idx="3"/>
              <a:endCxn id="12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47" name="Group 128"/>
          <p:cNvGrpSpPr/>
          <p:nvPr/>
        </p:nvGrpSpPr>
        <p:grpSpPr>
          <a:xfrm>
            <a:off x="8883940" y="2270906"/>
            <a:ext cx="993680" cy="1099981"/>
            <a:chOff x="7296435" y="1796766"/>
            <a:chExt cx="993680" cy="1099981"/>
          </a:xfrm>
        </p:grpSpPr>
        <p:grpSp>
          <p:nvGrpSpPr>
            <p:cNvPr id="248" name="Group 108"/>
            <p:cNvGrpSpPr/>
            <p:nvPr/>
          </p:nvGrpSpPr>
          <p:grpSpPr>
            <a:xfrm>
              <a:off x="7596377" y="1954911"/>
              <a:ext cx="693738" cy="763588"/>
              <a:chOff x="2821170" y="4698122"/>
              <a:chExt cx="693738" cy="763588"/>
            </a:xfrm>
          </p:grpSpPr>
          <p:sp>
            <p:nvSpPr>
              <p:cNvPr id="110" name="Rectangle 109"/>
              <p:cNvSpPr/>
              <p:nvPr/>
            </p:nvSpPr>
            <p:spPr bwMode="auto">
              <a:xfrm>
                <a:off x="2821170" y="4698122"/>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pic>
            <p:nvPicPr>
              <p:cNvPr id="111" name="Picture 4" descr="Image result for microservice icon"/>
              <p:cNvPicPr>
                <a:picLocks noChangeAspect="1" noChangeArrowheads="1"/>
              </p:cNvPicPr>
              <p:nvPr/>
            </p:nvPicPr>
            <p:blipFill>
              <a:blip r:embed="rId6">
                <a:duotone>
                  <a:prstClr val="black"/>
                  <a:schemeClr val="accent1">
                    <a:tint val="45000"/>
                    <a:satMod val="400000"/>
                  </a:schemeClr>
                </a:duotone>
              </a:blip>
              <a:srcRect/>
              <a:stretch>
                <a:fillRect/>
              </a:stretch>
            </p:blipFill>
            <p:spPr bwMode="auto">
              <a:xfrm>
                <a:off x="2888371" y="4777884"/>
                <a:ext cx="582651" cy="582651"/>
              </a:xfrm>
              <a:prstGeom prst="rect">
                <a:avLst/>
              </a:prstGeom>
              <a:noFill/>
            </p:spPr>
          </p:pic>
        </p:grpSp>
        <p:sp>
          <p:nvSpPr>
            <p:cNvPr id="127" name="TextBox 126"/>
            <p:cNvSpPr txBox="1"/>
            <p:nvPr/>
          </p:nvSpPr>
          <p:spPr bwMode="auto">
            <a:xfrm rot="16200000">
              <a:off x="6900333" y="2192868"/>
              <a:ext cx="1099981"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API-Services</a:t>
              </a:r>
            </a:p>
          </p:txBody>
        </p:sp>
      </p:grpSp>
      <p:cxnSp>
        <p:nvCxnSpPr>
          <p:cNvPr id="128" name="Straight Arrow Connector 127"/>
          <p:cNvCxnSpPr/>
          <p:nvPr/>
        </p:nvCxnSpPr>
        <p:spPr bwMode="auto">
          <a:xfrm flipH="1">
            <a:off x="8394704" y="3318939"/>
            <a:ext cx="1092197" cy="1524000"/>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8" name="TextBox 137"/>
          <p:cNvSpPr txBox="1"/>
          <p:nvPr/>
        </p:nvSpPr>
        <p:spPr bwMode="auto">
          <a:xfrm>
            <a:off x="1485900" y="4334925"/>
            <a:ext cx="1432828"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Batch Payroll</a:t>
            </a:r>
          </a:p>
          <a:p>
            <a:pPr algn="ctr" fontAlgn="base">
              <a:spcBef>
                <a:spcPct val="0"/>
              </a:spcBef>
              <a:spcAft>
                <a:spcPct val="0"/>
              </a:spcAft>
            </a:pPr>
            <a:r>
              <a:rPr lang="en-US" sz="1400" b="1" dirty="0">
                <a:solidFill>
                  <a:srgbClr val="1F497D"/>
                </a:solidFill>
                <a:latin typeface="Calibri" pitchFamily="-1" charset="0"/>
                <a:cs typeface="ＭＳ Ｐゴシック" charset="0"/>
              </a:rPr>
              <a:t>Transaction Data</a:t>
            </a:r>
          </a:p>
        </p:txBody>
      </p:sp>
      <p:grpSp>
        <p:nvGrpSpPr>
          <p:cNvPr id="249" name="Group 48"/>
          <p:cNvGrpSpPr>
            <a:grpSpLocks/>
          </p:cNvGrpSpPr>
          <p:nvPr/>
        </p:nvGrpSpPr>
        <p:grpSpPr bwMode="auto">
          <a:xfrm>
            <a:off x="2714587" y="2675499"/>
            <a:ext cx="617043" cy="633272"/>
            <a:chOff x="4268788" y="4432300"/>
            <a:chExt cx="693737" cy="763588"/>
          </a:xfrm>
        </p:grpSpPr>
        <p:sp>
          <p:nvSpPr>
            <p:cNvPr id="143" name="Rectangle 142"/>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50" name="Group 194"/>
            <p:cNvGrpSpPr>
              <a:grpSpLocks/>
            </p:cNvGrpSpPr>
            <p:nvPr/>
          </p:nvGrpSpPr>
          <p:grpSpPr bwMode="auto">
            <a:xfrm>
              <a:off x="4437063" y="4559300"/>
              <a:ext cx="355600" cy="546100"/>
              <a:chOff x="-2001837" y="584200"/>
              <a:chExt cx="355600" cy="546100"/>
            </a:xfrm>
          </p:grpSpPr>
          <p:sp>
            <p:nvSpPr>
              <p:cNvPr id="145" name="Can 144"/>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51" name="Group 188"/>
              <p:cNvGrpSpPr>
                <a:grpSpLocks/>
              </p:cNvGrpSpPr>
              <p:nvPr/>
            </p:nvGrpSpPr>
            <p:grpSpPr bwMode="auto">
              <a:xfrm>
                <a:off x="-1968500" y="584200"/>
                <a:ext cx="285750" cy="228600"/>
                <a:chOff x="3009900" y="-850900"/>
                <a:chExt cx="539750" cy="431800"/>
              </a:xfrm>
            </p:grpSpPr>
            <p:grpSp>
              <p:nvGrpSpPr>
                <p:cNvPr id="252" name="Group 182"/>
                <p:cNvGrpSpPr>
                  <a:grpSpLocks/>
                </p:cNvGrpSpPr>
                <p:nvPr/>
              </p:nvGrpSpPr>
              <p:grpSpPr bwMode="auto">
                <a:xfrm>
                  <a:off x="3009900" y="-850900"/>
                  <a:ext cx="234950" cy="431800"/>
                  <a:chOff x="603250" y="4737100"/>
                  <a:chExt cx="355600" cy="654050"/>
                </a:xfrm>
              </p:grpSpPr>
              <p:sp>
                <p:nvSpPr>
                  <p:cNvPr id="153"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4" name="Oval 15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53" name="Group 43"/>
                <p:cNvGrpSpPr>
                  <a:grpSpLocks/>
                </p:cNvGrpSpPr>
                <p:nvPr/>
              </p:nvGrpSpPr>
              <p:grpSpPr bwMode="auto">
                <a:xfrm>
                  <a:off x="3314700" y="-850900"/>
                  <a:ext cx="234950" cy="431800"/>
                  <a:chOff x="603250" y="4737100"/>
                  <a:chExt cx="355600" cy="654050"/>
                </a:xfrm>
              </p:grpSpPr>
              <p:sp>
                <p:nvSpPr>
                  <p:cNvPr id="151"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2" name="Oval 15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47" name="Elbow Connector 146"/>
              <p:cNvCxnSpPr>
                <a:stCxn id="153" idx="1"/>
                <a:endCxn id="145"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stCxn id="151" idx="1"/>
                <a:endCxn id="145"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194" name="TextBox 193"/>
          <p:cNvSpPr txBox="1"/>
          <p:nvPr/>
        </p:nvSpPr>
        <p:spPr bwMode="auto">
          <a:xfrm>
            <a:off x="2239985" y="1380073"/>
            <a:ext cx="2456250"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Commercial Payroll Processors</a:t>
            </a:r>
          </a:p>
          <a:p>
            <a:pPr algn="ctr" fontAlgn="base">
              <a:spcBef>
                <a:spcPct val="0"/>
              </a:spcBef>
              <a:spcAft>
                <a:spcPct val="0"/>
              </a:spcAft>
            </a:pPr>
            <a:r>
              <a:rPr lang="en-US" sz="1400" b="1" dirty="0">
                <a:solidFill>
                  <a:srgbClr val="1F497D"/>
                </a:solidFill>
                <a:latin typeface="Calibri" pitchFamily="-1" charset="0"/>
                <a:cs typeface="ＭＳ Ｐゴシック" charset="0"/>
              </a:rPr>
              <a:t>(</a:t>
            </a:r>
            <a:r>
              <a:rPr lang="en-US" sz="1400" b="1" dirty="0" err="1">
                <a:solidFill>
                  <a:srgbClr val="1F497D"/>
                </a:solidFill>
                <a:latin typeface="Calibri" pitchFamily="-1" charset="0"/>
                <a:cs typeface="ＭＳ Ｐゴシック" charset="0"/>
              </a:rPr>
              <a:t>NewPay</a:t>
            </a:r>
            <a:r>
              <a:rPr lang="en-US" sz="1400" b="1" dirty="0">
                <a:solidFill>
                  <a:srgbClr val="1F497D"/>
                </a:solidFill>
                <a:latin typeface="Calibri" pitchFamily="-1" charset="0"/>
                <a:cs typeface="ＭＳ Ｐゴシック" charset="0"/>
              </a:rPr>
              <a:t>)</a:t>
            </a:r>
          </a:p>
        </p:txBody>
      </p:sp>
      <p:sp>
        <p:nvSpPr>
          <p:cNvPr id="195" name="Arc 194"/>
          <p:cNvSpPr/>
          <p:nvPr/>
        </p:nvSpPr>
        <p:spPr bwMode="auto">
          <a:xfrm rot="2817587" flipH="1">
            <a:off x="3164365" y="902048"/>
            <a:ext cx="7451241" cy="7318814"/>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96" name="Arc 195"/>
          <p:cNvSpPr/>
          <p:nvPr/>
        </p:nvSpPr>
        <p:spPr bwMode="auto">
          <a:xfrm flipH="1">
            <a:off x="2133600" y="3039538"/>
            <a:ext cx="1003300" cy="2366434"/>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97" name="TextBox 49"/>
          <p:cNvSpPr txBox="1">
            <a:spLocks noChangeArrowheads="1"/>
          </p:cNvSpPr>
          <p:nvPr/>
        </p:nvSpPr>
        <p:spPr bwMode="auto">
          <a:xfrm>
            <a:off x="9229614" y="4822752"/>
            <a:ext cx="13569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GB" sz="1400" dirty="0">
                <a:solidFill>
                  <a:srgbClr val="000000"/>
                </a:solidFill>
                <a:latin typeface="Calibri" charset="0"/>
              </a:rPr>
              <a:t>HR Reporting Data Marts</a:t>
            </a:r>
          </a:p>
        </p:txBody>
      </p:sp>
      <p:grpSp>
        <p:nvGrpSpPr>
          <p:cNvPr id="254" name="Group 190"/>
          <p:cNvGrpSpPr>
            <a:grpSpLocks/>
          </p:cNvGrpSpPr>
          <p:nvPr/>
        </p:nvGrpSpPr>
        <p:grpSpPr bwMode="auto">
          <a:xfrm>
            <a:off x="9536767" y="4282670"/>
            <a:ext cx="698814" cy="494112"/>
            <a:chOff x="640045" y="3157538"/>
            <a:chExt cx="1228725" cy="863600"/>
          </a:xfrm>
        </p:grpSpPr>
        <p:sp>
          <p:nvSpPr>
            <p:cNvPr id="199" name="Rectangle 198"/>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0" name="Rectangle 199"/>
            <p:cNvSpPr/>
            <p:nvPr/>
          </p:nvSpPr>
          <p:spPr bwMode="auto">
            <a:xfrm>
              <a:off x="691548" y="3197870"/>
              <a:ext cx="1135530" cy="83039"/>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1" name="Rectangle 200"/>
            <p:cNvSpPr/>
            <p:nvPr/>
          </p:nvSpPr>
          <p:spPr bwMode="auto">
            <a:xfrm>
              <a:off x="701358" y="3309380"/>
              <a:ext cx="274685" cy="66193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2" name="Rectangle 201"/>
            <p:cNvSpPr/>
            <p:nvPr/>
          </p:nvSpPr>
          <p:spPr bwMode="auto">
            <a:xfrm>
              <a:off x="1532772" y="3309380"/>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3" name="Rectangle 202"/>
            <p:cNvSpPr/>
            <p:nvPr/>
          </p:nvSpPr>
          <p:spPr bwMode="auto">
            <a:xfrm>
              <a:off x="1005474" y="3309380"/>
              <a:ext cx="497868" cy="19454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4" name="Rectangle 203"/>
            <p:cNvSpPr/>
            <p:nvPr/>
          </p:nvSpPr>
          <p:spPr bwMode="auto">
            <a:xfrm>
              <a:off x="1005474" y="3812356"/>
              <a:ext cx="225634" cy="15895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5" name="Rectangle 204"/>
            <p:cNvSpPr/>
            <p:nvPr/>
          </p:nvSpPr>
          <p:spPr bwMode="auto">
            <a:xfrm>
              <a:off x="1270349" y="3814727"/>
              <a:ext cx="235444" cy="15658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6" name="Rectangle 205"/>
            <p:cNvSpPr/>
            <p:nvPr/>
          </p:nvSpPr>
          <p:spPr bwMode="auto">
            <a:xfrm>
              <a:off x="1532772" y="3655769"/>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7" name="Rectangle 206"/>
            <p:cNvSpPr/>
            <p:nvPr/>
          </p:nvSpPr>
          <p:spPr bwMode="auto">
            <a:xfrm>
              <a:off x="1049619" y="3354457"/>
              <a:ext cx="407123" cy="121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8" name="Rectangle 207"/>
            <p:cNvSpPr/>
            <p:nvPr/>
          </p:nvSpPr>
          <p:spPr bwMode="auto">
            <a:xfrm>
              <a:off x="745504" y="3371065"/>
              <a:ext cx="181488" cy="55042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9" name="Rectangle 208"/>
            <p:cNvSpPr/>
            <p:nvPr/>
          </p:nvSpPr>
          <p:spPr bwMode="auto">
            <a:xfrm>
              <a:off x="1586728" y="3707964"/>
              <a:ext cx="164320" cy="2253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0" name="Rectangle 209"/>
            <p:cNvSpPr/>
            <p:nvPr/>
          </p:nvSpPr>
          <p:spPr bwMode="auto">
            <a:xfrm>
              <a:off x="1591633" y="3354457"/>
              <a:ext cx="164320" cy="22539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1" name="Rectangle 210"/>
            <p:cNvSpPr/>
            <p:nvPr/>
          </p:nvSpPr>
          <p:spPr bwMode="auto">
            <a:xfrm>
              <a:off x="1309589" y="3859806"/>
              <a:ext cx="134891" cy="8778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2" name="Rectangle 211"/>
            <p:cNvSpPr/>
            <p:nvPr/>
          </p:nvSpPr>
          <p:spPr bwMode="auto">
            <a:xfrm>
              <a:off x="1054525" y="3852688"/>
              <a:ext cx="134891" cy="854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nvGrpSpPr>
            <p:cNvPr id="255" name="Group 205"/>
            <p:cNvGrpSpPr>
              <a:grpSpLocks/>
            </p:cNvGrpSpPr>
            <p:nvPr/>
          </p:nvGrpSpPr>
          <p:grpSpPr bwMode="auto">
            <a:xfrm>
              <a:off x="997419" y="3522291"/>
              <a:ext cx="496710" cy="257828"/>
              <a:chOff x="339996" y="3313113"/>
              <a:chExt cx="1120775" cy="655637"/>
            </a:xfrm>
          </p:grpSpPr>
          <p:sp>
            <p:nvSpPr>
              <p:cNvPr id="214" name="Rectangle 213"/>
              <p:cNvSpPr/>
              <p:nvPr/>
            </p:nvSpPr>
            <p:spPr bwMode="auto">
              <a:xfrm>
                <a:off x="341572" y="3314679"/>
                <a:ext cx="1117850" cy="65158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cxnSp>
            <p:nvCxnSpPr>
              <p:cNvPr id="215" name="Straight Connector 214"/>
              <p:cNvCxnSpPr/>
              <p:nvPr/>
            </p:nvCxnSpPr>
            <p:spPr bwMode="auto">
              <a:xfrm>
                <a:off x="452250" y="3405174"/>
                <a:ext cx="0" cy="50075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6" name="Straight Connector 215"/>
              <p:cNvCxnSpPr/>
              <p:nvPr/>
            </p:nvCxnSpPr>
            <p:spPr bwMode="auto">
              <a:xfrm>
                <a:off x="424579" y="3881796"/>
                <a:ext cx="907562"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7" name="Rectangle 216"/>
              <p:cNvSpPr/>
              <p:nvPr/>
            </p:nvSpPr>
            <p:spPr bwMode="auto">
              <a:xfrm>
                <a:off x="551860" y="3489639"/>
                <a:ext cx="94075" cy="392158"/>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8" name="Rectangle 217"/>
              <p:cNvSpPr/>
              <p:nvPr/>
            </p:nvSpPr>
            <p:spPr bwMode="auto">
              <a:xfrm>
                <a:off x="751081" y="3586169"/>
                <a:ext cx="110678" cy="289592"/>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9" name="Rectangle 218"/>
              <p:cNvSpPr/>
              <p:nvPr/>
            </p:nvSpPr>
            <p:spPr bwMode="auto">
              <a:xfrm>
                <a:off x="1110784" y="3706833"/>
                <a:ext cx="94078" cy="16892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20" name="Rectangle 219"/>
              <p:cNvSpPr/>
              <p:nvPr/>
            </p:nvSpPr>
            <p:spPr bwMode="auto">
              <a:xfrm>
                <a:off x="939234" y="3525838"/>
                <a:ext cx="88543" cy="349924"/>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grpSp>
      <p:pic>
        <p:nvPicPr>
          <p:cNvPr id="221" name="Picture 114" descr="DR - User - Information Govern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300545" y="4276457"/>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2" name="Arc 231"/>
          <p:cNvSpPr/>
          <p:nvPr/>
        </p:nvSpPr>
        <p:spPr bwMode="auto">
          <a:xfrm rot="16200000">
            <a:off x="8959852" y="4015320"/>
            <a:ext cx="876301" cy="1828802"/>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81" name="Rounded Rectangle 180"/>
          <p:cNvSpPr/>
          <p:nvPr/>
        </p:nvSpPr>
        <p:spPr>
          <a:xfrm>
            <a:off x="5875867" y="2201339"/>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183" name="TextBox 182"/>
          <p:cNvSpPr txBox="1"/>
          <p:nvPr/>
        </p:nvSpPr>
        <p:spPr bwMode="auto">
          <a:xfrm>
            <a:off x="4809067" y="1837272"/>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1. </a:t>
            </a:r>
            <a:r>
              <a:rPr lang="en-US" sz="1050" dirty="0" err="1">
                <a:solidFill>
                  <a:srgbClr val="FF0000"/>
                </a:solidFill>
                <a:latin typeface="Calibri" pitchFamily="-1" charset="0"/>
                <a:cs typeface="ＭＳ Ｐゴシック" charset="0"/>
              </a:rPr>
              <a:t>Emp</a:t>
            </a:r>
            <a:r>
              <a:rPr lang="en-US" sz="1050" dirty="0">
                <a:solidFill>
                  <a:srgbClr val="FF0000"/>
                </a:solidFill>
                <a:latin typeface="Calibri" pitchFamily="-1" charset="0"/>
                <a:cs typeface="ＭＳ Ｐゴシック" charset="0"/>
              </a:rPr>
              <a:t> makes name change</a:t>
            </a:r>
          </a:p>
        </p:txBody>
      </p:sp>
      <p:sp>
        <p:nvSpPr>
          <p:cNvPr id="185" name="Rounded Rectangle 184"/>
          <p:cNvSpPr/>
          <p:nvPr/>
        </p:nvSpPr>
        <p:spPr>
          <a:xfrm>
            <a:off x="6671734" y="1871139"/>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188" name="TextBox 187"/>
          <p:cNvSpPr txBox="1"/>
          <p:nvPr/>
        </p:nvSpPr>
        <p:spPr bwMode="auto">
          <a:xfrm>
            <a:off x="7001933" y="1083734"/>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2. HR reviews and approves</a:t>
            </a:r>
          </a:p>
        </p:txBody>
      </p:sp>
      <p:sp>
        <p:nvSpPr>
          <p:cNvPr id="189" name="TextBox 188"/>
          <p:cNvSpPr txBox="1"/>
          <p:nvPr/>
        </p:nvSpPr>
        <p:spPr bwMode="auto">
          <a:xfrm>
            <a:off x="7814733" y="1634067"/>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3. Payroll is notified</a:t>
            </a:r>
          </a:p>
        </p:txBody>
      </p:sp>
      <p:sp>
        <p:nvSpPr>
          <p:cNvPr id="198" name="Rounded Rectangle 197"/>
          <p:cNvSpPr/>
          <p:nvPr/>
        </p:nvSpPr>
        <p:spPr>
          <a:xfrm>
            <a:off x="7374467" y="2269072"/>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13" name="Rounded Rectangle 212"/>
          <p:cNvSpPr/>
          <p:nvPr/>
        </p:nvSpPr>
        <p:spPr>
          <a:xfrm>
            <a:off x="7907867" y="3606805"/>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56" name="Rounded Rectangle 255"/>
          <p:cNvSpPr/>
          <p:nvPr/>
        </p:nvSpPr>
        <p:spPr>
          <a:xfrm>
            <a:off x="7941734" y="4927605"/>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57" name="Rounded Rectangle 256"/>
          <p:cNvSpPr/>
          <p:nvPr/>
        </p:nvSpPr>
        <p:spPr>
          <a:xfrm>
            <a:off x="9364133" y="2878672"/>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63" name="Arc 262"/>
          <p:cNvSpPr/>
          <p:nvPr/>
        </p:nvSpPr>
        <p:spPr bwMode="auto">
          <a:xfrm rot="16200000">
            <a:off x="6102353" y="4383621"/>
            <a:ext cx="876301" cy="1159935"/>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264" name="Arc 263"/>
          <p:cNvSpPr/>
          <p:nvPr/>
        </p:nvSpPr>
        <p:spPr bwMode="auto">
          <a:xfrm>
            <a:off x="6333068" y="4514855"/>
            <a:ext cx="1591733" cy="759879"/>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265" name="TextBox 264"/>
          <p:cNvSpPr txBox="1"/>
          <p:nvPr/>
        </p:nvSpPr>
        <p:spPr bwMode="auto">
          <a:xfrm>
            <a:off x="7670800" y="2590800"/>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4. Once final moves to ODS</a:t>
            </a:r>
          </a:p>
        </p:txBody>
      </p:sp>
      <p:sp>
        <p:nvSpPr>
          <p:cNvPr id="266" name="Rounded Rectangle 265"/>
          <p:cNvSpPr/>
          <p:nvPr/>
        </p:nvSpPr>
        <p:spPr>
          <a:xfrm>
            <a:off x="6714067" y="3445939"/>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67" name="TextBox 266"/>
          <p:cNvSpPr txBox="1"/>
          <p:nvPr/>
        </p:nvSpPr>
        <p:spPr bwMode="auto">
          <a:xfrm>
            <a:off x="5528734" y="3141131"/>
            <a:ext cx="999066"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5. Transaction data &amp; # held on chain</a:t>
            </a:r>
          </a:p>
        </p:txBody>
      </p:sp>
      <p:sp>
        <p:nvSpPr>
          <p:cNvPr id="268" name="TextBox 267"/>
          <p:cNvSpPr txBox="1"/>
          <p:nvPr/>
        </p:nvSpPr>
        <p:spPr bwMode="auto">
          <a:xfrm>
            <a:off x="6790268" y="4741332"/>
            <a:ext cx="999066"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6. PII data held off chain in ODS</a:t>
            </a:r>
          </a:p>
        </p:txBody>
      </p:sp>
      <p:sp>
        <p:nvSpPr>
          <p:cNvPr id="269" name="TextBox 268"/>
          <p:cNvSpPr txBox="1"/>
          <p:nvPr/>
        </p:nvSpPr>
        <p:spPr bwMode="auto">
          <a:xfrm>
            <a:off x="9541934" y="1811866"/>
            <a:ext cx="999066"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7. New data made available to processors</a:t>
            </a:r>
          </a:p>
        </p:txBody>
      </p:sp>
      <p:sp>
        <p:nvSpPr>
          <p:cNvPr id="270" name="TextBox 269"/>
          <p:cNvSpPr txBox="1"/>
          <p:nvPr/>
        </p:nvSpPr>
        <p:spPr bwMode="auto">
          <a:xfrm>
            <a:off x="9406468" y="3530594"/>
            <a:ext cx="999066" cy="738664"/>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9. HR reporting updated in near real-time</a:t>
            </a:r>
          </a:p>
        </p:txBody>
      </p:sp>
      <p:sp>
        <p:nvSpPr>
          <p:cNvPr id="222" name="TextBox 221"/>
          <p:cNvSpPr txBox="1"/>
          <p:nvPr/>
        </p:nvSpPr>
        <p:spPr bwMode="auto">
          <a:xfrm>
            <a:off x="2760133" y="685801"/>
            <a:ext cx="201330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dirty="0">
                <a:solidFill>
                  <a:srgbClr val="FF0000"/>
                </a:solidFill>
                <a:latin typeface="Calibri" pitchFamily="-1" charset="0"/>
                <a:cs typeface="ＭＳ Ｐゴシック" charset="0"/>
              </a:rPr>
              <a:t>(Name Update Scenario) </a:t>
            </a:r>
          </a:p>
        </p:txBody>
      </p:sp>
      <p:sp>
        <p:nvSpPr>
          <p:cNvPr id="258" name="TextBox 257"/>
          <p:cNvSpPr txBox="1"/>
          <p:nvPr/>
        </p:nvSpPr>
        <p:spPr bwMode="auto">
          <a:xfrm>
            <a:off x="1625601" y="1735666"/>
            <a:ext cx="999066" cy="1061829"/>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8. Processors have accurate data needed to process payroll via single API</a:t>
            </a:r>
          </a:p>
        </p:txBody>
      </p:sp>
    </p:spTree>
    <p:extLst>
      <p:ext uri="{BB962C8B-B14F-4D97-AF65-F5344CB8AC3E}">
        <p14:creationId xmlns:p14="http://schemas.microsoft.com/office/powerpoint/2010/main" val="1999397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8"/>
          <p:cNvGrpSpPr>
            <a:grpSpLocks/>
          </p:cNvGrpSpPr>
          <p:nvPr/>
        </p:nvGrpSpPr>
        <p:grpSpPr bwMode="auto">
          <a:xfrm>
            <a:off x="3671320" y="1908082"/>
            <a:ext cx="541805" cy="596357"/>
            <a:chOff x="4268788" y="4432300"/>
            <a:chExt cx="693737" cy="763588"/>
          </a:xfrm>
        </p:grpSpPr>
        <p:sp>
          <p:nvSpPr>
            <p:cNvPr id="182" name="Rectangle 181"/>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8" name="Group 194"/>
            <p:cNvGrpSpPr>
              <a:grpSpLocks/>
            </p:cNvGrpSpPr>
            <p:nvPr/>
          </p:nvGrpSpPr>
          <p:grpSpPr bwMode="auto">
            <a:xfrm>
              <a:off x="4437063" y="4559300"/>
              <a:ext cx="355600" cy="546100"/>
              <a:chOff x="-2001837" y="584200"/>
              <a:chExt cx="355600" cy="546100"/>
            </a:xfrm>
          </p:grpSpPr>
          <p:sp>
            <p:nvSpPr>
              <p:cNvPr id="184" name="Can 183"/>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1" name="Group 188"/>
              <p:cNvGrpSpPr>
                <a:grpSpLocks/>
              </p:cNvGrpSpPr>
              <p:nvPr/>
            </p:nvGrpSpPr>
            <p:grpSpPr bwMode="auto">
              <a:xfrm>
                <a:off x="-1968500" y="584200"/>
                <a:ext cx="285750" cy="228600"/>
                <a:chOff x="3009900" y="-850900"/>
                <a:chExt cx="539750" cy="431800"/>
              </a:xfrm>
            </p:grpSpPr>
            <p:grpSp>
              <p:nvGrpSpPr>
                <p:cNvPr id="16" name="Group 182"/>
                <p:cNvGrpSpPr>
                  <a:grpSpLocks/>
                </p:cNvGrpSpPr>
                <p:nvPr/>
              </p:nvGrpSpPr>
              <p:grpSpPr bwMode="auto">
                <a:xfrm>
                  <a:off x="3009900" y="-850900"/>
                  <a:ext cx="234950" cy="431800"/>
                  <a:chOff x="603250" y="4737100"/>
                  <a:chExt cx="355600" cy="654050"/>
                </a:xfrm>
              </p:grpSpPr>
              <p:sp>
                <p:nvSpPr>
                  <p:cNvPr id="192"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3" name="Oval 19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7" name="Group 43"/>
                <p:cNvGrpSpPr>
                  <a:grpSpLocks/>
                </p:cNvGrpSpPr>
                <p:nvPr/>
              </p:nvGrpSpPr>
              <p:grpSpPr bwMode="auto">
                <a:xfrm>
                  <a:off x="3314700" y="-850900"/>
                  <a:ext cx="234950" cy="431800"/>
                  <a:chOff x="603250" y="4737100"/>
                  <a:chExt cx="355600" cy="654050"/>
                </a:xfrm>
              </p:grpSpPr>
              <p:sp>
                <p:nvSpPr>
                  <p:cNvPr id="190"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1" name="Oval 19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86" name="Elbow Connector 185"/>
              <p:cNvCxnSpPr>
                <a:stCxn id="192" idx="1"/>
                <a:endCxn id="184"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87" name="Elbow Connector 186"/>
              <p:cNvCxnSpPr>
                <a:stCxn id="190" idx="1"/>
                <a:endCxn id="184"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18" name="Group 48"/>
          <p:cNvGrpSpPr>
            <a:grpSpLocks/>
          </p:cNvGrpSpPr>
          <p:nvPr/>
        </p:nvGrpSpPr>
        <p:grpSpPr bwMode="auto">
          <a:xfrm>
            <a:off x="3391919" y="2187481"/>
            <a:ext cx="541805" cy="596357"/>
            <a:chOff x="4268788" y="4432300"/>
            <a:chExt cx="693737" cy="763588"/>
          </a:xfrm>
        </p:grpSpPr>
        <p:sp>
          <p:nvSpPr>
            <p:cNvPr id="169" name="Rectangle 168"/>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1" name="Group 194"/>
            <p:cNvGrpSpPr>
              <a:grpSpLocks/>
            </p:cNvGrpSpPr>
            <p:nvPr/>
          </p:nvGrpSpPr>
          <p:grpSpPr bwMode="auto">
            <a:xfrm>
              <a:off x="4437063" y="4559300"/>
              <a:ext cx="355600" cy="546100"/>
              <a:chOff x="-2001837" y="584200"/>
              <a:chExt cx="355600" cy="546100"/>
            </a:xfrm>
          </p:grpSpPr>
          <p:sp>
            <p:nvSpPr>
              <p:cNvPr id="171" name="Can 170"/>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6" name="Group 188"/>
              <p:cNvGrpSpPr>
                <a:grpSpLocks/>
              </p:cNvGrpSpPr>
              <p:nvPr/>
            </p:nvGrpSpPr>
            <p:grpSpPr bwMode="auto">
              <a:xfrm>
                <a:off x="-1968500" y="584200"/>
                <a:ext cx="285750" cy="228600"/>
                <a:chOff x="3009900" y="-850900"/>
                <a:chExt cx="539750" cy="431800"/>
              </a:xfrm>
            </p:grpSpPr>
            <p:grpSp>
              <p:nvGrpSpPr>
                <p:cNvPr id="27" name="Group 182"/>
                <p:cNvGrpSpPr>
                  <a:grpSpLocks/>
                </p:cNvGrpSpPr>
                <p:nvPr/>
              </p:nvGrpSpPr>
              <p:grpSpPr bwMode="auto">
                <a:xfrm>
                  <a:off x="3009900" y="-850900"/>
                  <a:ext cx="234950" cy="431800"/>
                  <a:chOff x="603250" y="4737100"/>
                  <a:chExt cx="355600" cy="654050"/>
                </a:xfrm>
              </p:grpSpPr>
              <p:sp>
                <p:nvSpPr>
                  <p:cNvPr id="179"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80" name="Oval 179"/>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8" name="Group 43"/>
                <p:cNvGrpSpPr>
                  <a:grpSpLocks/>
                </p:cNvGrpSpPr>
                <p:nvPr/>
              </p:nvGrpSpPr>
              <p:grpSpPr bwMode="auto">
                <a:xfrm>
                  <a:off x="3314700" y="-850900"/>
                  <a:ext cx="234950" cy="431800"/>
                  <a:chOff x="603250" y="4737100"/>
                  <a:chExt cx="355600" cy="654050"/>
                </a:xfrm>
              </p:grpSpPr>
              <p:sp>
                <p:nvSpPr>
                  <p:cNvPr id="177"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78" name="Oval 17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73" name="Elbow Connector 172"/>
              <p:cNvCxnSpPr>
                <a:stCxn id="179" idx="1"/>
                <a:endCxn id="171"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74" name="Elbow Connector 173"/>
              <p:cNvCxnSpPr>
                <a:stCxn id="177" idx="1"/>
                <a:endCxn id="171"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30" name="Group 48"/>
          <p:cNvGrpSpPr>
            <a:grpSpLocks/>
          </p:cNvGrpSpPr>
          <p:nvPr/>
        </p:nvGrpSpPr>
        <p:grpSpPr bwMode="auto">
          <a:xfrm>
            <a:off x="3095586" y="2483815"/>
            <a:ext cx="541805" cy="596357"/>
            <a:chOff x="4268788" y="4432300"/>
            <a:chExt cx="693737" cy="763588"/>
          </a:xfrm>
        </p:grpSpPr>
        <p:sp>
          <p:nvSpPr>
            <p:cNvPr id="156" name="Rectangle 155"/>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24" name="Group 194"/>
            <p:cNvGrpSpPr>
              <a:grpSpLocks/>
            </p:cNvGrpSpPr>
            <p:nvPr/>
          </p:nvGrpSpPr>
          <p:grpSpPr bwMode="auto">
            <a:xfrm>
              <a:off x="4437063" y="4559300"/>
              <a:ext cx="355600" cy="546100"/>
              <a:chOff x="-2001837" y="584200"/>
              <a:chExt cx="355600" cy="546100"/>
            </a:xfrm>
          </p:grpSpPr>
          <p:sp>
            <p:nvSpPr>
              <p:cNvPr id="158" name="Can 157"/>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25" name="Group 188"/>
              <p:cNvGrpSpPr>
                <a:grpSpLocks/>
              </p:cNvGrpSpPr>
              <p:nvPr/>
            </p:nvGrpSpPr>
            <p:grpSpPr bwMode="auto">
              <a:xfrm>
                <a:off x="-1968500" y="584200"/>
                <a:ext cx="285750" cy="228600"/>
                <a:chOff x="3009900" y="-850900"/>
                <a:chExt cx="539750" cy="431800"/>
              </a:xfrm>
            </p:grpSpPr>
            <p:grpSp>
              <p:nvGrpSpPr>
                <p:cNvPr id="226" name="Group 182"/>
                <p:cNvGrpSpPr>
                  <a:grpSpLocks/>
                </p:cNvGrpSpPr>
                <p:nvPr/>
              </p:nvGrpSpPr>
              <p:grpSpPr bwMode="auto">
                <a:xfrm>
                  <a:off x="3009900" y="-850900"/>
                  <a:ext cx="234950" cy="431800"/>
                  <a:chOff x="603250" y="4737100"/>
                  <a:chExt cx="355600" cy="654050"/>
                </a:xfrm>
              </p:grpSpPr>
              <p:sp>
                <p:nvSpPr>
                  <p:cNvPr id="166"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7" name="Oval 166"/>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27" name="Group 43"/>
                <p:cNvGrpSpPr>
                  <a:grpSpLocks/>
                </p:cNvGrpSpPr>
                <p:nvPr/>
              </p:nvGrpSpPr>
              <p:grpSpPr bwMode="auto">
                <a:xfrm>
                  <a:off x="3314700" y="-850900"/>
                  <a:ext cx="234950" cy="431800"/>
                  <a:chOff x="603250" y="4737100"/>
                  <a:chExt cx="355600" cy="654050"/>
                </a:xfrm>
              </p:grpSpPr>
              <p:sp>
                <p:nvSpPr>
                  <p:cNvPr id="164"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5" name="Oval 16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60" name="Elbow Connector 159"/>
              <p:cNvCxnSpPr>
                <a:stCxn id="166" idx="1"/>
                <a:endCxn id="158"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61" name="Elbow Connector 160"/>
              <p:cNvCxnSpPr>
                <a:stCxn id="164" idx="1"/>
                <a:endCxn id="158"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85" name="Magnetic Disk 126"/>
          <p:cNvSpPr/>
          <p:nvPr/>
        </p:nvSpPr>
        <p:spPr bwMode="auto">
          <a:xfrm>
            <a:off x="7966392" y="4869979"/>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2" name="Title 1"/>
          <p:cNvSpPr>
            <a:spLocks noGrp="1"/>
          </p:cNvSpPr>
          <p:nvPr>
            <p:ph type="title"/>
          </p:nvPr>
        </p:nvSpPr>
        <p:spPr>
          <a:xfrm>
            <a:off x="1676401" y="611189"/>
            <a:ext cx="8766175" cy="425875"/>
          </a:xfrm>
        </p:spPr>
        <p:txBody>
          <a:bodyPr/>
          <a:lstStyle/>
          <a:p>
            <a:r>
              <a:rPr lang="en-US" dirty="0"/>
              <a:t>EDR v1</a:t>
            </a:r>
          </a:p>
        </p:txBody>
      </p:sp>
      <p:grpSp>
        <p:nvGrpSpPr>
          <p:cNvPr id="228" name="Group 16"/>
          <p:cNvGrpSpPr/>
          <p:nvPr/>
        </p:nvGrpSpPr>
        <p:grpSpPr>
          <a:xfrm>
            <a:off x="6674956" y="1123366"/>
            <a:ext cx="399468" cy="792894"/>
            <a:chOff x="4081345" y="1042600"/>
            <a:chExt cx="399468" cy="792894"/>
          </a:xfrm>
        </p:grpSpPr>
        <p:pic>
          <p:nvPicPr>
            <p:cNvPr id="4"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7239" y="104260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4081345" y="1527717"/>
              <a:ext cx="3994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HR</a:t>
              </a:r>
            </a:p>
          </p:txBody>
        </p:sp>
      </p:grpSp>
      <p:grpSp>
        <p:nvGrpSpPr>
          <p:cNvPr id="229" name="Group 17"/>
          <p:cNvGrpSpPr/>
          <p:nvPr/>
        </p:nvGrpSpPr>
        <p:grpSpPr>
          <a:xfrm>
            <a:off x="5806204" y="1451496"/>
            <a:ext cx="510076" cy="785462"/>
            <a:chOff x="3051720" y="1514669"/>
            <a:chExt cx="510076" cy="785462"/>
          </a:xfrm>
        </p:grpSpPr>
        <p:pic>
          <p:nvPicPr>
            <p:cNvPr id="3"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9650" y="1514669"/>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bwMode="auto">
            <a:xfrm>
              <a:off x="3051720" y="1992354"/>
              <a:ext cx="510076"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err="1">
                  <a:solidFill>
                    <a:srgbClr val="1F497D"/>
                  </a:solidFill>
                  <a:latin typeface="Calibri" pitchFamily="-1" charset="0"/>
                  <a:cs typeface="ＭＳ Ｐゴシック" charset="0"/>
                </a:rPr>
                <a:t>Emp</a:t>
              </a:r>
              <a:endParaRPr lang="en-US" sz="1400" b="1" dirty="0">
                <a:solidFill>
                  <a:srgbClr val="1F497D"/>
                </a:solidFill>
                <a:latin typeface="Calibri" pitchFamily="-1" charset="0"/>
                <a:cs typeface="ＭＳ Ｐゴシック" charset="0"/>
              </a:endParaRPr>
            </a:p>
          </p:txBody>
        </p:sp>
      </p:grpSp>
      <p:grpSp>
        <p:nvGrpSpPr>
          <p:cNvPr id="230" name="Group 15"/>
          <p:cNvGrpSpPr/>
          <p:nvPr/>
        </p:nvGrpSpPr>
        <p:grpSpPr>
          <a:xfrm>
            <a:off x="7320901" y="1531622"/>
            <a:ext cx="695062" cy="770591"/>
            <a:chOff x="4761573" y="1577860"/>
            <a:chExt cx="695062" cy="770591"/>
          </a:xfrm>
        </p:grpSpPr>
        <p:pic>
          <p:nvPicPr>
            <p:cNvPr id="5"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2430" y="157786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bwMode="auto">
            <a:xfrm>
              <a:off x="4761573" y="2040674"/>
              <a:ext cx="69506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Payroll</a:t>
              </a:r>
            </a:p>
          </p:txBody>
        </p:sp>
      </p:grpSp>
      <p:sp>
        <p:nvSpPr>
          <p:cNvPr id="19" name="Magnetic Disk 126"/>
          <p:cNvSpPr/>
          <p:nvPr/>
        </p:nvSpPr>
        <p:spPr bwMode="auto">
          <a:xfrm>
            <a:off x="7856983" y="3359002"/>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20" name="TextBox 19"/>
          <p:cNvSpPr txBox="1"/>
          <p:nvPr/>
        </p:nvSpPr>
        <p:spPr bwMode="auto">
          <a:xfrm rot="5400000">
            <a:off x="8119652" y="3404023"/>
            <a:ext cx="966740" cy="461665"/>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Temp</a:t>
            </a:r>
          </a:p>
          <a:p>
            <a:pPr algn="ctr" fontAlgn="base">
              <a:spcBef>
                <a:spcPct val="0"/>
              </a:spcBef>
              <a:spcAft>
                <a:spcPct val="0"/>
              </a:spcAft>
            </a:pPr>
            <a:r>
              <a:rPr lang="en-US" sz="1200" b="1" dirty="0">
                <a:solidFill>
                  <a:srgbClr val="1F497D"/>
                </a:solidFill>
                <a:latin typeface="Calibri" pitchFamily="-1" charset="0"/>
                <a:cs typeface="ＭＳ Ｐゴシック" charset="0"/>
              </a:rPr>
              <a:t>transactions</a:t>
            </a:r>
          </a:p>
        </p:txBody>
      </p:sp>
      <p:grpSp>
        <p:nvGrpSpPr>
          <p:cNvPr id="231" name="Group 73"/>
          <p:cNvGrpSpPr/>
          <p:nvPr/>
        </p:nvGrpSpPr>
        <p:grpSpPr>
          <a:xfrm>
            <a:off x="5624427" y="2546209"/>
            <a:ext cx="1617596" cy="2125499"/>
            <a:chOff x="3376497" y="2343002"/>
            <a:chExt cx="1617596" cy="2125499"/>
          </a:xfrm>
        </p:grpSpPr>
        <p:grpSp>
          <p:nvGrpSpPr>
            <p:cNvPr id="233" name="Group 47"/>
            <p:cNvGrpSpPr>
              <a:grpSpLocks/>
            </p:cNvGrpSpPr>
            <p:nvPr/>
          </p:nvGrpSpPr>
          <p:grpSpPr bwMode="auto">
            <a:xfrm>
              <a:off x="4300355" y="2343002"/>
              <a:ext cx="693738" cy="763588"/>
              <a:chOff x="1314450" y="1508125"/>
              <a:chExt cx="693738" cy="763588"/>
            </a:xfrm>
          </p:grpSpPr>
          <p:sp>
            <p:nvSpPr>
              <p:cNvPr id="12" name="Rectangle 11"/>
              <p:cNvSpPr/>
              <p:nvPr/>
            </p:nvSpPr>
            <p:spPr bwMode="auto">
              <a:xfrm>
                <a:off x="1314450" y="150812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3" name="Rectangle 12"/>
              <p:cNvSpPr/>
              <p:nvPr/>
            </p:nvSpPr>
            <p:spPr bwMode="auto">
              <a:xfrm>
                <a:off x="1420813" y="1585913"/>
                <a:ext cx="481012" cy="608012"/>
              </a:xfrm>
              <a:prstGeom prst="rect">
                <a:avLst/>
              </a:prstGeom>
              <a:solidFill>
                <a:srgbClr val="9DD7E2"/>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4" name="Oval 13"/>
              <p:cNvSpPr/>
              <p:nvPr/>
            </p:nvSpPr>
            <p:spPr bwMode="auto">
              <a:xfrm>
                <a:off x="1403350" y="1651000"/>
                <a:ext cx="515938" cy="49688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grpSp>
        <p:pic>
          <p:nvPicPr>
            <p:cNvPr id="15" name="Picture 2" descr="Image result for blockchain icon"/>
            <p:cNvPicPr>
              <a:picLocks noChangeAspect="1" noChangeArrowheads="1"/>
            </p:cNvPicPr>
            <p:nvPr/>
          </p:nvPicPr>
          <p:blipFill>
            <a:blip r:embed="rId4"/>
            <a:srcRect/>
            <a:stretch>
              <a:fillRect/>
            </a:stretch>
          </p:blipFill>
          <p:spPr bwMode="auto">
            <a:xfrm>
              <a:off x="4411610" y="2483012"/>
              <a:ext cx="494100" cy="494100"/>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4413187" y="3142925"/>
              <a:ext cx="513268" cy="299806"/>
            </a:xfrm>
            <a:prstGeom prst="rect">
              <a:avLst/>
            </a:prstGeom>
            <a:noFill/>
            <a:ln w="9525">
              <a:noFill/>
              <a:miter lim="800000"/>
              <a:headEnd/>
              <a:tailEnd/>
            </a:ln>
          </p:spPr>
        </p:pic>
        <p:pic>
          <p:nvPicPr>
            <p:cNvPr id="22" name="Picture 2"/>
            <p:cNvPicPr>
              <a:picLocks noChangeAspect="1" noChangeArrowheads="1"/>
            </p:cNvPicPr>
            <p:nvPr/>
          </p:nvPicPr>
          <p:blipFill>
            <a:blip r:embed="rId5"/>
            <a:srcRect/>
            <a:stretch>
              <a:fillRect/>
            </a:stretch>
          </p:blipFill>
          <p:spPr bwMode="auto">
            <a:xfrm>
              <a:off x="4420622" y="3395688"/>
              <a:ext cx="513268" cy="299806"/>
            </a:xfrm>
            <a:prstGeom prst="rect">
              <a:avLst/>
            </a:prstGeom>
            <a:noFill/>
            <a:ln w="9525">
              <a:noFill/>
              <a:miter lim="800000"/>
              <a:headEnd/>
              <a:tailEnd/>
            </a:ln>
          </p:spPr>
        </p:pic>
        <p:pic>
          <p:nvPicPr>
            <p:cNvPr id="23" name="Picture 2"/>
            <p:cNvPicPr>
              <a:picLocks noChangeAspect="1" noChangeArrowheads="1"/>
            </p:cNvPicPr>
            <p:nvPr/>
          </p:nvPicPr>
          <p:blipFill>
            <a:blip r:embed="rId5"/>
            <a:srcRect/>
            <a:stretch>
              <a:fillRect/>
            </a:stretch>
          </p:blipFill>
          <p:spPr bwMode="auto">
            <a:xfrm>
              <a:off x="4421197" y="3652157"/>
              <a:ext cx="513268" cy="299806"/>
            </a:xfrm>
            <a:prstGeom prst="rect">
              <a:avLst/>
            </a:prstGeom>
            <a:noFill/>
            <a:ln w="9525">
              <a:noFill/>
              <a:miter lim="800000"/>
              <a:headEnd/>
              <a:tailEnd/>
            </a:ln>
          </p:spPr>
        </p:pic>
        <p:pic>
          <p:nvPicPr>
            <p:cNvPr id="24" name="Picture 2"/>
            <p:cNvPicPr>
              <a:picLocks noChangeAspect="1" noChangeArrowheads="1"/>
            </p:cNvPicPr>
            <p:nvPr/>
          </p:nvPicPr>
          <p:blipFill>
            <a:blip r:embed="rId5"/>
            <a:srcRect/>
            <a:stretch>
              <a:fillRect/>
            </a:stretch>
          </p:blipFill>
          <p:spPr bwMode="auto">
            <a:xfrm>
              <a:off x="4417481" y="3915498"/>
              <a:ext cx="513268" cy="299806"/>
            </a:xfrm>
            <a:prstGeom prst="rect">
              <a:avLst/>
            </a:prstGeom>
            <a:noFill/>
            <a:ln w="9525">
              <a:noFill/>
              <a:miter lim="800000"/>
              <a:headEnd/>
              <a:tailEnd/>
            </a:ln>
          </p:spPr>
        </p:pic>
        <p:pic>
          <p:nvPicPr>
            <p:cNvPr id="25" name="Picture 2"/>
            <p:cNvPicPr>
              <a:picLocks noChangeAspect="1" noChangeArrowheads="1"/>
            </p:cNvPicPr>
            <p:nvPr/>
          </p:nvPicPr>
          <p:blipFill>
            <a:blip r:embed="rId5"/>
            <a:srcRect/>
            <a:stretch>
              <a:fillRect/>
            </a:stretch>
          </p:blipFill>
          <p:spPr bwMode="auto">
            <a:xfrm>
              <a:off x="4413186" y="4168695"/>
              <a:ext cx="513268" cy="299806"/>
            </a:xfrm>
            <a:prstGeom prst="rect">
              <a:avLst/>
            </a:prstGeom>
            <a:noFill/>
            <a:ln w="9525">
              <a:noFill/>
              <a:miter lim="800000"/>
              <a:headEnd/>
              <a:tailEnd/>
            </a:ln>
          </p:spPr>
        </p:pic>
        <p:sp>
          <p:nvSpPr>
            <p:cNvPr id="29" name="TextBox 28"/>
            <p:cNvSpPr txBox="1"/>
            <p:nvPr/>
          </p:nvSpPr>
          <p:spPr bwMode="auto">
            <a:xfrm>
              <a:off x="3376497" y="3429000"/>
              <a:ext cx="862737"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On 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cxnSp>
          <p:nvCxnSpPr>
            <p:cNvPr id="31" name="Straight Connector 30"/>
            <p:cNvCxnSpPr/>
            <p:nvPr/>
          </p:nvCxnSpPr>
          <p:spPr bwMode="auto">
            <a:xfrm flipH="1">
              <a:off x="4302369" y="3112472"/>
              <a:ext cx="5886" cy="1195759"/>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p:nvPr/>
          </p:nvCxnSpPr>
          <p:spPr bwMode="auto">
            <a:xfrm flipH="1">
              <a:off x="4284787" y="4308231"/>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8" name="Straight Connector 37"/>
            <p:cNvCxnSpPr/>
            <p:nvPr/>
          </p:nvCxnSpPr>
          <p:spPr bwMode="auto">
            <a:xfrm flipH="1">
              <a:off x="4284787" y="4050323"/>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9" name="Straight Connector 38"/>
            <p:cNvCxnSpPr/>
            <p:nvPr/>
          </p:nvCxnSpPr>
          <p:spPr bwMode="auto">
            <a:xfrm flipH="1">
              <a:off x="4290648" y="3798277"/>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96510" y="3534508"/>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1" name="Straight Connector 40"/>
            <p:cNvCxnSpPr/>
            <p:nvPr/>
          </p:nvCxnSpPr>
          <p:spPr bwMode="auto">
            <a:xfrm flipH="1">
              <a:off x="4302372" y="3282462"/>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sp>
        <p:nvSpPr>
          <p:cNvPr id="42" name="Magnetic Disk 126"/>
          <p:cNvSpPr/>
          <p:nvPr/>
        </p:nvSpPr>
        <p:spPr bwMode="auto">
          <a:xfrm>
            <a:off x="7898664" y="4912309"/>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3" name="TextBox 42"/>
          <p:cNvSpPr txBox="1"/>
          <p:nvPr/>
        </p:nvSpPr>
        <p:spPr bwMode="auto">
          <a:xfrm>
            <a:off x="8387629" y="4982728"/>
            <a:ext cx="893193"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Off-Chain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4" name="TextBox 43"/>
          <p:cNvSpPr txBox="1"/>
          <p:nvPr/>
        </p:nvSpPr>
        <p:spPr bwMode="auto">
          <a:xfrm>
            <a:off x="7880870" y="5074145"/>
            <a:ext cx="50526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ODS</a:t>
            </a:r>
          </a:p>
        </p:txBody>
      </p:sp>
      <p:sp>
        <p:nvSpPr>
          <p:cNvPr id="45" name="Magnetic Disk 126"/>
          <p:cNvSpPr/>
          <p:nvPr/>
        </p:nvSpPr>
        <p:spPr bwMode="auto">
          <a:xfrm>
            <a:off x="7918846" y="5932214"/>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6" name="TextBox 45"/>
          <p:cNvSpPr txBox="1"/>
          <p:nvPr/>
        </p:nvSpPr>
        <p:spPr bwMode="auto">
          <a:xfrm>
            <a:off x="7940137" y="6107079"/>
            <a:ext cx="47641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PDF</a:t>
            </a:r>
          </a:p>
        </p:txBody>
      </p:sp>
      <p:sp>
        <p:nvSpPr>
          <p:cNvPr id="47" name="TextBox 46"/>
          <p:cNvSpPr txBox="1"/>
          <p:nvPr/>
        </p:nvSpPr>
        <p:spPr bwMode="auto">
          <a:xfrm>
            <a:off x="8438510" y="5964862"/>
            <a:ext cx="825291"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HR Form</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8" name="Rectangle 47"/>
          <p:cNvSpPr/>
          <p:nvPr/>
        </p:nvSpPr>
        <p:spPr bwMode="auto">
          <a:xfrm>
            <a:off x="5627881" y="500291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0" name="Rectangle 49"/>
          <p:cNvSpPr/>
          <p:nvPr/>
        </p:nvSpPr>
        <p:spPr bwMode="auto">
          <a:xfrm>
            <a:off x="4662681" y="500291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2" name="Rectangle 51"/>
          <p:cNvSpPr/>
          <p:nvPr/>
        </p:nvSpPr>
        <p:spPr bwMode="auto">
          <a:xfrm>
            <a:off x="3689014" y="4994449"/>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8" name="Right Arrow 57"/>
          <p:cNvSpPr/>
          <p:nvPr/>
        </p:nvSpPr>
        <p:spPr>
          <a:xfrm>
            <a:off x="4415378" y="5266259"/>
            <a:ext cx="211667" cy="25400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61" name="Right Arrow 60"/>
          <p:cNvSpPr/>
          <p:nvPr/>
        </p:nvSpPr>
        <p:spPr>
          <a:xfrm>
            <a:off x="5380578" y="5291659"/>
            <a:ext cx="211667" cy="25400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234" name="Group 196"/>
          <p:cNvGrpSpPr>
            <a:grpSpLocks/>
          </p:cNvGrpSpPr>
          <p:nvPr/>
        </p:nvGrpSpPr>
        <p:grpSpPr bwMode="auto">
          <a:xfrm rot="10800000" flipH="1">
            <a:off x="2849033" y="5046126"/>
            <a:ext cx="711210" cy="655210"/>
            <a:chOff x="1708266" y="3086897"/>
            <a:chExt cx="748040" cy="654716"/>
          </a:xfrm>
        </p:grpSpPr>
        <p:sp>
          <p:nvSpPr>
            <p:cNvPr id="63" name="Right Arrow 62"/>
            <p:cNvSpPr/>
            <p:nvPr/>
          </p:nvSpPr>
          <p:spPr>
            <a:xfrm>
              <a:off x="1708266" y="3086897"/>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4" name="Right Arrow 63"/>
            <p:cNvSpPr/>
            <p:nvPr/>
          </p:nvSpPr>
          <p:spPr>
            <a:xfrm>
              <a:off x="1708266" y="3308742"/>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5" name="Right Arrow 64"/>
            <p:cNvSpPr/>
            <p:nvPr/>
          </p:nvSpPr>
          <p:spPr>
            <a:xfrm>
              <a:off x="1708266" y="3535999"/>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grpSp>
      <p:sp>
        <p:nvSpPr>
          <p:cNvPr id="66" name="TextBox 65"/>
          <p:cNvSpPr txBox="1"/>
          <p:nvPr/>
        </p:nvSpPr>
        <p:spPr bwMode="auto">
          <a:xfrm>
            <a:off x="3746510" y="5782726"/>
            <a:ext cx="591380"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Stage</a:t>
            </a:r>
          </a:p>
        </p:txBody>
      </p:sp>
      <p:sp>
        <p:nvSpPr>
          <p:cNvPr id="71" name="TextBox 70"/>
          <p:cNvSpPr txBox="1"/>
          <p:nvPr/>
        </p:nvSpPr>
        <p:spPr bwMode="auto">
          <a:xfrm>
            <a:off x="4576238" y="5808125"/>
            <a:ext cx="940514" cy="52322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Metadata</a:t>
            </a:r>
          </a:p>
          <a:p>
            <a:pPr fontAlgn="base">
              <a:spcBef>
                <a:spcPct val="0"/>
              </a:spcBef>
              <a:spcAft>
                <a:spcPct val="0"/>
              </a:spcAft>
            </a:pPr>
            <a:r>
              <a:rPr lang="en-US" sz="1400" b="1" dirty="0">
                <a:solidFill>
                  <a:srgbClr val="1F497D"/>
                </a:solidFill>
                <a:latin typeface="Calibri" pitchFamily="-1" charset="0"/>
                <a:cs typeface="ＭＳ Ｐゴシック" charset="0"/>
              </a:rPr>
              <a:t>Extraction</a:t>
            </a:r>
          </a:p>
        </p:txBody>
      </p:sp>
      <p:sp>
        <p:nvSpPr>
          <p:cNvPr id="72" name="TextBox 71"/>
          <p:cNvSpPr txBox="1"/>
          <p:nvPr/>
        </p:nvSpPr>
        <p:spPr bwMode="auto">
          <a:xfrm>
            <a:off x="5541476" y="5808126"/>
            <a:ext cx="938334"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Transform</a:t>
            </a:r>
          </a:p>
        </p:txBody>
      </p:sp>
      <p:cxnSp>
        <p:nvCxnSpPr>
          <p:cNvPr id="76" name="Straight Arrow Connector 75"/>
          <p:cNvCxnSpPr/>
          <p:nvPr/>
        </p:nvCxnSpPr>
        <p:spPr bwMode="auto">
          <a:xfrm>
            <a:off x="7277130" y="3378207"/>
            <a:ext cx="812800" cy="1481667"/>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7" name="Arc 76"/>
          <p:cNvSpPr/>
          <p:nvPr/>
        </p:nvSpPr>
        <p:spPr bwMode="auto">
          <a:xfrm>
            <a:off x="6481262" y="2912539"/>
            <a:ext cx="1583268" cy="855134"/>
          </a:xfrm>
          <a:prstGeom prst="arc">
            <a:avLst/>
          </a:prstGeom>
          <a:solidFill>
            <a:schemeClr val="bg1"/>
          </a:solid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cxnSp>
        <p:nvCxnSpPr>
          <p:cNvPr id="78" name="Straight Arrow Connector 77"/>
          <p:cNvCxnSpPr>
            <a:stCxn id="42" idx="3"/>
            <a:endCxn id="45" idx="1"/>
          </p:cNvCxnSpPr>
          <p:nvPr/>
        </p:nvCxnSpPr>
        <p:spPr bwMode="auto">
          <a:xfrm>
            <a:off x="8134407" y="5427199"/>
            <a:ext cx="20182" cy="505014"/>
          </a:xfrm>
          <a:prstGeom prst="straightConnector1">
            <a:avLst/>
          </a:prstGeom>
          <a:solidFill>
            <a:srgbClr val="CC99FF"/>
          </a:solidFill>
          <a:ln w="38100" cap="flat" cmpd="sng" algn="ctr">
            <a:solidFill>
              <a:schemeClr val="tx2"/>
            </a:solidFill>
            <a:prstDash val="solid"/>
            <a:round/>
            <a:headEnd type="stealth"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1" name="TextBox 80"/>
          <p:cNvSpPr txBox="1"/>
          <p:nvPr/>
        </p:nvSpPr>
        <p:spPr bwMode="auto">
          <a:xfrm>
            <a:off x="8132259" y="5596477"/>
            <a:ext cx="760144" cy="26161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100" b="1" dirty="0">
                <a:solidFill>
                  <a:srgbClr val="1F497D"/>
                </a:solidFill>
                <a:latin typeface="Calibri" pitchFamily="-1" charset="0"/>
                <a:cs typeface="ＭＳ Ｐゴシック" charset="0"/>
              </a:rPr>
              <a:t>Metadata</a:t>
            </a:r>
          </a:p>
        </p:txBody>
      </p:sp>
      <p:cxnSp>
        <p:nvCxnSpPr>
          <p:cNvPr id="86" name="Straight Arrow Connector 85"/>
          <p:cNvCxnSpPr>
            <a:stCxn id="19" idx="3"/>
          </p:cNvCxnSpPr>
          <p:nvPr/>
        </p:nvCxnSpPr>
        <p:spPr bwMode="auto">
          <a:xfrm>
            <a:off x="8092727" y="3873893"/>
            <a:ext cx="22603" cy="833583"/>
          </a:xfrm>
          <a:prstGeom prst="straightConnector1">
            <a:avLst/>
          </a:prstGeom>
          <a:solidFill>
            <a:srgbClr val="CC99FF"/>
          </a:solidFill>
          <a:ln w="38100" cap="flat" cmpd="sng" algn="ctr">
            <a:solidFill>
              <a:schemeClr val="tx2"/>
            </a:solidFill>
            <a:prstDash val="solid"/>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Arrow Connector 91"/>
          <p:cNvCxnSpPr/>
          <p:nvPr/>
        </p:nvCxnSpPr>
        <p:spPr bwMode="auto">
          <a:xfrm>
            <a:off x="6091768" y="2226740"/>
            <a:ext cx="414895" cy="279403"/>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Arrow Connector 93"/>
          <p:cNvCxnSpPr/>
          <p:nvPr/>
        </p:nvCxnSpPr>
        <p:spPr bwMode="auto">
          <a:xfrm>
            <a:off x="6862234" y="1879606"/>
            <a:ext cx="8497" cy="601137"/>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Arrow Connector 95"/>
          <p:cNvCxnSpPr/>
          <p:nvPr/>
        </p:nvCxnSpPr>
        <p:spPr bwMode="auto">
          <a:xfrm flipH="1">
            <a:off x="7268664" y="2277539"/>
            <a:ext cx="338637" cy="220136"/>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35" name="Group 119"/>
          <p:cNvGrpSpPr>
            <a:grpSpLocks/>
          </p:cNvGrpSpPr>
          <p:nvPr/>
        </p:nvGrpSpPr>
        <p:grpSpPr bwMode="auto">
          <a:xfrm>
            <a:off x="1985439" y="5020736"/>
            <a:ext cx="645957" cy="709457"/>
            <a:chOff x="4136159" y="1638300"/>
            <a:chExt cx="466797" cy="546100"/>
          </a:xfrm>
        </p:grpSpPr>
        <p:sp>
          <p:nvSpPr>
            <p:cNvPr id="100" name="Can 99"/>
            <p:cNvSpPr/>
            <p:nvPr/>
          </p:nvSpPr>
          <p:spPr>
            <a:xfrm>
              <a:off x="4247301" y="1778000"/>
              <a:ext cx="355654" cy="4064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01" name="Folded Corner 100"/>
            <p:cNvSpPr/>
            <p:nvPr/>
          </p:nvSpPr>
          <p:spPr bwMode="auto">
            <a:xfrm>
              <a:off x="4136159" y="1638300"/>
              <a:ext cx="306435" cy="369888"/>
            </a:xfrm>
            <a:prstGeom prst="foldedCorner">
              <a:avLst/>
            </a:prstGeom>
            <a:solidFill>
              <a:schemeClr val="bg1"/>
            </a:solidFill>
            <a:ln w="19050" cap="flat" cmpd="sng" algn="ctr">
              <a:solidFill>
                <a:schemeClr val="tx2"/>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000" dirty="0">
                <a:solidFill>
                  <a:prstClr val="white"/>
                </a:solidFill>
              </a:endParaRPr>
            </a:p>
          </p:txBody>
        </p:sp>
      </p:grpSp>
      <p:sp>
        <p:nvSpPr>
          <p:cNvPr id="105" name="Rectangle 104"/>
          <p:cNvSpPr/>
          <p:nvPr/>
        </p:nvSpPr>
        <p:spPr bwMode="auto">
          <a:xfrm>
            <a:off x="4663243" y="402477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06" name="Oval 105"/>
          <p:cNvSpPr/>
          <p:nvPr/>
        </p:nvSpPr>
        <p:spPr bwMode="auto">
          <a:xfrm>
            <a:off x="4744206" y="4142250"/>
            <a:ext cx="533400" cy="533400"/>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108" name="TextBox 107"/>
          <p:cNvSpPr txBox="1"/>
          <p:nvPr/>
        </p:nvSpPr>
        <p:spPr bwMode="auto">
          <a:xfrm>
            <a:off x="4703244" y="3716861"/>
            <a:ext cx="6126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MDM</a:t>
            </a:r>
          </a:p>
        </p:txBody>
      </p:sp>
      <p:grpSp>
        <p:nvGrpSpPr>
          <p:cNvPr id="236" name="Group 325"/>
          <p:cNvGrpSpPr/>
          <p:nvPr/>
        </p:nvGrpSpPr>
        <p:grpSpPr>
          <a:xfrm>
            <a:off x="3812862" y="5134223"/>
            <a:ext cx="456414" cy="450616"/>
            <a:chOff x="3879850" y="3513138"/>
            <a:chExt cx="708025" cy="747713"/>
          </a:xfrm>
        </p:grpSpPr>
        <p:sp>
          <p:nvSpPr>
            <p:cNvPr id="113" name="Isosceles Triangle 11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4" name="Straight Connector 113"/>
            <p:cNvCxnSpPr>
              <a:stCxn id="113" idx="1"/>
              <a:endCxn id="11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5" name="Straight Connector 114"/>
            <p:cNvCxnSpPr>
              <a:stCxn id="113" idx="1"/>
              <a:endCxn id="11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6" name="Straight Connector 115"/>
            <p:cNvCxnSpPr>
              <a:stCxn id="113" idx="3"/>
              <a:endCxn id="11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7" name="Group 325"/>
          <p:cNvGrpSpPr/>
          <p:nvPr/>
        </p:nvGrpSpPr>
        <p:grpSpPr>
          <a:xfrm>
            <a:off x="4786529" y="5142690"/>
            <a:ext cx="456414" cy="450616"/>
            <a:chOff x="3879850" y="3513138"/>
            <a:chExt cx="708025" cy="747713"/>
          </a:xfrm>
        </p:grpSpPr>
        <p:sp>
          <p:nvSpPr>
            <p:cNvPr id="118" name="Isosceles Triangle 117"/>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9" name="Straight Connector 118"/>
            <p:cNvCxnSpPr>
              <a:stCxn id="118" idx="1"/>
              <a:endCxn id="118"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0" name="Straight Connector 119"/>
            <p:cNvCxnSpPr>
              <a:stCxn id="118" idx="1"/>
              <a:endCxn id="118"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1" name="Straight Connector 120"/>
            <p:cNvCxnSpPr>
              <a:stCxn id="118" idx="3"/>
              <a:endCxn id="118"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8" name="Group 325"/>
          <p:cNvGrpSpPr/>
          <p:nvPr/>
        </p:nvGrpSpPr>
        <p:grpSpPr>
          <a:xfrm>
            <a:off x="5734795" y="5168089"/>
            <a:ext cx="456414" cy="450616"/>
            <a:chOff x="3879850" y="3513138"/>
            <a:chExt cx="708025" cy="747713"/>
          </a:xfrm>
        </p:grpSpPr>
        <p:sp>
          <p:nvSpPr>
            <p:cNvPr id="123" name="Isosceles Triangle 12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24" name="Straight Connector 123"/>
            <p:cNvCxnSpPr>
              <a:stCxn id="123" idx="1"/>
              <a:endCxn id="12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5" name="Straight Connector 124"/>
            <p:cNvCxnSpPr>
              <a:stCxn id="123" idx="1"/>
              <a:endCxn id="12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6" name="Straight Connector 125"/>
            <p:cNvCxnSpPr>
              <a:stCxn id="123" idx="3"/>
              <a:endCxn id="12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9" name="Group 128"/>
          <p:cNvGrpSpPr/>
          <p:nvPr/>
        </p:nvGrpSpPr>
        <p:grpSpPr>
          <a:xfrm>
            <a:off x="8883940" y="2270906"/>
            <a:ext cx="993680" cy="1099981"/>
            <a:chOff x="7296435" y="1796766"/>
            <a:chExt cx="993680" cy="1099981"/>
          </a:xfrm>
        </p:grpSpPr>
        <p:grpSp>
          <p:nvGrpSpPr>
            <p:cNvPr id="240" name="Group 108"/>
            <p:cNvGrpSpPr/>
            <p:nvPr/>
          </p:nvGrpSpPr>
          <p:grpSpPr>
            <a:xfrm>
              <a:off x="7596377" y="1954911"/>
              <a:ext cx="693738" cy="763588"/>
              <a:chOff x="2821170" y="4698122"/>
              <a:chExt cx="693738" cy="763588"/>
            </a:xfrm>
          </p:grpSpPr>
          <p:sp>
            <p:nvSpPr>
              <p:cNvPr id="110" name="Rectangle 109"/>
              <p:cNvSpPr/>
              <p:nvPr/>
            </p:nvSpPr>
            <p:spPr bwMode="auto">
              <a:xfrm>
                <a:off x="2821170" y="4698122"/>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pic>
            <p:nvPicPr>
              <p:cNvPr id="111" name="Picture 4" descr="Image result for microservice icon"/>
              <p:cNvPicPr>
                <a:picLocks noChangeAspect="1" noChangeArrowheads="1"/>
              </p:cNvPicPr>
              <p:nvPr/>
            </p:nvPicPr>
            <p:blipFill>
              <a:blip r:embed="rId6">
                <a:duotone>
                  <a:prstClr val="black"/>
                  <a:schemeClr val="accent1">
                    <a:tint val="45000"/>
                    <a:satMod val="400000"/>
                  </a:schemeClr>
                </a:duotone>
              </a:blip>
              <a:srcRect/>
              <a:stretch>
                <a:fillRect/>
              </a:stretch>
            </p:blipFill>
            <p:spPr bwMode="auto">
              <a:xfrm>
                <a:off x="2888371" y="4777884"/>
                <a:ext cx="582651" cy="582651"/>
              </a:xfrm>
              <a:prstGeom prst="rect">
                <a:avLst/>
              </a:prstGeom>
              <a:noFill/>
            </p:spPr>
          </p:pic>
        </p:grpSp>
        <p:sp>
          <p:nvSpPr>
            <p:cNvPr id="127" name="TextBox 126"/>
            <p:cNvSpPr txBox="1"/>
            <p:nvPr/>
          </p:nvSpPr>
          <p:spPr bwMode="auto">
            <a:xfrm rot="16200000">
              <a:off x="6900333" y="2192868"/>
              <a:ext cx="1099981"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API-Services</a:t>
              </a:r>
            </a:p>
          </p:txBody>
        </p:sp>
      </p:grpSp>
      <p:cxnSp>
        <p:nvCxnSpPr>
          <p:cNvPr id="128" name="Straight Arrow Connector 127"/>
          <p:cNvCxnSpPr/>
          <p:nvPr/>
        </p:nvCxnSpPr>
        <p:spPr bwMode="auto">
          <a:xfrm flipH="1">
            <a:off x="8394704" y="3318939"/>
            <a:ext cx="1092197" cy="1524000"/>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8" name="TextBox 137"/>
          <p:cNvSpPr txBox="1"/>
          <p:nvPr/>
        </p:nvSpPr>
        <p:spPr bwMode="auto">
          <a:xfrm>
            <a:off x="1485900" y="4334925"/>
            <a:ext cx="1432828"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Batch Payroll</a:t>
            </a:r>
          </a:p>
          <a:p>
            <a:pPr algn="ctr" fontAlgn="base">
              <a:spcBef>
                <a:spcPct val="0"/>
              </a:spcBef>
              <a:spcAft>
                <a:spcPct val="0"/>
              </a:spcAft>
            </a:pPr>
            <a:r>
              <a:rPr lang="en-US" sz="1400" b="1" dirty="0">
                <a:solidFill>
                  <a:srgbClr val="1F497D"/>
                </a:solidFill>
                <a:latin typeface="Calibri" pitchFamily="-1" charset="0"/>
                <a:cs typeface="ＭＳ Ｐゴシック" charset="0"/>
              </a:rPr>
              <a:t>Transaction Data</a:t>
            </a:r>
          </a:p>
        </p:txBody>
      </p:sp>
      <p:grpSp>
        <p:nvGrpSpPr>
          <p:cNvPr id="241" name="Group 48"/>
          <p:cNvGrpSpPr>
            <a:grpSpLocks/>
          </p:cNvGrpSpPr>
          <p:nvPr/>
        </p:nvGrpSpPr>
        <p:grpSpPr bwMode="auto">
          <a:xfrm>
            <a:off x="2714587" y="2675499"/>
            <a:ext cx="617043" cy="633272"/>
            <a:chOff x="4268788" y="4432300"/>
            <a:chExt cx="693737" cy="763588"/>
          </a:xfrm>
        </p:grpSpPr>
        <p:sp>
          <p:nvSpPr>
            <p:cNvPr id="143" name="Rectangle 142"/>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42" name="Group 194"/>
            <p:cNvGrpSpPr>
              <a:grpSpLocks/>
            </p:cNvGrpSpPr>
            <p:nvPr/>
          </p:nvGrpSpPr>
          <p:grpSpPr bwMode="auto">
            <a:xfrm>
              <a:off x="4437063" y="4559300"/>
              <a:ext cx="355600" cy="546100"/>
              <a:chOff x="-2001837" y="584200"/>
              <a:chExt cx="355600" cy="546100"/>
            </a:xfrm>
          </p:grpSpPr>
          <p:sp>
            <p:nvSpPr>
              <p:cNvPr id="145" name="Can 144"/>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43" name="Group 188"/>
              <p:cNvGrpSpPr>
                <a:grpSpLocks/>
              </p:cNvGrpSpPr>
              <p:nvPr/>
            </p:nvGrpSpPr>
            <p:grpSpPr bwMode="auto">
              <a:xfrm>
                <a:off x="-1968500" y="584200"/>
                <a:ext cx="285750" cy="228600"/>
                <a:chOff x="3009900" y="-850900"/>
                <a:chExt cx="539750" cy="431800"/>
              </a:xfrm>
            </p:grpSpPr>
            <p:grpSp>
              <p:nvGrpSpPr>
                <p:cNvPr id="244" name="Group 182"/>
                <p:cNvGrpSpPr>
                  <a:grpSpLocks/>
                </p:cNvGrpSpPr>
                <p:nvPr/>
              </p:nvGrpSpPr>
              <p:grpSpPr bwMode="auto">
                <a:xfrm>
                  <a:off x="3009900" y="-850900"/>
                  <a:ext cx="234950" cy="431800"/>
                  <a:chOff x="603250" y="4737100"/>
                  <a:chExt cx="355600" cy="654050"/>
                </a:xfrm>
              </p:grpSpPr>
              <p:sp>
                <p:nvSpPr>
                  <p:cNvPr id="153"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4" name="Oval 15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45" name="Group 43"/>
                <p:cNvGrpSpPr>
                  <a:grpSpLocks/>
                </p:cNvGrpSpPr>
                <p:nvPr/>
              </p:nvGrpSpPr>
              <p:grpSpPr bwMode="auto">
                <a:xfrm>
                  <a:off x="3314700" y="-850900"/>
                  <a:ext cx="234950" cy="431800"/>
                  <a:chOff x="603250" y="4737100"/>
                  <a:chExt cx="355600" cy="654050"/>
                </a:xfrm>
              </p:grpSpPr>
              <p:sp>
                <p:nvSpPr>
                  <p:cNvPr id="151"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2" name="Oval 15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47" name="Elbow Connector 146"/>
              <p:cNvCxnSpPr>
                <a:stCxn id="153" idx="1"/>
                <a:endCxn id="145"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stCxn id="151" idx="1"/>
                <a:endCxn id="145"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194" name="TextBox 193"/>
          <p:cNvSpPr txBox="1"/>
          <p:nvPr/>
        </p:nvSpPr>
        <p:spPr bwMode="auto">
          <a:xfrm>
            <a:off x="2239985" y="1380073"/>
            <a:ext cx="2456250"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Commercial Payroll Processors</a:t>
            </a:r>
          </a:p>
          <a:p>
            <a:pPr algn="ctr" fontAlgn="base">
              <a:spcBef>
                <a:spcPct val="0"/>
              </a:spcBef>
              <a:spcAft>
                <a:spcPct val="0"/>
              </a:spcAft>
            </a:pPr>
            <a:r>
              <a:rPr lang="en-US" sz="1400" b="1" dirty="0">
                <a:solidFill>
                  <a:srgbClr val="1F497D"/>
                </a:solidFill>
                <a:latin typeface="Calibri" pitchFamily="-1" charset="0"/>
                <a:cs typeface="ＭＳ Ｐゴシック" charset="0"/>
              </a:rPr>
              <a:t>(</a:t>
            </a:r>
            <a:r>
              <a:rPr lang="en-US" sz="1400" b="1" dirty="0" err="1">
                <a:solidFill>
                  <a:srgbClr val="1F497D"/>
                </a:solidFill>
                <a:latin typeface="Calibri" pitchFamily="-1" charset="0"/>
                <a:cs typeface="ＭＳ Ｐゴシック" charset="0"/>
              </a:rPr>
              <a:t>NewPay</a:t>
            </a:r>
            <a:r>
              <a:rPr lang="en-US" sz="1400" b="1" dirty="0">
                <a:solidFill>
                  <a:srgbClr val="1F497D"/>
                </a:solidFill>
                <a:latin typeface="Calibri" pitchFamily="-1" charset="0"/>
                <a:cs typeface="ＭＳ Ｐゴシック" charset="0"/>
              </a:rPr>
              <a:t>)</a:t>
            </a:r>
          </a:p>
        </p:txBody>
      </p:sp>
      <p:sp>
        <p:nvSpPr>
          <p:cNvPr id="195" name="Arc 194"/>
          <p:cNvSpPr/>
          <p:nvPr/>
        </p:nvSpPr>
        <p:spPr bwMode="auto">
          <a:xfrm rot="2817587" flipH="1">
            <a:off x="3164365" y="902048"/>
            <a:ext cx="7451241" cy="7318814"/>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96" name="Arc 195"/>
          <p:cNvSpPr/>
          <p:nvPr/>
        </p:nvSpPr>
        <p:spPr bwMode="auto">
          <a:xfrm flipH="1">
            <a:off x="2133600" y="3039538"/>
            <a:ext cx="1003300" cy="2366434"/>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97" name="TextBox 49"/>
          <p:cNvSpPr txBox="1">
            <a:spLocks noChangeArrowheads="1"/>
          </p:cNvSpPr>
          <p:nvPr/>
        </p:nvSpPr>
        <p:spPr bwMode="auto">
          <a:xfrm>
            <a:off x="9229614" y="4822752"/>
            <a:ext cx="13569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GB" sz="1400" dirty="0">
                <a:solidFill>
                  <a:srgbClr val="000000"/>
                </a:solidFill>
                <a:latin typeface="Calibri" charset="0"/>
              </a:rPr>
              <a:t>HR Reporting Data Marts</a:t>
            </a:r>
          </a:p>
        </p:txBody>
      </p:sp>
      <p:grpSp>
        <p:nvGrpSpPr>
          <p:cNvPr id="246" name="Group 190"/>
          <p:cNvGrpSpPr>
            <a:grpSpLocks/>
          </p:cNvGrpSpPr>
          <p:nvPr/>
        </p:nvGrpSpPr>
        <p:grpSpPr bwMode="auto">
          <a:xfrm>
            <a:off x="9536767" y="4282670"/>
            <a:ext cx="698814" cy="494112"/>
            <a:chOff x="640045" y="3157538"/>
            <a:chExt cx="1228725" cy="863600"/>
          </a:xfrm>
        </p:grpSpPr>
        <p:sp>
          <p:nvSpPr>
            <p:cNvPr id="199" name="Rectangle 198"/>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0" name="Rectangle 199"/>
            <p:cNvSpPr/>
            <p:nvPr/>
          </p:nvSpPr>
          <p:spPr bwMode="auto">
            <a:xfrm>
              <a:off x="691548" y="3197870"/>
              <a:ext cx="1135530" cy="83039"/>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1" name="Rectangle 200"/>
            <p:cNvSpPr/>
            <p:nvPr/>
          </p:nvSpPr>
          <p:spPr bwMode="auto">
            <a:xfrm>
              <a:off x="701358" y="3309380"/>
              <a:ext cx="274685" cy="66193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2" name="Rectangle 201"/>
            <p:cNvSpPr/>
            <p:nvPr/>
          </p:nvSpPr>
          <p:spPr bwMode="auto">
            <a:xfrm>
              <a:off x="1532772" y="3309380"/>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3" name="Rectangle 202"/>
            <p:cNvSpPr/>
            <p:nvPr/>
          </p:nvSpPr>
          <p:spPr bwMode="auto">
            <a:xfrm>
              <a:off x="1005474" y="3309380"/>
              <a:ext cx="497868" cy="19454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4" name="Rectangle 203"/>
            <p:cNvSpPr/>
            <p:nvPr/>
          </p:nvSpPr>
          <p:spPr bwMode="auto">
            <a:xfrm>
              <a:off x="1005474" y="3812356"/>
              <a:ext cx="225634" cy="15895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5" name="Rectangle 204"/>
            <p:cNvSpPr/>
            <p:nvPr/>
          </p:nvSpPr>
          <p:spPr bwMode="auto">
            <a:xfrm>
              <a:off x="1270349" y="3814727"/>
              <a:ext cx="235444" cy="15658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6" name="Rectangle 205"/>
            <p:cNvSpPr/>
            <p:nvPr/>
          </p:nvSpPr>
          <p:spPr bwMode="auto">
            <a:xfrm>
              <a:off x="1532772" y="3655769"/>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7" name="Rectangle 206"/>
            <p:cNvSpPr/>
            <p:nvPr/>
          </p:nvSpPr>
          <p:spPr bwMode="auto">
            <a:xfrm>
              <a:off x="1049619" y="3354457"/>
              <a:ext cx="407123" cy="121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8" name="Rectangle 207"/>
            <p:cNvSpPr/>
            <p:nvPr/>
          </p:nvSpPr>
          <p:spPr bwMode="auto">
            <a:xfrm>
              <a:off x="745504" y="3371065"/>
              <a:ext cx="181488" cy="55042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9" name="Rectangle 208"/>
            <p:cNvSpPr/>
            <p:nvPr/>
          </p:nvSpPr>
          <p:spPr bwMode="auto">
            <a:xfrm>
              <a:off x="1586728" y="3707964"/>
              <a:ext cx="164320" cy="2253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0" name="Rectangle 209"/>
            <p:cNvSpPr/>
            <p:nvPr/>
          </p:nvSpPr>
          <p:spPr bwMode="auto">
            <a:xfrm>
              <a:off x="1591633" y="3354457"/>
              <a:ext cx="164320" cy="22539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1" name="Rectangle 210"/>
            <p:cNvSpPr/>
            <p:nvPr/>
          </p:nvSpPr>
          <p:spPr bwMode="auto">
            <a:xfrm>
              <a:off x="1309589" y="3859806"/>
              <a:ext cx="134891" cy="8778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2" name="Rectangle 211"/>
            <p:cNvSpPr/>
            <p:nvPr/>
          </p:nvSpPr>
          <p:spPr bwMode="auto">
            <a:xfrm>
              <a:off x="1054525" y="3852688"/>
              <a:ext cx="134891" cy="854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nvGrpSpPr>
            <p:cNvPr id="247" name="Group 205"/>
            <p:cNvGrpSpPr>
              <a:grpSpLocks/>
            </p:cNvGrpSpPr>
            <p:nvPr/>
          </p:nvGrpSpPr>
          <p:grpSpPr bwMode="auto">
            <a:xfrm>
              <a:off x="997419" y="3522291"/>
              <a:ext cx="496710" cy="257828"/>
              <a:chOff x="339996" y="3313113"/>
              <a:chExt cx="1120775" cy="655637"/>
            </a:xfrm>
          </p:grpSpPr>
          <p:sp>
            <p:nvSpPr>
              <p:cNvPr id="214" name="Rectangle 213"/>
              <p:cNvSpPr/>
              <p:nvPr/>
            </p:nvSpPr>
            <p:spPr bwMode="auto">
              <a:xfrm>
                <a:off x="341572" y="3314679"/>
                <a:ext cx="1117850" cy="65158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cxnSp>
            <p:nvCxnSpPr>
              <p:cNvPr id="215" name="Straight Connector 214"/>
              <p:cNvCxnSpPr/>
              <p:nvPr/>
            </p:nvCxnSpPr>
            <p:spPr bwMode="auto">
              <a:xfrm>
                <a:off x="452250" y="3405174"/>
                <a:ext cx="0" cy="50075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6" name="Straight Connector 215"/>
              <p:cNvCxnSpPr/>
              <p:nvPr/>
            </p:nvCxnSpPr>
            <p:spPr bwMode="auto">
              <a:xfrm>
                <a:off x="424579" y="3881796"/>
                <a:ext cx="907562"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7" name="Rectangle 216"/>
              <p:cNvSpPr/>
              <p:nvPr/>
            </p:nvSpPr>
            <p:spPr bwMode="auto">
              <a:xfrm>
                <a:off x="551860" y="3489639"/>
                <a:ext cx="94075" cy="392158"/>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8" name="Rectangle 217"/>
              <p:cNvSpPr/>
              <p:nvPr/>
            </p:nvSpPr>
            <p:spPr bwMode="auto">
              <a:xfrm>
                <a:off x="751081" y="3586169"/>
                <a:ext cx="110678" cy="289592"/>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9" name="Rectangle 218"/>
              <p:cNvSpPr/>
              <p:nvPr/>
            </p:nvSpPr>
            <p:spPr bwMode="auto">
              <a:xfrm>
                <a:off x="1110784" y="3706833"/>
                <a:ext cx="94078" cy="16892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20" name="Rectangle 219"/>
              <p:cNvSpPr/>
              <p:nvPr/>
            </p:nvSpPr>
            <p:spPr bwMode="auto">
              <a:xfrm>
                <a:off x="939234" y="3525838"/>
                <a:ext cx="88543" cy="349924"/>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grpSp>
      <p:pic>
        <p:nvPicPr>
          <p:cNvPr id="221" name="Picture 114" descr="DR - User - Information Govern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300545" y="4276457"/>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2" name="Arc 231"/>
          <p:cNvSpPr/>
          <p:nvPr/>
        </p:nvSpPr>
        <p:spPr bwMode="auto">
          <a:xfrm rot="16200000">
            <a:off x="8959852" y="4015320"/>
            <a:ext cx="876301" cy="1828802"/>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81" name="Rounded Rectangle 180"/>
          <p:cNvSpPr/>
          <p:nvPr/>
        </p:nvSpPr>
        <p:spPr>
          <a:xfrm>
            <a:off x="5875867" y="2201339"/>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183" name="TextBox 182"/>
          <p:cNvSpPr txBox="1"/>
          <p:nvPr/>
        </p:nvSpPr>
        <p:spPr bwMode="auto">
          <a:xfrm>
            <a:off x="4809067" y="1837272"/>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1. </a:t>
            </a:r>
            <a:r>
              <a:rPr lang="en-US" sz="1050" dirty="0" err="1">
                <a:solidFill>
                  <a:srgbClr val="FF0000"/>
                </a:solidFill>
                <a:latin typeface="Calibri" pitchFamily="-1" charset="0"/>
                <a:cs typeface="ＭＳ Ｐゴシック" charset="0"/>
              </a:rPr>
              <a:t>Emp</a:t>
            </a:r>
            <a:r>
              <a:rPr lang="en-US" sz="1050" dirty="0">
                <a:solidFill>
                  <a:srgbClr val="FF0000"/>
                </a:solidFill>
                <a:latin typeface="Calibri" pitchFamily="-1" charset="0"/>
                <a:cs typeface="ＭＳ Ｐゴシック" charset="0"/>
              </a:rPr>
              <a:t> makes name change</a:t>
            </a:r>
          </a:p>
        </p:txBody>
      </p:sp>
      <p:sp>
        <p:nvSpPr>
          <p:cNvPr id="185" name="Rounded Rectangle 184"/>
          <p:cNvSpPr/>
          <p:nvPr/>
        </p:nvSpPr>
        <p:spPr>
          <a:xfrm>
            <a:off x="6671734" y="1871139"/>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188" name="TextBox 187"/>
          <p:cNvSpPr txBox="1"/>
          <p:nvPr/>
        </p:nvSpPr>
        <p:spPr bwMode="auto">
          <a:xfrm>
            <a:off x="7001933" y="1083734"/>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2. HR reviews and approves</a:t>
            </a:r>
          </a:p>
        </p:txBody>
      </p:sp>
      <p:sp>
        <p:nvSpPr>
          <p:cNvPr id="189" name="TextBox 188"/>
          <p:cNvSpPr txBox="1"/>
          <p:nvPr/>
        </p:nvSpPr>
        <p:spPr bwMode="auto">
          <a:xfrm>
            <a:off x="7814733" y="1634067"/>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3. Payroll is notified</a:t>
            </a:r>
          </a:p>
        </p:txBody>
      </p:sp>
      <p:sp>
        <p:nvSpPr>
          <p:cNvPr id="198" name="Rounded Rectangle 197"/>
          <p:cNvSpPr/>
          <p:nvPr/>
        </p:nvSpPr>
        <p:spPr>
          <a:xfrm>
            <a:off x="7374467" y="2269072"/>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13" name="Rounded Rectangle 212"/>
          <p:cNvSpPr/>
          <p:nvPr/>
        </p:nvSpPr>
        <p:spPr>
          <a:xfrm>
            <a:off x="7907867" y="3606805"/>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56" name="Rounded Rectangle 255"/>
          <p:cNvSpPr/>
          <p:nvPr/>
        </p:nvSpPr>
        <p:spPr>
          <a:xfrm>
            <a:off x="7941734" y="4927605"/>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57" name="Rounded Rectangle 256"/>
          <p:cNvSpPr/>
          <p:nvPr/>
        </p:nvSpPr>
        <p:spPr>
          <a:xfrm>
            <a:off x="9364133" y="2878672"/>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63" name="Arc 262"/>
          <p:cNvSpPr/>
          <p:nvPr/>
        </p:nvSpPr>
        <p:spPr bwMode="auto">
          <a:xfrm rot="16200000">
            <a:off x="6102353" y="4383621"/>
            <a:ext cx="876301" cy="1159935"/>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264" name="Arc 263"/>
          <p:cNvSpPr/>
          <p:nvPr/>
        </p:nvSpPr>
        <p:spPr bwMode="auto">
          <a:xfrm>
            <a:off x="6333068" y="4514855"/>
            <a:ext cx="1591733" cy="759879"/>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265" name="TextBox 264"/>
          <p:cNvSpPr txBox="1"/>
          <p:nvPr/>
        </p:nvSpPr>
        <p:spPr bwMode="auto">
          <a:xfrm>
            <a:off x="7670800" y="2590800"/>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4. Once final moves to ODS</a:t>
            </a:r>
          </a:p>
        </p:txBody>
      </p:sp>
      <p:sp>
        <p:nvSpPr>
          <p:cNvPr id="266" name="Rounded Rectangle 265"/>
          <p:cNvSpPr/>
          <p:nvPr/>
        </p:nvSpPr>
        <p:spPr>
          <a:xfrm>
            <a:off x="6714067" y="3445939"/>
            <a:ext cx="381000" cy="110066"/>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67" name="TextBox 266"/>
          <p:cNvSpPr txBox="1"/>
          <p:nvPr/>
        </p:nvSpPr>
        <p:spPr bwMode="auto">
          <a:xfrm>
            <a:off x="5528734" y="3141131"/>
            <a:ext cx="999066"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5. Transaction data &amp; # held on chain</a:t>
            </a:r>
          </a:p>
        </p:txBody>
      </p:sp>
      <p:sp>
        <p:nvSpPr>
          <p:cNvPr id="268" name="TextBox 267"/>
          <p:cNvSpPr txBox="1"/>
          <p:nvPr/>
        </p:nvSpPr>
        <p:spPr bwMode="auto">
          <a:xfrm>
            <a:off x="6790268" y="4741332"/>
            <a:ext cx="999066"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6. PII data held off chain in ODS</a:t>
            </a:r>
          </a:p>
        </p:txBody>
      </p:sp>
      <p:sp>
        <p:nvSpPr>
          <p:cNvPr id="269" name="TextBox 268"/>
          <p:cNvSpPr txBox="1"/>
          <p:nvPr/>
        </p:nvSpPr>
        <p:spPr bwMode="auto">
          <a:xfrm>
            <a:off x="9541934" y="1811866"/>
            <a:ext cx="999066"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7. New data made available to processors</a:t>
            </a:r>
          </a:p>
        </p:txBody>
      </p:sp>
      <p:sp>
        <p:nvSpPr>
          <p:cNvPr id="270" name="TextBox 269"/>
          <p:cNvSpPr txBox="1"/>
          <p:nvPr/>
        </p:nvSpPr>
        <p:spPr bwMode="auto">
          <a:xfrm>
            <a:off x="9406468" y="3530594"/>
            <a:ext cx="999066" cy="738664"/>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9. HR reporting updated in near real-time</a:t>
            </a:r>
          </a:p>
        </p:txBody>
      </p:sp>
      <p:sp>
        <p:nvSpPr>
          <p:cNvPr id="222" name="TextBox 221"/>
          <p:cNvSpPr txBox="1"/>
          <p:nvPr/>
        </p:nvSpPr>
        <p:spPr bwMode="auto">
          <a:xfrm>
            <a:off x="2760133" y="685801"/>
            <a:ext cx="201330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dirty="0">
                <a:solidFill>
                  <a:srgbClr val="FF0000"/>
                </a:solidFill>
                <a:latin typeface="Calibri" pitchFamily="-1" charset="0"/>
                <a:cs typeface="ＭＳ Ｐゴシック" charset="0"/>
              </a:rPr>
              <a:t>(Name Update Scenario) </a:t>
            </a:r>
          </a:p>
        </p:txBody>
      </p:sp>
      <p:sp>
        <p:nvSpPr>
          <p:cNvPr id="258" name="TextBox 257"/>
          <p:cNvSpPr txBox="1"/>
          <p:nvPr/>
        </p:nvSpPr>
        <p:spPr bwMode="auto">
          <a:xfrm>
            <a:off x="1625601" y="1735666"/>
            <a:ext cx="999066" cy="1061829"/>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8. Processors have accurate data needed to process payroll via single API</a:t>
            </a:r>
          </a:p>
        </p:txBody>
      </p:sp>
      <p:cxnSp>
        <p:nvCxnSpPr>
          <p:cNvPr id="248" name="Straight Arrow Connector 247"/>
          <p:cNvCxnSpPr/>
          <p:nvPr/>
        </p:nvCxnSpPr>
        <p:spPr bwMode="auto">
          <a:xfrm>
            <a:off x="6096001" y="2404533"/>
            <a:ext cx="389467" cy="245534"/>
          </a:xfrm>
          <a:prstGeom prst="straightConnector1">
            <a:avLst/>
          </a:prstGeom>
          <a:solidFill>
            <a:srgbClr val="CC99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50" name="Straight Arrow Connector 249"/>
          <p:cNvCxnSpPr/>
          <p:nvPr/>
        </p:nvCxnSpPr>
        <p:spPr bwMode="auto">
          <a:xfrm flipH="1" flipV="1">
            <a:off x="6705601" y="2065868"/>
            <a:ext cx="1" cy="381001"/>
          </a:xfrm>
          <a:prstGeom prst="straightConnector1">
            <a:avLst/>
          </a:prstGeom>
          <a:solidFill>
            <a:srgbClr val="CC99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54" name="Straight Arrow Connector 253"/>
          <p:cNvCxnSpPr/>
          <p:nvPr/>
        </p:nvCxnSpPr>
        <p:spPr bwMode="auto">
          <a:xfrm>
            <a:off x="7137405" y="2048932"/>
            <a:ext cx="880532" cy="1227666"/>
          </a:xfrm>
          <a:prstGeom prst="straightConnector1">
            <a:avLst/>
          </a:prstGeom>
          <a:solidFill>
            <a:srgbClr val="CC99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62" name="Straight Arrow Connector 261"/>
          <p:cNvCxnSpPr/>
          <p:nvPr/>
        </p:nvCxnSpPr>
        <p:spPr bwMode="auto">
          <a:xfrm>
            <a:off x="8229600" y="3970868"/>
            <a:ext cx="0" cy="778933"/>
          </a:xfrm>
          <a:prstGeom prst="straightConnector1">
            <a:avLst/>
          </a:prstGeom>
          <a:solidFill>
            <a:srgbClr val="CC99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3" name="Straight Arrow Connector 272"/>
          <p:cNvCxnSpPr/>
          <p:nvPr/>
        </p:nvCxnSpPr>
        <p:spPr bwMode="auto">
          <a:xfrm flipH="1" flipV="1">
            <a:off x="7247467" y="3564467"/>
            <a:ext cx="592666" cy="1041400"/>
          </a:xfrm>
          <a:prstGeom prst="straightConnector1">
            <a:avLst/>
          </a:prstGeom>
          <a:solidFill>
            <a:srgbClr val="CC99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5" name="Straight Arrow Connector 274"/>
          <p:cNvCxnSpPr/>
          <p:nvPr/>
        </p:nvCxnSpPr>
        <p:spPr bwMode="auto">
          <a:xfrm flipV="1">
            <a:off x="8432800" y="3344333"/>
            <a:ext cx="889000" cy="1210734"/>
          </a:xfrm>
          <a:prstGeom prst="straightConnector1">
            <a:avLst/>
          </a:prstGeom>
          <a:solidFill>
            <a:srgbClr val="CC99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7" name="Straight Arrow Connector 276"/>
          <p:cNvCxnSpPr/>
          <p:nvPr/>
        </p:nvCxnSpPr>
        <p:spPr bwMode="auto">
          <a:xfrm flipV="1">
            <a:off x="7086602" y="2328334"/>
            <a:ext cx="203199" cy="152401"/>
          </a:xfrm>
          <a:prstGeom prst="straightConnector1">
            <a:avLst/>
          </a:prstGeom>
          <a:solidFill>
            <a:srgbClr val="CC99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80" name="TextBox 279"/>
          <p:cNvSpPr txBox="1"/>
          <p:nvPr/>
        </p:nvSpPr>
        <p:spPr bwMode="auto">
          <a:xfrm>
            <a:off x="4876800" y="152401"/>
            <a:ext cx="2104230"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prstClr val="black"/>
                </a:solidFill>
                <a:latin typeface="Calibri" pitchFamily="-1" charset="0"/>
                <a:cs typeface="ＭＳ Ｐゴシック" charset="0"/>
              </a:rPr>
              <a:t>Animated Version of Slide</a:t>
            </a:r>
          </a:p>
        </p:txBody>
      </p:sp>
    </p:spTree>
    <p:extLst>
      <p:ext uri="{BB962C8B-B14F-4D97-AF65-F5344CB8AC3E}">
        <p14:creationId xmlns:p14="http://schemas.microsoft.com/office/powerpoint/2010/main" val="168831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181"/>
                                        </p:tgtEl>
                                      </p:cBhvr>
                                    </p:animEffect>
                                    <p:set>
                                      <p:cBhvr>
                                        <p:cTn id="15" dur="1" fill="hold">
                                          <p:stCondLst>
                                            <p:cond delay="499"/>
                                          </p:stCondLst>
                                        </p:cTn>
                                        <p:tgtEl>
                                          <p:spTgt spid="18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1" nodeType="clickEffect">
                                  <p:stCondLst>
                                    <p:cond delay="0"/>
                                  </p:stCondLst>
                                  <p:childTnLst>
                                    <p:animEffect transition="out" filter="dissolve">
                                      <p:cBhvr>
                                        <p:cTn id="27" dur="500"/>
                                        <p:tgtEl>
                                          <p:spTgt spid="185"/>
                                        </p:tgtEl>
                                      </p:cBhvr>
                                    </p:animEffect>
                                    <p:set>
                                      <p:cBhvr>
                                        <p:cTn id="28" dur="1" fill="hold">
                                          <p:stCondLst>
                                            <p:cond delay="499"/>
                                          </p:stCondLst>
                                        </p:cTn>
                                        <p:tgtEl>
                                          <p:spTgt spid="18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grpId="1" nodeType="clickEffect">
                                  <p:stCondLst>
                                    <p:cond delay="0"/>
                                  </p:stCondLst>
                                  <p:childTnLst>
                                    <p:animEffect transition="out" filter="dissolve">
                                      <p:cBhvr>
                                        <p:cTn id="40" dur="500"/>
                                        <p:tgtEl>
                                          <p:spTgt spid="198"/>
                                        </p:tgtEl>
                                      </p:cBhvr>
                                    </p:animEffect>
                                    <p:set>
                                      <p:cBhvr>
                                        <p:cTn id="41" dur="1" fill="hold">
                                          <p:stCondLst>
                                            <p:cond delay="499"/>
                                          </p:stCondLst>
                                        </p:cTn>
                                        <p:tgtEl>
                                          <p:spTgt spid="19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5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6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6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213"/>
                                        </p:tgtEl>
                                      </p:cBhvr>
                                    </p:animEffect>
                                    <p:set>
                                      <p:cBhvr>
                                        <p:cTn id="56" dur="1" fill="hold">
                                          <p:stCondLst>
                                            <p:cond delay="499"/>
                                          </p:stCondLst>
                                        </p:cTn>
                                        <p:tgtEl>
                                          <p:spTgt spid="21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6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1" grpId="1" animBg="1"/>
      <p:bldP spid="183" grpId="0"/>
      <p:bldP spid="185" grpId="0" animBg="1"/>
      <p:bldP spid="185" grpId="1" animBg="1"/>
      <p:bldP spid="188" grpId="0"/>
      <p:bldP spid="189" grpId="0"/>
      <p:bldP spid="198" grpId="0" animBg="1"/>
      <p:bldP spid="198" grpId="1" animBg="1"/>
      <p:bldP spid="213" grpId="0" animBg="1"/>
      <p:bldP spid="213" grpId="1" animBg="1"/>
      <p:bldP spid="256" grpId="0" animBg="1"/>
      <p:bldP spid="257" grpId="0" animBg="1"/>
      <p:bldP spid="265" grpId="0"/>
      <p:bldP spid="266" grpId="0" animBg="1"/>
      <p:bldP spid="267" grpId="0"/>
      <p:bldP spid="268" grpId="0"/>
      <p:bldP spid="269" grpId="0"/>
      <p:bldP spid="270" grpId="0"/>
      <p:bldP spid="2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3153639" y="4106088"/>
            <a:ext cx="4718720" cy="2389850"/>
          </a:xfrm>
          <a:prstGeom prst="rect">
            <a:avLst/>
          </a:prstGeom>
          <a:noFill/>
          <a:ln w="25400" cap="sq">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6" name="Group 48"/>
          <p:cNvGrpSpPr>
            <a:grpSpLocks/>
          </p:cNvGrpSpPr>
          <p:nvPr/>
        </p:nvGrpSpPr>
        <p:grpSpPr bwMode="auto">
          <a:xfrm>
            <a:off x="3671320" y="1908082"/>
            <a:ext cx="541805" cy="596357"/>
            <a:chOff x="4268788" y="4432300"/>
            <a:chExt cx="693737" cy="763588"/>
          </a:xfrm>
        </p:grpSpPr>
        <p:sp>
          <p:nvSpPr>
            <p:cNvPr id="182" name="Rectangle 181"/>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8" name="Group 194"/>
            <p:cNvGrpSpPr>
              <a:grpSpLocks/>
            </p:cNvGrpSpPr>
            <p:nvPr/>
          </p:nvGrpSpPr>
          <p:grpSpPr bwMode="auto">
            <a:xfrm>
              <a:off x="4437063" y="4559300"/>
              <a:ext cx="355600" cy="546100"/>
              <a:chOff x="-2001837" y="584200"/>
              <a:chExt cx="355600" cy="546100"/>
            </a:xfrm>
          </p:grpSpPr>
          <p:sp>
            <p:nvSpPr>
              <p:cNvPr id="184" name="Can 183"/>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1" name="Group 188"/>
              <p:cNvGrpSpPr>
                <a:grpSpLocks/>
              </p:cNvGrpSpPr>
              <p:nvPr/>
            </p:nvGrpSpPr>
            <p:grpSpPr bwMode="auto">
              <a:xfrm>
                <a:off x="-1968500" y="584200"/>
                <a:ext cx="285750" cy="228600"/>
                <a:chOff x="3009900" y="-850900"/>
                <a:chExt cx="539750" cy="431800"/>
              </a:xfrm>
            </p:grpSpPr>
            <p:grpSp>
              <p:nvGrpSpPr>
                <p:cNvPr id="16" name="Group 182"/>
                <p:cNvGrpSpPr>
                  <a:grpSpLocks/>
                </p:cNvGrpSpPr>
                <p:nvPr/>
              </p:nvGrpSpPr>
              <p:grpSpPr bwMode="auto">
                <a:xfrm>
                  <a:off x="3009900" y="-850900"/>
                  <a:ext cx="234950" cy="431800"/>
                  <a:chOff x="603250" y="4737100"/>
                  <a:chExt cx="355600" cy="654050"/>
                </a:xfrm>
              </p:grpSpPr>
              <p:sp>
                <p:nvSpPr>
                  <p:cNvPr id="192"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3" name="Oval 19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7" name="Group 43"/>
                <p:cNvGrpSpPr>
                  <a:grpSpLocks/>
                </p:cNvGrpSpPr>
                <p:nvPr/>
              </p:nvGrpSpPr>
              <p:grpSpPr bwMode="auto">
                <a:xfrm>
                  <a:off x="3314700" y="-850900"/>
                  <a:ext cx="234950" cy="431800"/>
                  <a:chOff x="603250" y="4737100"/>
                  <a:chExt cx="355600" cy="654050"/>
                </a:xfrm>
              </p:grpSpPr>
              <p:sp>
                <p:nvSpPr>
                  <p:cNvPr id="190"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1" name="Oval 19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86" name="Elbow Connector 185"/>
              <p:cNvCxnSpPr>
                <a:stCxn id="192" idx="1"/>
                <a:endCxn id="184"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87" name="Elbow Connector 186"/>
              <p:cNvCxnSpPr>
                <a:stCxn id="190" idx="1"/>
                <a:endCxn id="184"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18" name="Group 48"/>
          <p:cNvGrpSpPr>
            <a:grpSpLocks/>
          </p:cNvGrpSpPr>
          <p:nvPr/>
        </p:nvGrpSpPr>
        <p:grpSpPr bwMode="auto">
          <a:xfrm>
            <a:off x="3391919" y="2187481"/>
            <a:ext cx="541805" cy="596357"/>
            <a:chOff x="4268788" y="4432300"/>
            <a:chExt cx="693737" cy="763588"/>
          </a:xfrm>
        </p:grpSpPr>
        <p:sp>
          <p:nvSpPr>
            <p:cNvPr id="169" name="Rectangle 168"/>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1" name="Group 194"/>
            <p:cNvGrpSpPr>
              <a:grpSpLocks/>
            </p:cNvGrpSpPr>
            <p:nvPr/>
          </p:nvGrpSpPr>
          <p:grpSpPr bwMode="auto">
            <a:xfrm>
              <a:off x="4437063" y="4559300"/>
              <a:ext cx="355600" cy="546100"/>
              <a:chOff x="-2001837" y="584200"/>
              <a:chExt cx="355600" cy="546100"/>
            </a:xfrm>
          </p:grpSpPr>
          <p:sp>
            <p:nvSpPr>
              <p:cNvPr id="171" name="Can 170"/>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6" name="Group 188"/>
              <p:cNvGrpSpPr>
                <a:grpSpLocks/>
              </p:cNvGrpSpPr>
              <p:nvPr/>
            </p:nvGrpSpPr>
            <p:grpSpPr bwMode="auto">
              <a:xfrm>
                <a:off x="-1968500" y="584200"/>
                <a:ext cx="285750" cy="228600"/>
                <a:chOff x="3009900" y="-850900"/>
                <a:chExt cx="539750" cy="431800"/>
              </a:xfrm>
            </p:grpSpPr>
            <p:grpSp>
              <p:nvGrpSpPr>
                <p:cNvPr id="27" name="Group 182"/>
                <p:cNvGrpSpPr>
                  <a:grpSpLocks/>
                </p:cNvGrpSpPr>
                <p:nvPr/>
              </p:nvGrpSpPr>
              <p:grpSpPr bwMode="auto">
                <a:xfrm>
                  <a:off x="3009900" y="-850900"/>
                  <a:ext cx="234950" cy="431800"/>
                  <a:chOff x="603250" y="4737100"/>
                  <a:chExt cx="355600" cy="654050"/>
                </a:xfrm>
              </p:grpSpPr>
              <p:sp>
                <p:nvSpPr>
                  <p:cNvPr id="179"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80" name="Oval 179"/>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8" name="Group 43"/>
                <p:cNvGrpSpPr>
                  <a:grpSpLocks/>
                </p:cNvGrpSpPr>
                <p:nvPr/>
              </p:nvGrpSpPr>
              <p:grpSpPr bwMode="auto">
                <a:xfrm>
                  <a:off x="3314700" y="-850900"/>
                  <a:ext cx="234950" cy="431800"/>
                  <a:chOff x="603250" y="4737100"/>
                  <a:chExt cx="355600" cy="654050"/>
                </a:xfrm>
              </p:grpSpPr>
              <p:sp>
                <p:nvSpPr>
                  <p:cNvPr id="177"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78" name="Oval 17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73" name="Elbow Connector 172"/>
              <p:cNvCxnSpPr>
                <a:stCxn id="179" idx="1"/>
                <a:endCxn id="171"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74" name="Elbow Connector 173"/>
              <p:cNvCxnSpPr>
                <a:stCxn id="177" idx="1"/>
                <a:endCxn id="171"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30" name="Group 48"/>
          <p:cNvGrpSpPr>
            <a:grpSpLocks/>
          </p:cNvGrpSpPr>
          <p:nvPr/>
        </p:nvGrpSpPr>
        <p:grpSpPr bwMode="auto">
          <a:xfrm>
            <a:off x="3095586" y="2483815"/>
            <a:ext cx="541805" cy="596357"/>
            <a:chOff x="4268788" y="4432300"/>
            <a:chExt cx="693737" cy="763588"/>
          </a:xfrm>
        </p:grpSpPr>
        <p:sp>
          <p:nvSpPr>
            <p:cNvPr id="156" name="Rectangle 155"/>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24" name="Group 194"/>
            <p:cNvGrpSpPr>
              <a:grpSpLocks/>
            </p:cNvGrpSpPr>
            <p:nvPr/>
          </p:nvGrpSpPr>
          <p:grpSpPr bwMode="auto">
            <a:xfrm>
              <a:off x="4437063" y="4559300"/>
              <a:ext cx="355600" cy="546100"/>
              <a:chOff x="-2001837" y="584200"/>
              <a:chExt cx="355600" cy="546100"/>
            </a:xfrm>
          </p:grpSpPr>
          <p:sp>
            <p:nvSpPr>
              <p:cNvPr id="158" name="Can 157"/>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25" name="Group 188"/>
              <p:cNvGrpSpPr>
                <a:grpSpLocks/>
              </p:cNvGrpSpPr>
              <p:nvPr/>
            </p:nvGrpSpPr>
            <p:grpSpPr bwMode="auto">
              <a:xfrm>
                <a:off x="-1968500" y="584200"/>
                <a:ext cx="285750" cy="228600"/>
                <a:chOff x="3009900" y="-850900"/>
                <a:chExt cx="539750" cy="431800"/>
              </a:xfrm>
            </p:grpSpPr>
            <p:grpSp>
              <p:nvGrpSpPr>
                <p:cNvPr id="226" name="Group 182"/>
                <p:cNvGrpSpPr>
                  <a:grpSpLocks/>
                </p:cNvGrpSpPr>
                <p:nvPr/>
              </p:nvGrpSpPr>
              <p:grpSpPr bwMode="auto">
                <a:xfrm>
                  <a:off x="3009900" y="-850900"/>
                  <a:ext cx="234950" cy="431800"/>
                  <a:chOff x="603250" y="4737100"/>
                  <a:chExt cx="355600" cy="654050"/>
                </a:xfrm>
              </p:grpSpPr>
              <p:sp>
                <p:nvSpPr>
                  <p:cNvPr id="166"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7" name="Oval 166"/>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27" name="Group 43"/>
                <p:cNvGrpSpPr>
                  <a:grpSpLocks/>
                </p:cNvGrpSpPr>
                <p:nvPr/>
              </p:nvGrpSpPr>
              <p:grpSpPr bwMode="auto">
                <a:xfrm>
                  <a:off x="3314700" y="-850900"/>
                  <a:ext cx="234950" cy="431800"/>
                  <a:chOff x="603250" y="4737100"/>
                  <a:chExt cx="355600" cy="654050"/>
                </a:xfrm>
              </p:grpSpPr>
              <p:sp>
                <p:nvSpPr>
                  <p:cNvPr id="164"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5" name="Oval 16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60" name="Elbow Connector 159"/>
              <p:cNvCxnSpPr>
                <a:stCxn id="166" idx="1"/>
                <a:endCxn id="158"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61" name="Elbow Connector 160"/>
              <p:cNvCxnSpPr>
                <a:stCxn id="164" idx="1"/>
                <a:endCxn id="158"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2" name="Title 1"/>
          <p:cNvSpPr>
            <a:spLocks noGrp="1"/>
          </p:cNvSpPr>
          <p:nvPr>
            <p:ph type="title"/>
          </p:nvPr>
        </p:nvSpPr>
        <p:spPr>
          <a:xfrm>
            <a:off x="1676401" y="611189"/>
            <a:ext cx="8766175" cy="425875"/>
          </a:xfrm>
        </p:spPr>
        <p:txBody>
          <a:bodyPr/>
          <a:lstStyle/>
          <a:p>
            <a:r>
              <a:rPr lang="en-US" dirty="0"/>
              <a:t>EDR v1</a:t>
            </a:r>
          </a:p>
        </p:txBody>
      </p:sp>
      <p:grpSp>
        <p:nvGrpSpPr>
          <p:cNvPr id="228" name="Group 16"/>
          <p:cNvGrpSpPr/>
          <p:nvPr/>
        </p:nvGrpSpPr>
        <p:grpSpPr>
          <a:xfrm>
            <a:off x="6674956" y="1123366"/>
            <a:ext cx="399468" cy="792894"/>
            <a:chOff x="4081345" y="1042600"/>
            <a:chExt cx="399468" cy="792894"/>
          </a:xfrm>
        </p:grpSpPr>
        <p:pic>
          <p:nvPicPr>
            <p:cNvPr id="4"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7239" y="104260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4081345" y="1527717"/>
              <a:ext cx="3994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HR</a:t>
              </a:r>
            </a:p>
          </p:txBody>
        </p:sp>
      </p:grpSp>
      <p:grpSp>
        <p:nvGrpSpPr>
          <p:cNvPr id="229" name="Group 17"/>
          <p:cNvGrpSpPr/>
          <p:nvPr/>
        </p:nvGrpSpPr>
        <p:grpSpPr>
          <a:xfrm>
            <a:off x="5614254" y="1471268"/>
            <a:ext cx="510076" cy="785462"/>
            <a:chOff x="3051720" y="1514669"/>
            <a:chExt cx="510076" cy="785462"/>
          </a:xfrm>
        </p:grpSpPr>
        <p:pic>
          <p:nvPicPr>
            <p:cNvPr id="3"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9650" y="1514669"/>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bwMode="auto">
            <a:xfrm>
              <a:off x="3051720" y="1992354"/>
              <a:ext cx="510076"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err="1">
                  <a:solidFill>
                    <a:srgbClr val="1F497D"/>
                  </a:solidFill>
                  <a:latin typeface="Calibri" pitchFamily="-1" charset="0"/>
                  <a:cs typeface="ＭＳ Ｐゴシック" charset="0"/>
                </a:rPr>
                <a:t>Emp</a:t>
              </a:r>
              <a:endParaRPr lang="en-US" sz="1400" b="1" dirty="0">
                <a:solidFill>
                  <a:srgbClr val="1F497D"/>
                </a:solidFill>
                <a:latin typeface="Calibri" pitchFamily="-1" charset="0"/>
                <a:cs typeface="ＭＳ Ｐゴシック" charset="0"/>
              </a:endParaRPr>
            </a:p>
          </p:txBody>
        </p:sp>
      </p:grpSp>
      <p:grpSp>
        <p:nvGrpSpPr>
          <p:cNvPr id="230" name="Group 15"/>
          <p:cNvGrpSpPr/>
          <p:nvPr/>
        </p:nvGrpSpPr>
        <p:grpSpPr>
          <a:xfrm>
            <a:off x="7544446" y="1507456"/>
            <a:ext cx="695062" cy="770591"/>
            <a:chOff x="4761573" y="1577860"/>
            <a:chExt cx="695062" cy="770591"/>
          </a:xfrm>
        </p:grpSpPr>
        <p:pic>
          <p:nvPicPr>
            <p:cNvPr id="5"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2430" y="157786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bwMode="auto">
            <a:xfrm>
              <a:off x="4761573" y="2040674"/>
              <a:ext cx="69506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Payroll</a:t>
              </a:r>
            </a:p>
          </p:txBody>
        </p:sp>
      </p:grpSp>
      <p:grpSp>
        <p:nvGrpSpPr>
          <p:cNvPr id="231" name="Group 73"/>
          <p:cNvGrpSpPr/>
          <p:nvPr/>
        </p:nvGrpSpPr>
        <p:grpSpPr>
          <a:xfrm>
            <a:off x="8235017" y="2832408"/>
            <a:ext cx="1617596" cy="2125499"/>
            <a:chOff x="3376497" y="2343002"/>
            <a:chExt cx="1617596" cy="2125499"/>
          </a:xfrm>
        </p:grpSpPr>
        <p:grpSp>
          <p:nvGrpSpPr>
            <p:cNvPr id="233" name="Group 47"/>
            <p:cNvGrpSpPr>
              <a:grpSpLocks/>
            </p:cNvGrpSpPr>
            <p:nvPr/>
          </p:nvGrpSpPr>
          <p:grpSpPr bwMode="auto">
            <a:xfrm>
              <a:off x="4300355" y="2343002"/>
              <a:ext cx="693738" cy="763588"/>
              <a:chOff x="1314450" y="1508125"/>
              <a:chExt cx="693738" cy="763588"/>
            </a:xfrm>
          </p:grpSpPr>
          <p:sp>
            <p:nvSpPr>
              <p:cNvPr id="12" name="Rectangle 11"/>
              <p:cNvSpPr/>
              <p:nvPr/>
            </p:nvSpPr>
            <p:spPr bwMode="auto">
              <a:xfrm>
                <a:off x="1314450" y="150812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3" name="Rectangle 12"/>
              <p:cNvSpPr/>
              <p:nvPr/>
            </p:nvSpPr>
            <p:spPr bwMode="auto">
              <a:xfrm>
                <a:off x="1420813" y="1585913"/>
                <a:ext cx="481012" cy="608012"/>
              </a:xfrm>
              <a:prstGeom prst="rect">
                <a:avLst/>
              </a:prstGeom>
              <a:solidFill>
                <a:srgbClr val="9DD7E2"/>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4" name="Oval 13"/>
              <p:cNvSpPr/>
              <p:nvPr/>
            </p:nvSpPr>
            <p:spPr bwMode="auto">
              <a:xfrm>
                <a:off x="1403350" y="1651000"/>
                <a:ext cx="515938" cy="49688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grpSp>
        <p:pic>
          <p:nvPicPr>
            <p:cNvPr id="15" name="Picture 2" descr="Image result for blockchain icon"/>
            <p:cNvPicPr>
              <a:picLocks noChangeAspect="1" noChangeArrowheads="1"/>
            </p:cNvPicPr>
            <p:nvPr/>
          </p:nvPicPr>
          <p:blipFill>
            <a:blip r:embed="rId4"/>
            <a:srcRect/>
            <a:stretch>
              <a:fillRect/>
            </a:stretch>
          </p:blipFill>
          <p:spPr bwMode="auto">
            <a:xfrm>
              <a:off x="4411610" y="2483012"/>
              <a:ext cx="494100" cy="494100"/>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4413187" y="3142925"/>
              <a:ext cx="513268" cy="299806"/>
            </a:xfrm>
            <a:prstGeom prst="rect">
              <a:avLst/>
            </a:prstGeom>
            <a:noFill/>
            <a:ln w="9525">
              <a:noFill/>
              <a:miter lim="800000"/>
              <a:headEnd/>
              <a:tailEnd/>
            </a:ln>
          </p:spPr>
        </p:pic>
        <p:pic>
          <p:nvPicPr>
            <p:cNvPr id="22" name="Picture 2"/>
            <p:cNvPicPr>
              <a:picLocks noChangeAspect="1" noChangeArrowheads="1"/>
            </p:cNvPicPr>
            <p:nvPr/>
          </p:nvPicPr>
          <p:blipFill>
            <a:blip r:embed="rId5"/>
            <a:srcRect/>
            <a:stretch>
              <a:fillRect/>
            </a:stretch>
          </p:blipFill>
          <p:spPr bwMode="auto">
            <a:xfrm>
              <a:off x="4420622" y="3395688"/>
              <a:ext cx="513268" cy="299806"/>
            </a:xfrm>
            <a:prstGeom prst="rect">
              <a:avLst/>
            </a:prstGeom>
            <a:noFill/>
            <a:ln w="9525">
              <a:noFill/>
              <a:miter lim="800000"/>
              <a:headEnd/>
              <a:tailEnd/>
            </a:ln>
          </p:spPr>
        </p:pic>
        <p:pic>
          <p:nvPicPr>
            <p:cNvPr id="23" name="Picture 2"/>
            <p:cNvPicPr>
              <a:picLocks noChangeAspect="1" noChangeArrowheads="1"/>
            </p:cNvPicPr>
            <p:nvPr/>
          </p:nvPicPr>
          <p:blipFill>
            <a:blip r:embed="rId5"/>
            <a:srcRect/>
            <a:stretch>
              <a:fillRect/>
            </a:stretch>
          </p:blipFill>
          <p:spPr bwMode="auto">
            <a:xfrm>
              <a:off x="4421197" y="3652157"/>
              <a:ext cx="513268" cy="299806"/>
            </a:xfrm>
            <a:prstGeom prst="rect">
              <a:avLst/>
            </a:prstGeom>
            <a:noFill/>
            <a:ln w="9525">
              <a:noFill/>
              <a:miter lim="800000"/>
              <a:headEnd/>
              <a:tailEnd/>
            </a:ln>
          </p:spPr>
        </p:pic>
        <p:pic>
          <p:nvPicPr>
            <p:cNvPr id="24" name="Picture 2"/>
            <p:cNvPicPr>
              <a:picLocks noChangeAspect="1" noChangeArrowheads="1"/>
            </p:cNvPicPr>
            <p:nvPr/>
          </p:nvPicPr>
          <p:blipFill>
            <a:blip r:embed="rId5"/>
            <a:srcRect/>
            <a:stretch>
              <a:fillRect/>
            </a:stretch>
          </p:blipFill>
          <p:spPr bwMode="auto">
            <a:xfrm>
              <a:off x="4417481" y="3915498"/>
              <a:ext cx="513268" cy="299806"/>
            </a:xfrm>
            <a:prstGeom prst="rect">
              <a:avLst/>
            </a:prstGeom>
            <a:noFill/>
            <a:ln w="9525">
              <a:noFill/>
              <a:miter lim="800000"/>
              <a:headEnd/>
              <a:tailEnd/>
            </a:ln>
          </p:spPr>
        </p:pic>
        <p:pic>
          <p:nvPicPr>
            <p:cNvPr id="25" name="Picture 2"/>
            <p:cNvPicPr>
              <a:picLocks noChangeAspect="1" noChangeArrowheads="1"/>
            </p:cNvPicPr>
            <p:nvPr/>
          </p:nvPicPr>
          <p:blipFill>
            <a:blip r:embed="rId5"/>
            <a:srcRect/>
            <a:stretch>
              <a:fillRect/>
            </a:stretch>
          </p:blipFill>
          <p:spPr bwMode="auto">
            <a:xfrm>
              <a:off x="4413186" y="4168695"/>
              <a:ext cx="513268" cy="299806"/>
            </a:xfrm>
            <a:prstGeom prst="rect">
              <a:avLst/>
            </a:prstGeom>
            <a:noFill/>
            <a:ln w="9525">
              <a:noFill/>
              <a:miter lim="800000"/>
              <a:headEnd/>
              <a:tailEnd/>
            </a:ln>
          </p:spPr>
        </p:pic>
        <p:sp>
          <p:nvSpPr>
            <p:cNvPr id="29" name="TextBox 28"/>
            <p:cNvSpPr txBox="1"/>
            <p:nvPr/>
          </p:nvSpPr>
          <p:spPr bwMode="auto">
            <a:xfrm>
              <a:off x="3376497" y="3429000"/>
              <a:ext cx="862737"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On 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cxnSp>
          <p:nvCxnSpPr>
            <p:cNvPr id="31" name="Straight Connector 30"/>
            <p:cNvCxnSpPr/>
            <p:nvPr/>
          </p:nvCxnSpPr>
          <p:spPr bwMode="auto">
            <a:xfrm flipH="1">
              <a:off x="4302369" y="3112472"/>
              <a:ext cx="5886" cy="1195759"/>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p:nvPr/>
          </p:nvCxnSpPr>
          <p:spPr bwMode="auto">
            <a:xfrm flipH="1">
              <a:off x="4284787" y="4308231"/>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8" name="Straight Connector 37"/>
            <p:cNvCxnSpPr/>
            <p:nvPr/>
          </p:nvCxnSpPr>
          <p:spPr bwMode="auto">
            <a:xfrm flipH="1">
              <a:off x="4284787" y="4050323"/>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9" name="Straight Connector 38"/>
            <p:cNvCxnSpPr/>
            <p:nvPr/>
          </p:nvCxnSpPr>
          <p:spPr bwMode="auto">
            <a:xfrm flipH="1">
              <a:off x="4290648" y="3798277"/>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96510" y="3534508"/>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1" name="Straight Connector 40"/>
            <p:cNvCxnSpPr/>
            <p:nvPr/>
          </p:nvCxnSpPr>
          <p:spPr bwMode="auto">
            <a:xfrm flipH="1">
              <a:off x="4302372" y="3282462"/>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cxnSp>
        <p:nvCxnSpPr>
          <p:cNvPr id="92" name="Straight Arrow Connector 91"/>
          <p:cNvCxnSpPr/>
          <p:nvPr/>
        </p:nvCxnSpPr>
        <p:spPr bwMode="auto">
          <a:xfrm>
            <a:off x="6091768" y="2226740"/>
            <a:ext cx="414895" cy="279403"/>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Arrow Connector 93"/>
          <p:cNvCxnSpPr/>
          <p:nvPr/>
        </p:nvCxnSpPr>
        <p:spPr bwMode="auto">
          <a:xfrm>
            <a:off x="6862234" y="1879606"/>
            <a:ext cx="8497" cy="601137"/>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Arrow Connector 95"/>
          <p:cNvCxnSpPr/>
          <p:nvPr/>
        </p:nvCxnSpPr>
        <p:spPr bwMode="auto">
          <a:xfrm flipH="1">
            <a:off x="7268664" y="2277539"/>
            <a:ext cx="338637" cy="220136"/>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39" name="Group 128"/>
          <p:cNvGrpSpPr/>
          <p:nvPr/>
        </p:nvGrpSpPr>
        <p:grpSpPr>
          <a:xfrm>
            <a:off x="6256589" y="2512524"/>
            <a:ext cx="993680" cy="1099981"/>
            <a:chOff x="7296435" y="1796766"/>
            <a:chExt cx="993680" cy="1099981"/>
          </a:xfrm>
        </p:grpSpPr>
        <p:grpSp>
          <p:nvGrpSpPr>
            <p:cNvPr id="240" name="Group 108"/>
            <p:cNvGrpSpPr/>
            <p:nvPr/>
          </p:nvGrpSpPr>
          <p:grpSpPr>
            <a:xfrm>
              <a:off x="7596377" y="1954911"/>
              <a:ext cx="693738" cy="763588"/>
              <a:chOff x="2821170" y="4698122"/>
              <a:chExt cx="693738" cy="763588"/>
            </a:xfrm>
          </p:grpSpPr>
          <p:sp>
            <p:nvSpPr>
              <p:cNvPr id="110" name="Rectangle 109"/>
              <p:cNvSpPr/>
              <p:nvPr/>
            </p:nvSpPr>
            <p:spPr bwMode="auto">
              <a:xfrm>
                <a:off x="2821170" y="4698122"/>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pic>
            <p:nvPicPr>
              <p:cNvPr id="111" name="Picture 4" descr="Image result for microservice icon"/>
              <p:cNvPicPr>
                <a:picLocks noChangeAspect="1" noChangeArrowheads="1"/>
              </p:cNvPicPr>
              <p:nvPr/>
            </p:nvPicPr>
            <p:blipFill>
              <a:blip r:embed="rId6">
                <a:duotone>
                  <a:prstClr val="black"/>
                  <a:schemeClr val="accent1">
                    <a:tint val="45000"/>
                    <a:satMod val="400000"/>
                  </a:schemeClr>
                </a:duotone>
              </a:blip>
              <a:srcRect/>
              <a:stretch>
                <a:fillRect/>
              </a:stretch>
            </p:blipFill>
            <p:spPr bwMode="auto">
              <a:xfrm>
                <a:off x="2888371" y="4777884"/>
                <a:ext cx="582651" cy="582651"/>
              </a:xfrm>
              <a:prstGeom prst="rect">
                <a:avLst/>
              </a:prstGeom>
              <a:noFill/>
            </p:spPr>
          </p:pic>
        </p:grpSp>
        <p:sp>
          <p:nvSpPr>
            <p:cNvPr id="127" name="TextBox 126"/>
            <p:cNvSpPr txBox="1"/>
            <p:nvPr/>
          </p:nvSpPr>
          <p:spPr bwMode="auto">
            <a:xfrm rot="16200000">
              <a:off x="6900333" y="2192868"/>
              <a:ext cx="1099981"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API-Services</a:t>
              </a:r>
            </a:p>
          </p:txBody>
        </p:sp>
      </p:grpSp>
      <p:cxnSp>
        <p:nvCxnSpPr>
          <p:cNvPr id="128" name="Straight Arrow Connector 127"/>
          <p:cNvCxnSpPr/>
          <p:nvPr/>
        </p:nvCxnSpPr>
        <p:spPr bwMode="auto">
          <a:xfrm flipH="1" flipV="1">
            <a:off x="4369061" y="2337498"/>
            <a:ext cx="1819311" cy="654534"/>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8" name="Rectangle 47"/>
          <p:cNvSpPr/>
          <p:nvPr/>
        </p:nvSpPr>
        <p:spPr bwMode="auto">
          <a:xfrm>
            <a:off x="4660366" y="5460767"/>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0" name="Rectangle 49"/>
          <p:cNvSpPr/>
          <p:nvPr/>
        </p:nvSpPr>
        <p:spPr bwMode="auto">
          <a:xfrm>
            <a:off x="3933014" y="5460767"/>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2" name="Rectangle 51"/>
          <p:cNvSpPr/>
          <p:nvPr/>
        </p:nvSpPr>
        <p:spPr bwMode="auto">
          <a:xfrm>
            <a:off x="3199281" y="5455219"/>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8" name="Right Arrow 57"/>
          <p:cNvSpPr/>
          <p:nvPr/>
        </p:nvSpPr>
        <p:spPr>
          <a:xfrm>
            <a:off x="3746651" y="5633349"/>
            <a:ext cx="159507" cy="166457"/>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61" name="Right Arrow 60"/>
          <p:cNvSpPr/>
          <p:nvPr/>
        </p:nvSpPr>
        <p:spPr>
          <a:xfrm>
            <a:off x="4474004" y="5649995"/>
            <a:ext cx="159507" cy="166457"/>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234" name="Group 196"/>
          <p:cNvGrpSpPr>
            <a:grpSpLocks/>
          </p:cNvGrpSpPr>
          <p:nvPr/>
        </p:nvGrpSpPr>
        <p:grpSpPr bwMode="auto">
          <a:xfrm rot="10800000" flipH="1">
            <a:off x="2566291" y="5489086"/>
            <a:ext cx="535951" cy="429387"/>
            <a:chOff x="1708266" y="3086897"/>
            <a:chExt cx="748040" cy="654716"/>
          </a:xfrm>
        </p:grpSpPr>
        <p:sp>
          <p:nvSpPr>
            <p:cNvPr id="63" name="Right Arrow 62"/>
            <p:cNvSpPr/>
            <p:nvPr/>
          </p:nvSpPr>
          <p:spPr>
            <a:xfrm>
              <a:off x="1708266" y="3086897"/>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4" name="Right Arrow 63"/>
            <p:cNvSpPr/>
            <p:nvPr/>
          </p:nvSpPr>
          <p:spPr>
            <a:xfrm>
              <a:off x="1708266" y="3308742"/>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5" name="Right Arrow 64"/>
            <p:cNvSpPr/>
            <p:nvPr/>
          </p:nvSpPr>
          <p:spPr>
            <a:xfrm>
              <a:off x="1708266" y="3535999"/>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grpSp>
      <p:sp>
        <p:nvSpPr>
          <p:cNvPr id="66" name="TextBox 65"/>
          <p:cNvSpPr txBox="1"/>
          <p:nvPr/>
        </p:nvSpPr>
        <p:spPr bwMode="auto">
          <a:xfrm>
            <a:off x="3292609" y="6007656"/>
            <a:ext cx="348108" cy="184666"/>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Stage</a:t>
            </a:r>
          </a:p>
        </p:txBody>
      </p:sp>
      <p:sp>
        <p:nvSpPr>
          <p:cNvPr id="71" name="TextBox 70"/>
          <p:cNvSpPr txBox="1"/>
          <p:nvPr/>
        </p:nvSpPr>
        <p:spPr bwMode="auto">
          <a:xfrm>
            <a:off x="3859966" y="6015960"/>
            <a:ext cx="647613" cy="369332"/>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Metadata</a:t>
            </a:r>
          </a:p>
          <a:p>
            <a:pPr algn="ctr" fontAlgn="base">
              <a:spcBef>
                <a:spcPct val="0"/>
              </a:spcBef>
              <a:spcAft>
                <a:spcPct val="0"/>
              </a:spcAft>
            </a:pPr>
            <a:r>
              <a:rPr lang="en-US" sz="1200" b="1" dirty="0">
                <a:solidFill>
                  <a:srgbClr val="1F497D"/>
                </a:solidFill>
                <a:latin typeface="Calibri" pitchFamily="-1" charset="0"/>
                <a:cs typeface="ＭＳ Ｐゴシック" charset="0"/>
              </a:rPr>
              <a:t>Extraction</a:t>
            </a:r>
          </a:p>
        </p:txBody>
      </p:sp>
      <p:sp>
        <p:nvSpPr>
          <p:cNvPr id="72" name="TextBox 71"/>
          <p:cNvSpPr txBox="1"/>
          <p:nvPr/>
        </p:nvSpPr>
        <p:spPr bwMode="auto">
          <a:xfrm>
            <a:off x="4617141" y="6015960"/>
            <a:ext cx="647485" cy="184666"/>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Transform</a:t>
            </a:r>
          </a:p>
        </p:txBody>
      </p:sp>
      <p:grpSp>
        <p:nvGrpSpPr>
          <p:cNvPr id="235" name="Group 119"/>
          <p:cNvGrpSpPr>
            <a:grpSpLocks/>
          </p:cNvGrpSpPr>
          <p:nvPr/>
        </p:nvGrpSpPr>
        <p:grpSpPr bwMode="auto">
          <a:xfrm>
            <a:off x="1915505" y="5472446"/>
            <a:ext cx="486778" cy="464938"/>
            <a:chOff x="4136159" y="1638300"/>
            <a:chExt cx="466797" cy="546100"/>
          </a:xfrm>
        </p:grpSpPr>
        <p:sp>
          <p:nvSpPr>
            <p:cNvPr id="100" name="Can 99"/>
            <p:cNvSpPr/>
            <p:nvPr/>
          </p:nvSpPr>
          <p:spPr>
            <a:xfrm>
              <a:off x="4247301" y="1778000"/>
              <a:ext cx="355654" cy="4064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01" name="Folded Corner 100"/>
            <p:cNvSpPr/>
            <p:nvPr/>
          </p:nvSpPr>
          <p:spPr bwMode="auto">
            <a:xfrm>
              <a:off x="4136159" y="1638300"/>
              <a:ext cx="306435" cy="369888"/>
            </a:xfrm>
            <a:prstGeom prst="foldedCorner">
              <a:avLst/>
            </a:prstGeom>
            <a:solidFill>
              <a:schemeClr val="bg1"/>
            </a:solidFill>
            <a:ln w="19050" cap="flat" cmpd="sng" algn="ctr">
              <a:solidFill>
                <a:schemeClr val="tx2"/>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000" dirty="0">
                <a:solidFill>
                  <a:prstClr val="white"/>
                </a:solidFill>
              </a:endParaRPr>
            </a:p>
          </p:txBody>
        </p:sp>
      </p:grpSp>
      <p:grpSp>
        <p:nvGrpSpPr>
          <p:cNvPr id="89" name="Group 88"/>
          <p:cNvGrpSpPr/>
          <p:nvPr/>
        </p:nvGrpSpPr>
        <p:grpSpPr>
          <a:xfrm>
            <a:off x="4660540" y="4333481"/>
            <a:ext cx="522785" cy="702202"/>
            <a:chOff x="2409437" y="4617960"/>
            <a:chExt cx="522785" cy="702202"/>
          </a:xfrm>
        </p:grpSpPr>
        <p:sp>
          <p:nvSpPr>
            <p:cNvPr id="105" name="Rectangle 104"/>
            <p:cNvSpPr/>
            <p:nvPr/>
          </p:nvSpPr>
          <p:spPr bwMode="auto">
            <a:xfrm>
              <a:off x="2409437" y="4819750"/>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06" name="Oval 105"/>
            <p:cNvSpPr/>
            <p:nvPr/>
          </p:nvSpPr>
          <p:spPr bwMode="auto">
            <a:xfrm>
              <a:off x="2470448" y="4896736"/>
              <a:ext cx="401958" cy="349560"/>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108" name="TextBox 107"/>
            <p:cNvSpPr txBox="1"/>
            <p:nvPr/>
          </p:nvSpPr>
          <p:spPr bwMode="auto">
            <a:xfrm>
              <a:off x="2439580" y="4617960"/>
              <a:ext cx="428002" cy="215444"/>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MDM</a:t>
              </a:r>
            </a:p>
          </p:txBody>
        </p:sp>
      </p:grpSp>
      <p:grpSp>
        <p:nvGrpSpPr>
          <p:cNvPr id="236" name="Group 325"/>
          <p:cNvGrpSpPr/>
          <p:nvPr/>
        </p:nvGrpSpPr>
        <p:grpSpPr>
          <a:xfrm>
            <a:off x="3292610" y="5546819"/>
            <a:ext cx="343943" cy="295308"/>
            <a:chOff x="3879850" y="3513138"/>
            <a:chExt cx="708025" cy="747713"/>
          </a:xfrm>
        </p:grpSpPr>
        <p:sp>
          <p:nvSpPr>
            <p:cNvPr id="113" name="Isosceles Triangle 11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4" name="Straight Connector 113"/>
            <p:cNvCxnSpPr>
              <a:stCxn id="113" idx="1"/>
              <a:endCxn id="11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5" name="Straight Connector 114"/>
            <p:cNvCxnSpPr>
              <a:stCxn id="113" idx="1"/>
              <a:endCxn id="11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6" name="Straight Connector 115"/>
            <p:cNvCxnSpPr>
              <a:stCxn id="113" idx="3"/>
              <a:endCxn id="11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7" name="Group 325"/>
          <p:cNvGrpSpPr/>
          <p:nvPr/>
        </p:nvGrpSpPr>
        <p:grpSpPr>
          <a:xfrm>
            <a:off x="4026343" y="5552368"/>
            <a:ext cx="343943" cy="295308"/>
            <a:chOff x="3879850" y="3513138"/>
            <a:chExt cx="708025" cy="747713"/>
          </a:xfrm>
        </p:grpSpPr>
        <p:sp>
          <p:nvSpPr>
            <p:cNvPr id="118" name="Isosceles Triangle 117"/>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9" name="Straight Connector 118"/>
            <p:cNvCxnSpPr>
              <a:stCxn id="118" idx="1"/>
              <a:endCxn id="118"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0" name="Straight Connector 119"/>
            <p:cNvCxnSpPr>
              <a:stCxn id="118" idx="1"/>
              <a:endCxn id="118"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1" name="Straight Connector 120"/>
            <p:cNvCxnSpPr>
              <a:stCxn id="118" idx="3"/>
              <a:endCxn id="118"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8" name="Group 325"/>
          <p:cNvGrpSpPr/>
          <p:nvPr/>
        </p:nvGrpSpPr>
        <p:grpSpPr>
          <a:xfrm>
            <a:off x="4740934" y="5569013"/>
            <a:ext cx="343943" cy="295308"/>
            <a:chOff x="3879850" y="3513138"/>
            <a:chExt cx="708025" cy="747713"/>
          </a:xfrm>
        </p:grpSpPr>
        <p:sp>
          <p:nvSpPr>
            <p:cNvPr id="123" name="Isosceles Triangle 12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24" name="Straight Connector 123"/>
            <p:cNvCxnSpPr>
              <a:stCxn id="123" idx="1"/>
              <a:endCxn id="12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5" name="Straight Connector 124"/>
            <p:cNvCxnSpPr>
              <a:stCxn id="123" idx="1"/>
              <a:endCxn id="12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6" name="Straight Connector 125"/>
            <p:cNvCxnSpPr>
              <a:stCxn id="123" idx="3"/>
              <a:endCxn id="12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sp>
        <p:nvSpPr>
          <p:cNvPr id="138" name="TextBox 137"/>
          <p:cNvSpPr txBox="1"/>
          <p:nvPr/>
        </p:nvSpPr>
        <p:spPr bwMode="auto">
          <a:xfrm>
            <a:off x="1601299" y="4854513"/>
            <a:ext cx="1248612" cy="430887"/>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Payroll</a:t>
            </a:r>
          </a:p>
          <a:p>
            <a:pPr algn="ctr" fontAlgn="base">
              <a:spcBef>
                <a:spcPct val="0"/>
              </a:spcBef>
              <a:spcAft>
                <a:spcPct val="0"/>
              </a:spcAft>
            </a:pPr>
            <a:r>
              <a:rPr lang="en-US" sz="1400" b="1" dirty="0">
                <a:solidFill>
                  <a:srgbClr val="1F497D"/>
                </a:solidFill>
                <a:latin typeface="Calibri" pitchFamily="-1" charset="0"/>
                <a:cs typeface="ＭＳ Ｐゴシック" charset="0"/>
              </a:rPr>
              <a:t>Transaction Data</a:t>
            </a:r>
          </a:p>
        </p:txBody>
      </p:sp>
      <p:grpSp>
        <p:nvGrpSpPr>
          <p:cNvPr id="241" name="Group 48"/>
          <p:cNvGrpSpPr>
            <a:grpSpLocks/>
          </p:cNvGrpSpPr>
          <p:nvPr/>
        </p:nvGrpSpPr>
        <p:grpSpPr bwMode="auto">
          <a:xfrm>
            <a:off x="2714587" y="2675499"/>
            <a:ext cx="617043" cy="633272"/>
            <a:chOff x="4268788" y="4432300"/>
            <a:chExt cx="693737" cy="763588"/>
          </a:xfrm>
        </p:grpSpPr>
        <p:sp>
          <p:nvSpPr>
            <p:cNvPr id="143" name="Rectangle 142"/>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42" name="Group 194"/>
            <p:cNvGrpSpPr>
              <a:grpSpLocks/>
            </p:cNvGrpSpPr>
            <p:nvPr/>
          </p:nvGrpSpPr>
          <p:grpSpPr bwMode="auto">
            <a:xfrm>
              <a:off x="4437063" y="4559300"/>
              <a:ext cx="355600" cy="546100"/>
              <a:chOff x="-2001837" y="584200"/>
              <a:chExt cx="355600" cy="546100"/>
            </a:xfrm>
          </p:grpSpPr>
          <p:sp>
            <p:nvSpPr>
              <p:cNvPr id="145" name="Can 144"/>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43" name="Group 188"/>
              <p:cNvGrpSpPr>
                <a:grpSpLocks/>
              </p:cNvGrpSpPr>
              <p:nvPr/>
            </p:nvGrpSpPr>
            <p:grpSpPr bwMode="auto">
              <a:xfrm>
                <a:off x="-1968500" y="584200"/>
                <a:ext cx="285750" cy="228600"/>
                <a:chOff x="3009900" y="-850900"/>
                <a:chExt cx="539750" cy="431800"/>
              </a:xfrm>
            </p:grpSpPr>
            <p:grpSp>
              <p:nvGrpSpPr>
                <p:cNvPr id="244" name="Group 182"/>
                <p:cNvGrpSpPr>
                  <a:grpSpLocks/>
                </p:cNvGrpSpPr>
                <p:nvPr/>
              </p:nvGrpSpPr>
              <p:grpSpPr bwMode="auto">
                <a:xfrm>
                  <a:off x="3009900" y="-850900"/>
                  <a:ext cx="234950" cy="431800"/>
                  <a:chOff x="603250" y="4737100"/>
                  <a:chExt cx="355600" cy="654050"/>
                </a:xfrm>
              </p:grpSpPr>
              <p:sp>
                <p:nvSpPr>
                  <p:cNvPr id="153"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4" name="Oval 15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45" name="Group 43"/>
                <p:cNvGrpSpPr>
                  <a:grpSpLocks/>
                </p:cNvGrpSpPr>
                <p:nvPr/>
              </p:nvGrpSpPr>
              <p:grpSpPr bwMode="auto">
                <a:xfrm>
                  <a:off x="3314700" y="-850900"/>
                  <a:ext cx="234950" cy="431800"/>
                  <a:chOff x="603250" y="4737100"/>
                  <a:chExt cx="355600" cy="654050"/>
                </a:xfrm>
              </p:grpSpPr>
              <p:sp>
                <p:nvSpPr>
                  <p:cNvPr id="151"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2" name="Oval 15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47" name="Elbow Connector 146"/>
              <p:cNvCxnSpPr>
                <a:stCxn id="153" idx="1"/>
                <a:endCxn id="145"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stCxn id="151" idx="1"/>
                <a:endCxn id="145"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194" name="TextBox 193"/>
          <p:cNvSpPr txBox="1"/>
          <p:nvPr/>
        </p:nvSpPr>
        <p:spPr bwMode="auto">
          <a:xfrm>
            <a:off x="2239985" y="1380073"/>
            <a:ext cx="2456250"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Commercial Payroll Processors</a:t>
            </a:r>
          </a:p>
          <a:p>
            <a:pPr algn="ctr" fontAlgn="base">
              <a:spcBef>
                <a:spcPct val="0"/>
              </a:spcBef>
              <a:spcAft>
                <a:spcPct val="0"/>
              </a:spcAft>
            </a:pPr>
            <a:r>
              <a:rPr lang="en-US" sz="1400" b="1" dirty="0">
                <a:solidFill>
                  <a:srgbClr val="1F497D"/>
                </a:solidFill>
                <a:latin typeface="Calibri" pitchFamily="-1" charset="0"/>
                <a:cs typeface="ＭＳ Ｐゴシック" charset="0"/>
              </a:rPr>
              <a:t>(</a:t>
            </a:r>
            <a:r>
              <a:rPr lang="en-US" sz="1400" b="1" dirty="0" err="1">
                <a:solidFill>
                  <a:srgbClr val="1F497D"/>
                </a:solidFill>
                <a:latin typeface="Calibri" pitchFamily="-1" charset="0"/>
                <a:cs typeface="ＭＳ Ｐゴシック" charset="0"/>
              </a:rPr>
              <a:t>NewPay</a:t>
            </a:r>
            <a:r>
              <a:rPr lang="en-US" sz="1400" b="1" dirty="0">
                <a:solidFill>
                  <a:srgbClr val="1F497D"/>
                </a:solidFill>
                <a:latin typeface="Calibri" pitchFamily="-1" charset="0"/>
                <a:cs typeface="ＭＳ Ｐゴシック" charset="0"/>
              </a:rPr>
              <a:t>)</a:t>
            </a:r>
          </a:p>
        </p:txBody>
      </p:sp>
      <p:sp>
        <p:nvSpPr>
          <p:cNvPr id="196" name="Arc 195"/>
          <p:cNvSpPr/>
          <p:nvPr/>
        </p:nvSpPr>
        <p:spPr bwMode="auto">
          <a:xfrm flipH="1">
            <a:off x="2133600" y="3039538"/>
            <a:ext cx="1003300" cy="3161088"/>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grpSp>
        <p:nvGrpSpPr>
          <p:cNvPr id="36" name="Group 35"/>
          <p:cNvGrpSpPr/>
          <p:nvPr/>
        </p:nvGrpSpPr>
        <p:grpSpPr>
          <a:xfrm>
            <a:off x="8312253" y="5426421"/>
            <a:ext cx="1382082" cy="1069516"/>
            <a:chOff x="7705613" y="4276456"/>
            <a:chExt cx="1382082" cy="1069516"/>
          </a:xfrm>
        </p:grpSpPr>
        <p:sp>
          <p:nvSpPr>
            <p:cNvPr id="197" name="TextBox 49"/>
            <p:cNvSpPr txBox="1">
              <a:spLocks noChangeArrowheads="1"/>
            </p:cNvSpPr>
            <p:nvPr/>
          </p:nvSpPr>
          <p:spPr bwMode="auto">
            <a:xfrm>
              <a:off x="7705613" y="4822752"/>
              <a:ext cx="13569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GB" sz="1400" dirty="0">
                  <a:solidFill>
                    <a:srgbClr val="000000"/>
                  </a:solidFill>
                  <a:latin typeface="Calibri" charset="0"/>
                </a:rPr>
                <a:t>HR Reporting Data Marts</a:t>
              </a:r>
            </a:p>
          </p:txBody>
        </p:sp>
        <p:grpSp>
          <p:nvGrpSpPr>
            <p:cNvPr id="246" name="Group 190"/>
            <p:cNvGrpSpPr>
              <a:grpSpLocks/>
            </p:cNvGrpSpPr>
            <p:nvPr/>
          </p:nvGrpSpPr>
          <p:grpSpPr bwMode="auto">
            <a:xfrm>
              <a:off x="8012767" y="4282670"/>
              <a:ext cx="698814" cy="494112"/>
              <a:chOff x="640045" y="3157538"/>
              <a:chExt cx="1228725" cy="863600"/>
            </a:xfrm>
          </p:grpSpPr>
          <p:sp>
            <p:nvSpPr>
              <p:cNvPr id="199" name="Rectangle 198"/>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0" name="Rectangle 199"/>
              <p:cNvSpPr/>
              <p:nvPr/>
            </p:nvSpPr>
            <p:spPr bwMode="auto">
              <a:xfrm>
                <a:off x="691548" y="3197870"/>
                <a:ext cx="1135530" cy="83039"/>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1" name="Rectangle 200"/>
              <p:cNvSpPr/>
              <p:nvPr/>
            </p:nvSpPr>
            <p:spPr bwMode="auto">
              <a:xfrm>
                <a:off x="701358" y="3309380"/>
                <a:ext cx="274685" cy="66193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2" name="Rectangle 201"/>
              <p:cNvSpPr/>
              <p:nvPr/>
            </p:nvSpPr>
            <p:spPr bwMode="auto">
              <a:xfrm>
                <a:off x="1532772" y="3309380"/>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3" name="Rectangle 202"/>
              <p:cNvSpPr/>
              <p:nvPr/>
            </p:nvSpPr>
            <p:spPr bwMode="auto">
              <a:xfrm>
                <a:off x="1005474" y="3309380"/>
                <a:ext cx="497868" cy="19454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4" name="Rectangle 203"/>
              <p:cNvSpPr/>
              <p:nvPr/>
            </p:nvSpPr>
            <p:spPr bwMode="auto">
              <a:xfrm>
                <a:off x="1005474" y="3812356"/>
                <a:ext cx="225634" cy="15895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5" name="Rectangle 204"/>
              <p:cNvSpPr/>
              <p:nvPr/>
            </p:nvSpPr>
            <p:spPr bwMode="auto">
              <a:xfrm>
                <a:off x="1270349" y="3814727"/>
                <a:ext cx="235444" cy="15658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6" name="Rectangle 205"/>
              <p:cNvSpPr/>
              <p:nvPr/>
            </p:nvSpPr>
            <p:spPr bwMode="auto">
              <a:xfrm>
                <a:off x="1532772" y="3655769"/>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7" name="Rectangle 206"/>
              <p:cNvSpPr/>
              <p:nvPr/>
            </p:nvSpPr>
            <p:spPr bwMode="auto">
              <a:xfrm>
                <a:off x="1049619" y="3354457"/>
                <a:ext cx="407123" cy="121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8" name="Rectangle 207"/>
              <p:cNvSpPr/>
              <p:nvPr/>
            </p:nvSpPr>
            <p:spPr bwMode="auto">
              <a:xfrm>
                <a:off x="745504" y="3371065"/>
                <a:ext cx="181488" cy="55042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9" name="Rectangle 208"/>
              <p:cNvSpPr/>
              <p:nvPr/>
            </p:nvSpPr>
            <p:spPr bwMode="auto">
              <a:xfrm>
                <a:off x="1586728" y="3707964"/>
                <a:ext cx="164320" cy="2253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0" name="Rectangle 209"/>
              <p:cNvSpPr/>
              <p:nvPr/>
            </p:nvSpPr>
            <p:spPr bwMode="auto">
              <a:xfrm>
                <a:off x="1591633" y="3354457"/>
                <a:ext cx="164320" cy="22539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1" name="Rectangle 210"/>
              <p:cNvSpPr/>
              <p:nvPr/>
            </p:nvSpPr>
            <p:spPr bwMode="auto">
              <a:xfrm>
                <a:off x="1309589" y="3859806"/>
                <a:ext cx="134891" cy="8778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2" name="Rectangle 211"/>
              <p:cNvSpPr/>
              <p:nvPr/>
            </p:nvSpPr>
            <p:spPr bwMode="auto">
              <a:xfrm>
                <a:off x="1054525" y="3852688"/>
                <a:ext cx="134891" cy="854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nvGrpSpPr>
              <p:cNvPr id="247" name="Group 205"/>
              <p:cNvGrpSpPr>
                <a:grpSpLocks/>
              </p:cNvGrpSpPr>
              <p:nvPr/>
            </p:nvGrpSpPr>
            <p:grpSpPr bwMode="auto">
              <a:xfrm>
                <a:off x="997419" y="3522291"/>
                <a:ext cx="496710" cy="257828"/>
                <a:chOff x="339996" y="3313113"/>
                <a:chExt cx="1120775" cy="655637"/>
              </a:xfrm>
            </p:grpSpPr>
            <p:sp>
              <p:nvSpPr>
                <p:cNvPr id="214" name="Rectangle 213"/>
                <p:cNvSpPr/>
                <p:nvPr/>
              </p:nvSpPr>
              <p:spPr bwMode="auto">
                <a:xfrm>
                  <a:off x="341572" y="3314679"/>
                  <a:ext cx="1117850" cy="65158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cxnSp>
              <p:nvCxnSpPr>
                <p:cNvPr id="215" name="Straight Connector 214"/>
                <p:cNvCxnSpPr/>
                <p:nvPr/>
              </p:nvCxnSpPr>
              <p:spPr bwMode="auto">
                <a:xfrm>
                  <a:off x="452250" y="3405174"/>
                  <a:ext cx="0" cy="50075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6" name="Straight Connector 215"/>
                <p:cNvCxnSpPr/>
                <p:nvPr/>
              </p:nvCxnSpPr>
              <p:spPr bwMode="auto">
                <a:xfrm>
                  <a:off x="424579" y="3881796"/>
                  <a:ext cx="907562"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7" name="Rectangle 216"/>
                <p:cNvSpPr/>
                <p:nvPr/>
              </p:nvSpPr>
              <p:spPr bwMode="auto">
                <a:xfrm>
                  <a:off x="551860" y="3489639"/>
                  <a:ext cx="94075" cy="392158"/>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8" name="Rectangle 217"/>
                <p:cNvSpPr/>
                <p:nvPr/>
              </p:nvSpPr>
              <p:spPr bwMode="auto">
                <a:xfrm>
                  <a:off x="751081" y="3586169"/>
                  <a:ext cx="110678" cy="289592"/>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9" name="Rectangle 218"/>
                <p:cNvSpPr/>
                <p:nvPr/>
              </p:nvSpPr>
              <p:spPr bwMode="auto">
                <a:xfrm>
                  <a:off x="1110784" y="3706833"/>
                  <a:ext cx="94078" cy="16892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20" name="Rectangle 219"/>
                <p:cNvSpPr/>
                <p:nvPr/>
              </p:nvSpPr>
              <p:spPr bwMode="auto">
                <a:xfrm>
                  <a:off x="939234" y="3525838"/>
                  <a:ext cx="88543" cy="349924"/>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grpSp>
        <p:pic>
          <p:nvPicPr>
            <p:cNvPr id="221" name="Picture 114" descr="DR - User - Information Govern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76545" y="4276456"/>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83" name="TextBox 182"/>
          <p:cNvSpPr txBox="1"/>
          <p:nvPr/>
        </p:nvSpPr>
        <p:spPr bwMode="auto">
          <a:xfrm>
            <a:off x="4761074" y="1726986"/>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1. </a:t>
            </a:r>
            <a:r>
              <a:rPr lang="en-US" sz="1050" dirty="0" err="1">
                <a:solidFill>
                  <a:srgbClr val="FF0000"/>
                </a:solidFill>
                <a:latin typeface="Calibri" pitchFamily="-1" charset="0"/>
                <a:cs typeface="ＭＳ Ｐゴシック" charset="0"/>
              </a:rPr>
              <a:t>Emp</a:t>
            </a:r>
            <a:r>
              <a:rPr lang="en-US" sz="1050" dirty="0">
                <a:solidFill>
                  <a:srgbClr val="FF0000"/>
                </a:solidFill>
                <a:latin typeface="Calibri" pitchFamily="-1" charset="0"/>
                <a:cs typeface="ＭＳ Ｐゴシック" charset="0"/>
              </a:rPr>
              <a:t> fetches their </a:t>
            </a:r>
            <a:r>
              <a:rPr lang="en-US" sz="1050" dirty="0" err="1">
                <a:solidFill>
                  <a:srgbClr val="FF0000"/>
                </a:solidFill>
                <a:latin typeface="Calibri" pitchFamily="-1" charset="0"/>
                <a:cs typeface="ＭＳ Ｐゴシック" charset="0"/>
              </a:rPr>
              <a:t>edr</a:t>
            </a:r>
            <a:endParaRPr lang="en-US" sz="1050" dirty="0">
              <a:solidFill>
                <a:srgbClr val="FF0000"/>
              </a:solidFill>
              <a:latin typeface="Calibri" pitchFamily="-1" charset="0"/>
              <a:cs typeface="ＭＳ Ｐゴシック" charset="0"/>
            </a:endParaRPr>
          </a:p>
        </p:txBody>
      </p:sp>
      <p:grpSp>
        <p:nvGrpSpPr>
          <p:cNvPr id="55" name="Group 54"/>
          <p:cNvGrpSpPr/>
          <p:nvPr/>
        </p:nvGrpSpPr>
        <p:grpSpPr>
          <a:xfrm>
            <a:off x="6394426" y="5067862"/>
            <a:ext cx="1390411" cy="612431"/>
            <a:chOff x="5112501" y="4707475"/>
            <a:chExt cx="1390411" cy="612431"/>
          </a:xfrm>
        </p:grpSpPr>
        <p:sp>
          <p:nvSpPr>
            <p:cNvPr id="85" name="Magnetic Disk 126"/>
            <p:cNvSpPr/>
            <p:nvPr/>
          </p:nvSpPr>
          <p:spPr bwMode="auto">
            <a:xfrm>
              <a:off x="5198023" y="4707475"/>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2" name="Magnetic Disk 126"/>
            <p:cNvSpPr/>
            <p:nvPr/>
          </p:nvSpPr>
          <p:spPr bwMode="auto">
            <a:xfrm>
              <a:off x="5130295" y="4749805"/>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3" name="TextBox 42"/>
            <p:cNvSpPr txBox="1"/>
            <p:nvPr/>
          </p:nvSpPr>
          <p:spPr bwMode="auto">
            <a:xfrm>
              <a:off x="5609719" y="4796686"/>
              <a:ext cx="893193"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Off-Chain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4" name="TextBox 43"/>
            <p:cNvSpPr txBox="1"/>
            <p:nvPr/>
          </p:nvSpPr>
          <p:spPr bwMode="auto">
            <a:xfrm>
              <a:off x="5112501" y="4911641"/>
              <a:ext cx="50526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ODS</a:t>
              </a:r>
            </a:p>
          </p:txBody>
        </p:sp>
      </p:grpSp>
      <p:sp>
        <p:nvSpPr>
          <p:cNvPr id="222" name="TextBox 221"/>
          <p:cNvSpPr txBox="1"/>
          <p:nvPr/>
        </p:nvSpPr>
        <p:spPr bwMode="auto">
          <a:xfrm>
            <a:off x="2760133" y="685801"/>
            <a:ext cx="481311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dirty="0">
                <a:solidFill>
                  <a:srgbClr val="FF0000"/>
                </a:solidFill>
                <a:latin typeface="Calibri" pitchFamily="-1" charset="0"/>
                <a:cs typeface="ＭＳ Ｐゴシック" charset="0"/>
              </a:rPr>
              <a:t>Off Chain Value Update Scenario </a:t>
            </a:r>
            <a:r>
              <a:rPr lang="mr-IN" sz="1400" dirty="0">
                <a:solidFill>
                  <a:srgbClr val="FF0000"/>
                </a:solidFill>
                <a:latin typeface="Calibri" pitchFamily="-1" charset="0"/>
                <a:cs typeface="ＭＳ Ｐゴシック" charset="0"/>
              </a:rPr>
              <a:t>–</a:t>
            </a:r>
            <a:r>
              <a:rPr lang="en-US" sz="1400" dirty="0">
                <a:solidFill>
                  <a:srgbClr val="FF0000"/>
                </a:solidFill>
                <a:latin typeface="Calibri" pitchFamily="-1" charset="0"/>
                <a:cs typeface="ＭＳ Ｐゴシック" charset="0"/>
              </a:rPr>
              <a:t> Initiate Name Change Part 1 </a:t>
            </a:r>
          </a:p>
        </p:txBody>
      </p:sp>
      <p:sp>
        <p:nvSpPr>
          <p:cNvPr id="280" name="TextBox 279"/>
          <p:cNvSpPr txBox="1"/>
          <p:nvPr/>
        </p:nvSpPr>
        <p:spPr bwMode="auto">
          <a:xfrm>
            <a:off x="4876800" y="152401"/>
            <a:ext cx="2104230"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prstClr val="black"/>
                </a:solidFill>
                <a:latin typeface="Calibri" pitchFamily="-1" charset="0"/>
                <a:cs typeface="ＭＳ Ｐゴシック" charset="0"/>
              </a:rPr>
              <a:t>Animated Version of Slide</a:t>
            </a:r>
          </a:p>
        </p:txBody>
      </p:sp>
      <p:cxnSp>
        <p:nvCxnSpPr>
          <p:cNvPr id="255" name="Straight Arrow Connector 254"/>
          <p:cNvCxnSpPr>
            <a:stCxn id="48" idx="0"/>
            <a:endCxn id="105" idx="2"/>
          </p:cNvCxnSpPr>
          <p:nvPr/>
        </p:nvCxnSpPr>
        <p:spPr bwMode="auto">
          <a:xfrm flipV="1">
            <a:off x="4921758" y="5035683"/>
            <a:ext cx="174" cy="425084"/>
          </a:xfrm>
          <a:prstGeom prst="straightConnector1">
            <a:avLst/>
          </a:prstGeom>
          <a:solidFill>
            <a:srgbClr val="CC99FF"/>
          </a:solidFill>
          <a:ln w="38100" cap="flat" cmpd="sng" algn="ctr">
            <a:solidFill>
              <a:schemeClr val="tx2"/>
            </a:solidFill>
            <a:prstDash val="solid"/>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59" name="Straight Arrow Connector 258"/>
          <p:cNvCxnSpPr/>
          <p:nvPr/>
        </p:nvCxnSpPr>
        <p:spPr bwMode="auto">
          <a:xfrm flipH="1" flipV="1">
            <a:off x="7445740" y="3236141"/>
            <a:ext cx="1442174" cy="406487"/>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60" name="Straight Arrow Connector 259"/>
          <p:cNvCxnSpPr/>
          <p:nvPr/>
        </p:nvCxnSpPr>
        <p:spPr bwMode="auto">
          <a:xfrm flipV="1">
            <a:off x="6731080" y="3586066"/>
            <a:ext cx="191618" cy="1406539"/>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84" name="TextBox 283"/>
          <p:cNvSpPr txBox="1"/>
          <p:nvPr/>
        </p:nvSpPr>
        <p:spPr bwMode="auto">
          <a:xfrm>
            <a:off x="7273778" y="2619669"/>
            <a:ext cx="999066"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2. API routes request to fetch data</a:t>
            </a:r>
          </a:p>
        </p:txBody>
      </p:sp>
      <p:cxnSp>
        <p:nvCxnSpPr>
          <p:cNvPr id="290" name="Straight Arrow Connector 289"/>
          <p:cNvCxnSpPr/>
          <p:nvPr/>
        </p:nvCxnSpPr>
        <p:spPr bwMode="auto">
          <a:xfrm>
            <a:off x="5270940" y="4794981"/>
            <a:ext cx="1067498" cy="453244"/>
          </a:xfrm>
          <a:prstGeom prst="straightConnector1">
            <a:avLst/>
          </a:prstGeom>
          <a:solidFill>
            <a:srgbClr val="CC99FF"/>
          </a:solidFill>
          <a:ln w="38100" cap="flat" cmpd="sng" algn="ctr">
            <a:solidFill>
              <a:schemeClr val="tx2"/>
            </a:solidFill>
            <a:prstDash val="solid"/>
            <a:round/>
            <a:headEnd type="stealth"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1" name="TextBox 290"/>
          <p:cNvSpPr txBox="1"/>
          <p:nvPr/>
        </p:nvSpPr>
        <p:spPr bwMode="auto">
          <a:xfrm>
            <a:off x="3597730" y="3826540"/>
            <a:ext cx="724494" cy="215444"/>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a:solidFill>
                  <a:srgbClr val="1F497D"/>
                </a:solidFill>
                <a:latin typeface="Calibri" pitchFamily="-1" charset="0"/>
                <a:cs typeface="ＭＳ Ｐゴシック" charset="0"/>
              </a:rPr>
              <a:t>Data Lake</a:t>
            </a:r>
            <a:endParaRPr lang="en-US" sz="1400" b="1" dirty="0">
              <a:solidFill>
                <a:srgbClr val="1F497D"/>
              </a:solidFill>
              <a:latin typeface="Calibri" pitchFamily="-1" charset="0"/>
              <a:cs typeface="ＭＳ Ｐゴシック" charset="0"/>
            </a:endParaRPr>
          </a:p>
        </p:txBody>
      </p:sp>
      <p:sp>
        <p:nvSpPr>
          <p:cNvPr id="107" name="Oval Callout 106"/>
          <p:cNvSpPr/>
          <p:nvPr/>
        </p:nvSpPr>
        <p:spPr>
          <a:xfrm>
            <a:off x="4690683" y="1026296"/>
            <a:ext cx="1011502" cy="582188"/>
          </a:xfrm>
          <a:prstGeom prst="wedgeEllipseCallout">
            <a:avLst>
              <a:gd name="adj1" fmla="val 51894"/>
              <a:gd name="adj2" fmla="val 42224"/>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00" dirty="0">
                <a:solidFill>
                  <a:srgbClr val="1F497D"/>
                </a:solidFill>
                <a:latin typeface="Calibri"/>
                <a:cs typeface="Calibri"/>
              </a:rPr>
              <a:t>I’d like to change my name</a:t>
            </a:r>
          </a:p>
        </p:txBody>
      </p:sp>
      <p:cxnSp>
        <p:nvCxnSpPr>
          <p:cNvPr id="112" name="Straight Arrow Connector 111"/>
          <p:cNvCxnSpPr/>
          <p:nvPr/>
        </p:nvCxnSpPr>
        <p:spPr bwMode="auto">
          <a:xfrm>
            <a:off x="5959106" y="2337499"/>
            <a:ext cx="379333" cy="281777"/>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2" name="TextBox 291"/>
          <p:cNvSpPr txBox="1"/>
          <p:nvPr/>
        </p:nvSpPr>
        <p:spPr bwMode="auto">
          <a:xfrm>
            <a:off x="8413703" y="2471901"/>
            <a:ext cx="723496" cy="807913"/>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3. Fetch on-chain data and pointer to off-chain data</a:t>
            </a:r>
          </a:p>
        </p:txBody>
      </p:sp>
      <p:cxnSp>
        <p:nvCxnSpPr>
          <p:cNvPr id="293" name="Straight Arrow Connector 292"/>
          <p:cNvCxnSpPr/>
          <p:nvPr/>
        </p:nvCxnSpPr>
        <p:spPr bwMode="auto">
          <a:xfrm>
            <a:off x="7953510" y="3177853"/>
            <a:ext cx="946260" cy="266960"/>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94" name="Straight Arrow Connector 293"/>
          <p:cNvCxnSpPr/>
          <p:nvPr/>
        </p:nvCxnSpPr>
        <p:spPr bwMode="auto">
          <a:xfrm flipH="1" flipV="1">
            <a:off x="7521230" y="3062514"/>
            <a:ext cx="1354828" cy="382301"/>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5" name="TextBox 294"/>
          <p:cNvSpPr txBox="1"/>
          <p:nvPr/>
        </p:nvSpPr>
        <p:spPr bwMode="auto">
          <a:xfrm>
            <a:off x="5769239" y="3588818"/>
            <a:ext cx="930394" cy="484748"/>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4. Fetch off-chain data using pointer</a:t>
            </a:r>
          </a:p>
        </p:txBody>
      </p:sp>
      <p:cxnSp>
        <p:nvCxnSpPr>
          <p:cNvPr id="296" name="Straight Arrow Connector 295"/>
          <p:cNvCxnSpPr/>
          <p:nvPr/>
        </p:nvCxnSpPr>
        <p:spPr bwMode="auto">
          <a:xfrm flipH="1">
            <a:off x="6602426" y="3589177"/>
            <a:ext cx="193294" cy="1368444"/>
          </a:xfrm>
          <a:prstGeom prst="straightConnector1">
            <a:avLst/>
          </a:prstGeom>
          <a:solidFill>
            <a:srgbClr val="CC99FF"/>
          </a:solidFill>
          <a:ln w="19050" cap="flat" cmpd="sng" algn="ctr">
            <a:solidFill>
              <a:srgbClr val="C00000"/>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7" name="TextBox 296"/>
          <p:cNvSpPr txBox="1"/>
          <p:nvPr/>
        </p:nvSpPr>
        <p:spPr bwMode="auto">
          <a:xfrm>
            <a:off x="7479326" y="2500784"/>
            <a:ext cx="930394" cy="807913"/>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5. Computes hash of data and compares to hash stored on-chain</a:t>
            </a:r>
          </a:p>
        </p:txBody>
      </p:sp>
      <p:cxnSp>
        <p:nvCxnSpPr>
          <p:cNvPr id="298" name="Straight Arrow Connector 297"/>
          <p:cNvCxnSpPr>
            <a:endCxn id="9" idx="3"/>
          </p:cNvCxnSpPr>
          <p:nvPr/>
        </p:nvCxnSpPr>
        <p:spPr bwMode="auto">
          <a:xfrm flipH="1" flipV="1">
            <a:off x="6124331" y="2102842"/>
            <a:ext cx="550627" cy="394834"/>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9" name="TextBox 298"/>
          <p:cNvSpPr txBox="1"/>
          <p:nvPr/>
        </p:nvSpPr>
        <p:spPr bwMode="auto">
          <a:xfrm>
            <a:off x="5928915" y="1357202"/>
            <a:ext cx="810910" cy="738664"/>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6. </a:t>
            </a:r>
            <a:r>
              <a:rPr lang="en-US" sz="1050" dirty="0" err="1">
                <a:solidFill>
                  <a:srgbClr val="FF0000"/>
                </a:solidFill>
                <a:latin typeface="Calibri" pitchFamily="-1" charset="0"/>
                <a:cs typeface="ＭＳ Ｐゴシック" charset="0"/>
              </a:rPr>
              <a:t>Emp</a:t>
            </a:r>
            <a:r>
              <a:rPr lang="en-US" sz="1050" dirty="0">
                <a:solidFill>
                  <a:srgbClr val="FF0000"/>
                </a:solidFill>
                <a:latin typeface="Calibri" pitchFamily="-1" charset="0"/>
                <a:cs typeface="ＭＳ Ｐゴシック" charset="0"/>
              </a:rPr>
              <a:t> can view </a:t>
            </a:r>
            <a:r>
              <a:rPr lang="en-US" sz="1050" dirty="0" err="1">
                <a:solidFill>
                  <a:srgbClr val="FF0000"/>
                </a:solidFill>
                <a:latin typeface="Calibri" pitchFamily="-1" charset="0"/>
                <a:cs typeface="ＭＳ Ｐゴシック" charset="0"/>
              </a:rPr>
              <a:t>edr</a:t>
            </a:r>
            <a:r>
              <a:rPr lang="en-US" sz="1050" dirty="0">
                <a:solidFill>
                  <a:srgbClr val="FF0000"/>
                </a:solidFill>
                <a:latin typeface="Calibri" pitchFamily="-1" charset="0"/>
                <a:cs typeface="ＭＳ Ｐゴシック" charset="0"/>
              </a:rPr>
              <a:t> with confidence</a:t>
            </a:r>
          </a:p>
        </p:txBody>
      </p:sp>
      <p:sp>
        <p:nvSpPr>
          <p:cNvPr id="141" name="Rectangle 140"/>
          <p:cNvSpPr/>
          <p:nvPr/>
        </p:nvSpPr>
        <p:spPr>
          <a:xfrm>
            <a:off x="8619408" y="685835"/>
            <a:ext cx="1959693" cy="148659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fontAlgn="base">
              <a:spcBef>
                <a:spcPct val="0"/>
              </a:spcBef>
              <a:spcAft>
                <a:spcPct val="0"/>
              </a:spcAft>
            </a:pPr>
            <a:r>
              <a:rPr lang="en-US" sz="1000" dirty="0">
                <a:solidFill>
                  <a:srgbClr val="1F497D"/>
                </a:solidFill>
                <a:latin typeface="Calibri"/>
                <a:cs typeface="Calibri"/>
              </a:rPr>
              <a:t>“</a:t>
            </a:r>
            <a:r>
              <a:rPr lang="en-US" sz="1000" dirty="0" err="1">
                <a:solidFill>
                  <a:srgbClr val="1F497D"/>
                </a:solidFill>
                <a:latin typeface="Calibri"/>
                <a:cs typeface="Calibri"/>
              </a:rPr>
              <a:t>edr</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onChainData</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mr-IN" sz="1000" dirty="0">
                <a:solidFill>
                  <a:srgbClr val="1F497D"/>
                </a:solidFill>
                <a:latin typeface="Calibri"/>
                <a:cs typeface="Calibri"/>
              </a:rPr>
              <a:t>…</a:t>
            </a:r>
            <a:endParaRPr lang="en-US" sz="1000" dirty="0">
              <a:solidFill>
                <a:srgbClr val="1F497D"/>
              </a:solidFill>
              <a:latin typeface="Calibri"/>
              <a:cs typeface="Calibri"/>
            </a:endParaRP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hashValue</a:t>
            </a:r>
            <a:r>
              <a:rPr lang="en-US" sz="1000" dirty="0">
                <a:solidFill>
                  <a:srgbClr val="1F497D"/>
                </a:solidFill>
                <a:latin typeface="Calibri"/>
                <a:cs typeface="Calibri"/>
              </a:rPr>
              <a:t>”: “7HidO8d</a:t>
            </a:r>
            <a:r>
              <a:rPr lang="mr-IN" sz="1000" dirty="0">
                <a:solidFill>
                  <a:srgbClr val="1F497D"/>
                </a:solidFill>
                <a:latin typeface="Calibri"/>
                <a:cs typeface="Calibri"/>
              </a:rPr>
              <a:t>…</a:t>
            </a:r>
            <a:r>
              <a:rPr lang="en-US" sz="1000" dirty="0">
                <a:solidFill>
                  <a:srgbClr val="1F497D"/>
                </a:solidFill>
                <a:latin typeface="Calibri"/>
                <a:cs typeface="Calibri"/>
              </a:rPr>
              <a:t>”,</a:t>
            </a:r>
          </a:p>
          <a:p>
            <a:pPr fontAlgn="base">
              <a:spcBef>
                <a:spcPct val="0"/>
              </a:spcBef>
              <a:spcAft>
                <a:spcPct val="0"/>
              </a:spcAft>
            </a:pPr>
            <a:r>
              <a:rPr lang="en-US" sz="1000" dirty="0">
                <a:solidFill>
                  <a:srgbClr val="1F497D"/>
                </a:solidFill>
                <a:latin typeface="Calibri"/>
                <a:cs typeface="Calibri"/>
              </a:rPr>
              <a:t>        “pointer”: “83726”</a:t>
            </a:r>
          </a:p>
          <a:p>
            <a:pPr fontAlgn="base">
              <a:spcBef>
                <a:spcPct val="0"/>
              </a:spcBef>
              <a:spcAft>
                <a:spcPct val="0"/>
              </a:spcAft>
            </a:pP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a:t>
            </a:r>
          </a:p>
        </p:txBody>
      </p:sp>
      <p:sp>
        <p:nvSpPr>
          <p:cNvPr id="300" name="Rounded Rectangle 299"/>
          <p:cNvSpPr/>
          <p:nvPr/>
        </p:nvSpPr>
        <p:spPr>
          <a:xfrm>
            <a:off x="8628379" y="3373546"/>
            <a:ext cx="495358" cy="178507"/>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dirty="0" err="1">
                <a:solidFill>
                  <a:srgbClr val="1F497D"/>
                </a:solidFill>
                <a:latin typeface="Calibri"/>
                <a:cs typeface="Calibri"/>
              </a:rPr>
              <a:t>edr</a:t>
            </a:r>
            <a:endParaRPr lang="en-US" sz="800" dirty="0">
              <a:solidFill>
                <a:srgbClr val="1F497D"/>
              </a:solidFill>
              <a:latin typeface="Calibri"/>
              <a:cs typeface="Calibri"/>
            </a:endParaRPr>
          </a:p>
        </p:txBody>
      </p:sp>
      <p:sp>
        <p:nvSpPr>
          <p:cNvPr id="301" name="Rounded Rectangle 300"/>
          <p:cNvSpPr/>
          <p:nvPr/>
        </p:nvSpPr>
        <p:spPr>
          <a:xfrm>
            <a:off x="6671968" y="3107102"/>
            <a:ext cx="495358" cy="178507"/>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dirty="0" err="1">
                <a:solidFill>
                  <a:srgbClr val="1F497D"/>
                </a:solidFill>
                <a:latin typeface="Calibri"/>
                <a:cs typeface="Calibri"/>
              </a:rPr>
              <a:t>edr</a:t>
            </a:r>
            <a:endParaRPr lang="en-US" sz="800" dirty="0">
              <a:solidFill>
                <a:srgbClr val="1F497D"/>
              </a:solidFill>
              <a:latin typeface="Calibri"/>
              <a:cs typeface="Calibri"/>
            </a:endParaRPr>
          </a:p>
        </p:txBody>
      </p:sp>
      <p:sp>
        <p:nvSpPr>
          <p:cNvPr id="302" name="Rectangle 301"/>
          <p:cNvSpPr/>
          <p:nvPr/>
        </p:nvSpPr>
        <p:spPr>
          <a:xfrm>
            <a:off x="8619407" y="686622"/>
            <a:ext cx="1959693" cy="174161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fontAlgn="base">
              <a:spcBef>
                <a:spcPct val="0"/>
              </a:spcBef>
              <a:spcAft>
                <a:spcPct val="0"/>
              </a:spcAft>
            </a:pPr>
            <a:r>
              <a:rPr lang="en-US" sz="1000" dirty="0">
                <a:solidFill>
                  <a:srgbClr val="1F497D"/>
                </a:solidFill>
                <a:latin typeface="Calibri"/>
                <a:cs typeface="Calibri"/>
              </a:rPr>
              <a:t>“</a:t>
            </a:r>
            <a:r>
              <a:rPr lang="en-US" sz="1000" dirty="0" err="1">
                <a:solidFill>
                  <a:srgbClr val="1F497D"/>
                </a:solidFill>
                <a:latin typeface="Calibri"/>
                <a:cs typeface="Calibri"/>
              </a:rPr>
              <a:t>edr</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onChainData</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mr-IN" sz="1000" dirty="0">
                <a:solidFill>
                  <a:srgbClr val="1F497D"/>
                </a:solidFill>
                <a:latin typeface="Calibri"/>
                <a:cs typeface="Calibri"/>
              </a:rPr>
              <a:t>…</a:t>
            </a:r>
            <a:endParaRPr lang="en-US" sz="1000" dirty="0">
              <a:solidFill>
                <a:srgbClr val="1F497D"/>
              </a:solidFill>
              <a:latin typeface="Calibri"/>
              <a:cs typeface="Calibri"/>
            </a:endParaRP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hashValue</a:t>
            </a:r>
            <a:r>
              <a:rPr lang="en-US" sz="1000" dirty="0">
                <a:solidFill>
                  <a:srgbClr val="1F497D"/>
                </a:solidFill>
                <a:latin typeface="Calibri"/>
                <a:cs typeface="Calibri"/>
              </a:rPr>
              <a:t>”: “7HidO8d</a:t>
            </a:r>
            <a:r>
              <a:rPr lang="mr-IN" sz="1000" dirty="0">
                <a:solidFill>
                  <a:srgbClr val="1F497D"/>
                </a:solidFill>
                <a:latin typeface="Calibri"/>
                <a:cs typeface="Calibri"/>
              </a:rPr>
              <a:t>…</a:t>
            </a:r>
            <a:r>
              <a:rPr lang="en-US" sz="1000" dirty="0">
                <a:solidFill>
                  <a:srgbClr val="1F497D"/>
                </a:solidFill>
                <a:latin typeface="Calibri"/>
                <a:cs typeface="Calibri"/>
              </a:rPr>
              <a:t>”,</a:t>
            </a:r>
          </a:p>
          <a:p>
            <a:pPr fontAlgn="base">
              <a:spcBef>
                <a:spcPct val="0"/>
              </a:spcBef>
              <a:spcAft>
                <a:spcPct val="0"/>
              </a:spcAft>
            </a:pPr>
            <a:r>
              <a:rPr lang="en-US" sz="1000" dirty="0">
                <a:solidFill>
                  <a:srgbClr val="1F497D"/>
                </a:solidFill>
                <a:latin typeface="Calibri"/>
                <a:cs typeface="Calibri"/>
              </a:rPr>
              <a:t>        “pointer”: “83726”</a:t>
            </a:r>
          </a:p>
          <a:p>
            <a:pPr fontAlgn="base">
              <a:spcBef>
                <a:spcPct val="0"/>
              </a:spcBef>
              <a:spcAft>
                <a:spcPct val="0"/>
              </a:spcAft>
            </a:pP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en-US" sz="1000" b="1" dirty="0">
                <a:solidFill>
                  <a:srgbClr val="1F497D"/>
                </a:solidFill>
                <a:latin typeface="Calibri"/>
                <a:cs typeface="Calibri"/>
              </a:rPr>
              <a:t> “</a:t>
            </a:r>
            <a:r>
              <a:rPr lang="en-US" sz="1000" b="1" dirty="0" err="1">
                <a:solidFill>
                  <a:srgbClr val="1F497D"/>
                </a:solidFill>
                <a:latin typeface="Calibri"/>
                <a:cs typeface="Calibri"/>
              </a:rPr>
              <a:t>offChainData</a:t>
            </a:r>
            <a:r>
              <a:rPr lang="en-US" sz="1000" b="1" dirty="0">
                <a:solidFill>
                  <a:srgbClr val="1F497D"/>
                </a:solidFill>
                <a:latin typeface="Calibri"/>
                <a:cs typeface="Calibri"/>
              </a:rPr>
              <a:t>”: {</a:t>
            </a:r>
            <a:r>
              <a:rPr lang="mr-IN" sz="1000" b="1" dirty="0">
                <a:solidFill>
                  <a:srgbClr val="1F497D"/>
                </a:solidFill>
                <a:latin typeface="Calibri"/>
                <a:cs typeface="Calibri"/>
              </a:rPr>
              <a:t>…</a:t>
            </a:r>
            <a:r>
              <a:rPr lang="en-US" sz="1000" b="1" dirty="0">
                <a:solidFill>
                  <a:srgbClr val="1F497D"/>
                </a:solidFill>
                <a:latin typeface="Calibri"/>
                <a:cs typeface="Calibri"/>
              </a:rPr>
              <a:t>}</a:t>
            </a:r>
          </a:p>
          <a:p>
            <a:pPr fontAlgn="base">
              <a:spcBef>
                <a:spcPct val="0"/>
              </a:spcBef>
              <a:spcAft>
                <a:spcPct val="0"/>
              </a:spcAft>
            </a:pPr>
            <a:r>
              <a:rPr lang="en-US" sz="1000" dirty="0">
                <a:solidFill>
                  <a:srgbClr val="1F497D"/>
                </a:solidFill>
                <a:latin typeface="Calibri"/>
                <a:cs typeface="Calibri"/>
              </a:rPr>
              <a:t>}</a:t>
            </a:r>
          </a:p>
        </p:txBody>
      </p:sp>
      <p:sp>
        <p:nvSpPr>
          <p:cNvPr id="303" name="Rectangle 302"/>
          <p:cNvSpPr/>
          <p:nvPr/>
        </p:nvSpPr>
        <p:spPr>
          <a:xfrm>
            <a:off x="8420366" y="685801"/>
            <a:ext cx="2158733" cy="179287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fontAlgn="base">
              <a:spcBef>
                <a:spcPct val="0"/>
              </a:spcBef>
              <a:spcAft>
                <a:spcPct val="0"/>
              </a:spcAft>
            </a:pPr>
            <a:r>
              <a:rPr lang="en-US" sz="1000" dirty="0">
                <a:solidFill>
                  <a:srgbClr val="1F497D"/>
                </a:solidFill>
                <a:latin typeface="Calibri"/>
                <a:cs typeface="Calibri"/>
              </a:rPr>
              <a:t>“</a:t>
            </a:r>
            <a:r>
              <a:rPr lang="en-US" sz="1000" dirty="0" err="1">
                <a:solidFill>
                  <a:srgbClr val="1F497D"/>
                </a:solidFill>
                <a:latin typeface="Calibri"/>
                <a:cs typeface="Calibri"/>
              </a:rPr>
              <a:t>edr</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onChainData</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mr-IN" sz="1000" dirty="0">
                <a:solidFill>
                  <a:srgbClr val="1F497D"/>
                </a:solidFill>
                <a:latin typeface="Calibri"/>
                <a:cs typeface="Calibri"/>
              </a:rPr>
              <a:t>…</a:t>
            </a:r>
            <a:endParaRPr lang="en-US" sz="1000" dirty="0">
              <a:solidFill>
                <a:srgbClr val="1F497D"/>
              </a:solidFill>
              <a:latin typeface="Calibri"/>
              <a:cs typeface="Calibri"/>
            </a:endParaRP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hashValue</a:t>
            </a:r>
            <a:r>
              <a:rPr lang="en-US" sz="1000" dirty="0">
                <a:solidFill>
                  <a:srgbClr val="1F497D"/>
                </a:solidFill>
                <a:latin typeface="Calibri"/>
                <a:cs typeface="Calibri"/>
              </a:rPr>
              <a:t>”: “7HidO8d</a:t>
            </a:r>
            <a:r>
              <a:rPr lang="mr-IN" sz="1000" dirty="0">
                <a:solidFill>
                  <a:srgbClr val="1F497D"/>
                </a:solidFill>
                <a:latin typeface="Calibri"/>
                <a:cs typeface="Calibri"/>
              </a:rPr>
              <a:t>…</a:t>
            </a:r>
            <a:r>
              <a:rPr lang="en-US" sz="1000" dirty="0">
                <a:solidFill>
                  <a:srgbClr val="1F497D"/>
                </a:solidFill>
                <a:latin typeface="Calibri"/>
                <a:cs typeface="Calibri"/>
              </a:rPr>
              <a:t>”,</a:t>
            </a:r>
          </a:p>
          <a:p>
            <a:pPr fontAlgn="base">
              <a:spcBef>
                <a:spcPct val="0"/>
              </a:spcBef>
              <a:spcAft>
                <a:spcPct val="0"/>
              </a:spcAft>
            </a:pPr>
            <a:r>
              <a:rPr lang="en-US" sz="1000" dirty="0">
                <a:solidFill>
                  <a:srgbClr val="1F497D"/>
                </a:solidFill>
                <a:latin typeface="Calibri"/>
                <a:cs typeface="Calibri"/>
              </a:rPr>
              <a:t>        “pointer”: “83726”</a:t>
            </a:r>
          </a:p>
          <a:p>
            <a:pPr fontAlgn="base">
              <a:spcBef>
                <a:spcPct val="0"/>
              </a:spcBef>
              <a:spcAft>
                <a:spcPct val="0"/>
              </a:spcAft>
            </a:pP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offChainData</a:t>
            </a:r>
            <a:r>
              <a:rPr lang="en-US" sz="1000" dirty="0">
                <a:solidFill>
                  <a:srgbClr val="1F497D"/>
                </a:solidFill>
                <a:latin typeface="Calibri"/>
                <a:cs typeface="Calibri"/>
              </a:rPr>
              <a:t>”: {</a:t>
            </a:r>
            <a:r>
              <a:rPr lang="mr-IN" sz="1000" dirty="0">
                <a:solidFill>
                  <a:srgbClr val="1F497D"/>
                </a:solidFill>
                <a:latin typeface="Calibri"/>
                <a:cs typeface="Calibri"/>
              </a:rPr>
              <a:t>…</a:t>
            </a:r>
            <a:r>
              <a:rPr lang="en-US" sz="1000" dirty="0">
                <a:solidFill>
                  <a:srgbClr val="1F497D"/>
                </a:solidFill>
                <a:latin typeface="Calibri"/>
                <a:cs typeface="Calibri"/>
              </a:rPr>
              <a:t>},</a:t>
            </a:r>
          </a:p>
          <a:p>
            <a:pPr fontAlgn="base">
              <a:spcBef>
                <a:spcPct val="0"/>
              </a:spcBef>
              <a:spcAft>
                <a:spcPct val="0"/>
              </a:spcAft>
            </a:pPr>
            <a:r>
              <a:rPr lang="en-US" sz="1000" dirty="0">
                <a:solidFill>
                  <a:srgbClr val="1F497D"/>
                </a:solidFill>
                <a:latin typeface="Calibri"/>
                <a:cs typeface="Calibri"/>
              </a:rPr>
              <a:t>    </a:t>
            </a:r>
            <a:r>
              <a:rPr lang="en-US" sz="1000" b="1" dirty="0">
                <a:solidFill>
                  <a:srgbClr val="1F497D"/>
                </a:solidFill>
                <a:latin typeface="Calibri"/>
                <a:cs typeface="Calibri"/>
              </a:rPr>
              <a:t>“</a:t>
            </a:r>
            <a:r>
              <a:rPr lang="en-US" sz="1000" b="1" dirty="0" err="1">
                <a:solidFill>
                  <a:srgbClr val="1F497D"/>
                </a:solidFill>
                <a:latin typeface="Calibri"/>
                <a:cs typeface="Calibri"/>
              </a:rPr>
              <a:t>offChainDataHash</a:t>
            </a:r>
            <a:r>
              <a:rPr lang="en-US" sz="1000" b="1" dirty="0">
                <a:solidFill>
                  <a:srgbClr val="1F497D"/>
                </a:solidFill>
                <a:latin typeface="Calibri"/>
                <a:cs typeface="Calibri"/>
              </a:rPr>
              <a:t>”: “7HidO8d</a:t>
            </a:r>
            <a:r>
              <a:rPr lang="mr-IN" sz="1000" b="1" dirty="0">
                <a:solidFill>
                  <a:srgbClr val="1F497D"/>
                </a:solidFill>
                <a:latin typeface="Calibri"/>
                <a:cs typeface="Calibri"/>
              </a:rPr>
              <a:t>…</a:t>
            </a:r>
            <a:r>
              <a:rPr lang="en-US" sz="1000" b="1" dirty="0">
                <a:solidFill>
                  <a:srgbClr val="1F497D"/>
                </a:solidFill>
                <a:latin typeface="Calibri"/>
                <a:cs typeface="Calibri"/>
              </a:rPr>
              <a:t>”,</a:t>
            </a:r>
          </a:p>
          <a:p>
            <a:pPr fontAlgn="base">
              <a:spcBef>
                <a:spcPct val="0"/>
              </a:spcBef>
              <a:spcAft>
                <a:spcPct val="0"/>
              </a:spcAft>
            </a:pPr>
            <a:r>
              <a:rPr lang="en-US" sz="1000" b="1" dirty="0">
                <a:solidFill>
                  <a:srgbClr val="1F497D"/>
                </a:solidFill>
                <a:latin typeface="Calibri"/>
                <a:cs typeface="Calibri"/>
              </a:rPr>
              <a:t>    “match”: true</a:t>
            </a:r>
          </a:p>
          <a:p>
            <a:pPr fontAlgn="base">
              <a:spcBef>
                <a:spcPct val="0"/>
              </a:spcBef>
              <a:spcAft>
                <a:spcPct val="0"/>
              </a:spcAft>
            </a:pPr>
            <a:r>
              <a:rPr lang="en-US" sz="1000" dirty="0">
                <a:solidFill>
                  <a:srgbClr val="1F497D"/>
                </a:solidFill>
                <a:latin typeface="Calibri"/>
                <a:cs typeface="Calibri"/>
              </a:rPr>
              <a:t>}</a:t>
            </a:r>
          </a:p>
        </p:txBody>
      </p:sp>
    </p:spTree>
    <p:extLst>
      <p:ext uri="{BB962C8B-B14F-4D97-AF65-F5344CB8AC3E}">
        <p14:creationId xmlns:p14="http://schemas.microsoft.com/office/powerpoint/2010/main" val="91624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8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9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9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92"/>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300"/>
                                        </p:tgtEl>
                                      </p:cBhvr>
                                    </p:animEffect>
                                    <p:set>
                                      <p:cBhvr>
                                        <p:cTn id="41" dur="1" fill="hold">
                                          <p:stCondLst>
                                            <p:cond delay="499"/>
                                          </p:stCondLst>
                                        </p:cTn>
                                        <p:tgtEl>
                                          <p:spTgt spid="300"/>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41"/>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29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9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0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296"/>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9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02"/>
                                        </p:tgtEl>
                                        <p:attrNameLst>
                                          <p:attrName>style.visibility</p:attrName>
                                        </p:attrNameLst>
                                      </p:cBhvr>
                                      <p:to>
                                        <p:strVal val="hidden"/>
                                      </p:to>
                                    </p:set>
                                  </p:childTnLst>
                                </p:cTn>
                              </p:par>
                              <p:par>
                                <p:cTn id="60" presetID="1" presetClass="entr" presetSubtype="0" fill="hold" grpId="1" nodeType="withEffect">
                                  <p:stCondLst>
                                    <p:cond delay="0"/>
                                  </p:stCondLst>
                                  <p:childTnLst>
                                    <p:set>
                                      <p:cBhvr>
                                        <p:cTn id="61" dur="1" fill="hold">
                                          <p:stCondLst>
                                            <p:cond delay="0"/>
                                          </p:stCondLst>
                                        </p:cTn>
                                        <p:tgtEl>
                                          <p:spTgt spid="29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0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97"/>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301"/>
                                        </p:tgtEl>
                                      </p:cBhvr>
                                    </p:animEffect>
                                    <p:set>
                                      <p:cBhvr>
                                        <p:cTn id="70" dur="1" fill="hold">
                                          <p:stCondLst>
                                            <p:cond delay="499"/>
                                          </p:stCondLst>
                                        </p:cTn>
                                        <p:tgtEl>
                                          <p:spTgt spid="301"/>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P spid="284" grpId="0"/>
      <p:bldP spid="284" grpId="1"/>
      <p:bldP spid="292" grpId="0"/>
      <p:bldP spid="292" grpId="1"/>
      <p:bldP spid="295" grpId="0"/>
      <p:bldP spid="295" grpId="1"/>
      <p:bldP spid="297" grpId="0"/>
      <p:bldP spid="297" grpId="1"/>
      <p:bldP spid="299" grpId="0"/>
      <p:bldP spid="141" grpId="0" animBg="1"/>
      <p:bldP spid="141" grpId="1" animBg="1"/>
      <p:bldP spid="300" grpId="0" animBg="1"/>
      <p:bldP spid="300" grpId="1" animBg="1"/>
      <p:bldP spid="301" grpId="0" animBg="1"/>
      <p:bldP spid="301" grpId="1" animBg="1"/>
      <p:bldP spid="302" grpId="0" animBg="1"/>
      <p:bldP spid="302" grpId="1" animBg="1"/>
      <p:bldP spid="30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8"/>
          <p:cNvGrpSpPr>
            <a:grpSpLocks/>
          </p:cNvGrpSpPr>
          <p:nvPr/>
        </p:nvGrpSpPr>
        <p:grpSpPr bwMode="auto">
          <a:xfrm>
            <a:off x="3671320" y="1908082"/>
            <a:ext cx="541805" cy="596357"/>
            <a:chOff x="4268788" y="4432300"/>
            <a:chExt cx="693737" cy="763588"/>
          </a:xfrm>
        </p:grpSpPr>
        <p:sp>
          <p:nvSpPr>
            <p:cNvPr id="182" name="Rectangle 181"/>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8" name="Group 194"/>
            <p:cNvGrpSpPr>
              <a:grpSpLocks/>
            </p:cNvGrpSpPr>
            <p:nvPr/>
          </p:nvGrpSpPr>
          <p:grpSpPr bwMode="auto">
            <a:xfrm>
              <a:off x="4437063" y="4559300"/>
              <a:ext cx="355600" cy="546100"/>
              <a:chOff x="-2001837" y="584200"/>
              <a:chExt cx="355600" cy="546100"/>
            </a:xfrm>
          </p:grpSpPr>
          <p:sp>
            <p:nvSpPr>
              <p:cNvPr id="184" name="Can 183"/>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1" name="Group 188"/>
              <p:cNvGrpSpPr>
                <a:grpSpLocks/>
              </p:cNvGrpSpPr>
              <p:nvPr/>
            </p:nvGrpSpPr>
            <p:grpSpPr bwMode="auto">
              <a:xfrm>
                <a:off x="-1968500" y="584200"/>
                <a:ext cx="285750" cy="228600"/>
                <a:chOff x="3009900" y="-850900"/>
                <a:chExt cx="539750" cy="431800"/>
              </a:xfrm>
            </p:grpSpPr>
            <p:grpSp>
              <p:nvGrpSpPr>
                <p:cNvPr id="16" name="Group 182"/>
                <p:cNvGrpSpPr>
                  <a:grpSpLocks/>
                </p:cNvGrpSpPr>
                <p:nvPr/>
              </p:nvGrpSpPr>
              <p:grpSpPr bwMode="auto">
                <a:xfrm>
                  <a:off x="3009900" y="-850900"/>
                  <a:ext cx="234950" cy="431800"/>
                  <a:chOff x="603250" y="4737100"/>
                  <a:chExt cx="355600" cy="654050"/>
                </a:xfrm>
              </p:grpSpPr>
              <p:sp>
                <p:nvSpPr>
                  <p:cNvPr id="192"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3" name="Oval 19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7" name="Group 43"/>
                <p:cNvGrpSpPr>
                  <a:grpSpLocks/>
                </p:cNvGrpSpPr>
                <p:nvPr/>
              </p:nvGrpSpPr>
              <p:grpSpPr bwMode="auto">
                <a:xfrm>
                  <a:off x="3314700" y="-850900"/>
                  <a:ext cx="234950" cy="431800"/>
                  <a:chOff x="603250" y="4737100"/>
                  <a:chExt cx="355600" cy="654050"/>
                </a:xfrm>
              </p:grpSpPr>
              <p:sp>
                <p:nvSpPr>
                  <p:cNvPr id="190"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1" name="Oval 19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86" name="Elbow Connector 185"/>
              <p:cNvCxnSpPr>
                <a:stCxn id="192" idx="1"/>
                <a:endCxn id="184"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87" name="Elbow Connector 186"/>
              <p:cNvCxnSpPr>
                <a:stCxn id="190" idx="1"/>
                <a:endCxn id="184"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18" name="Group 48"/>
          <p:cNvGrpSpPr>
            <a:grpSpLocks/>
          </p:cNvGrpSpPr>
          <p:nvPr/>
        </p:nvGrpSpPr>
        <p:grpSpPr bwMode="auto">
          <a:xfrm>
            <a:off x="3391919" y="2187481"/>
            <a:ext cx="541805" cy="596357"/>
            <a:chOff x="4268788" y="4432300"/>
            <a:chExt cx="693737" cy="763588"/>
          </a:xfrm>
        </p:grpSpPr>
        <p:sp>
          <p:nvSpPr>
            <p:cNvPr id="169" name="Rectangle 168"/>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1" name="Group 194"/>
            <p:cNvGrpSpPr>
              <a:grpSpLocks/>
            </p:cNvGrpSpPr>
            <p:nvPr/>
          </p:nvGrpSpPr>
          <p:grpSpPr bwMode="auto">
            <a:xfrm>
              <a:off x="4437063" y="4559300"/>
              <a:ext cx="355600" cy="546100"/>
              <a:chOff x="-2001837" y="584200"/>
              <a:chExt cx="355600" cy="546100"/>
            </a:xfrm>
          </p:grpSpPr>
          <p:sp>
            <p:nvSpPr>
              <p:cNvPr id="171" name="Can 170"/>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6" name="Group 188"/>
              <p:cNvGrpSpPr>
                <a:grpSpLocks/>
              </p:cNvGrpSpPr>
              <p:nvPr/>
            </p:nvGrpSpPr>
            <p:grpSpPr bwMode="auto">
              <a:xfrm>
                <a:off x="-1968500" y="584200"/>
                <a:ext cx="285750" cy="228600"/>
                <a:chOff x="3009900" y="-850900"/>
                <a:chExt cx="539750" cy="431800"/>
              </a:xfrm>
            </p:grpSpPr>
            <p:grpSp>
              <p:nvGrpSpPr>
                <p:cNvPr id="27" name="Group 182"/>
                <p:cNvGrpSpPr>
                  <a:grpSpLocks/>
                </p:cNvGrpSpPr>
                <p:nvPr/>
              </p:nvGrpSpPr>
              <p:grpSpPr bwMode="auto">
                <a:xfrm>
                  <a:off x="3009900" y="-850900"/>
                  <a:ext cx="234950" cy="431800"/>
                  <a:chOff x="603250" y="4737100"/>
                  <a:chExt cx="355600" cy="654050"/>
                </a:xfrm>
              </p:grpSpPr>
              <p:sp>
                <p:nvSpPr>
                  <p:cNvPr id="179"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80" name="Oval 179"/>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8" name="Group 43"/>
                <p:cNvGrpSpPr>
                  <a:grpSpLocks/>
                </p:cNvGrpSpPr>
                <p:nvPr/>
              </p:nvGrpSpPr>
              <p:grpSpPr bwMode="auto">
                <a:xfrm>
                  <a:off x="3314700" y="-850900"/>
                  <a:ext cx="234950" cy="431800"/>
                  <a:chOff x="603250" y="4737100"/>
                  <a:chExt cx="355600" cy="654050"/>
                </a:xfrm>
              </p:grpSpPr>
              <p:sp>
                <p:nvSpPr>
                  <p:cNvPr id="177"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78" name="Oval 17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73" name="Elbow Connector 172"/>
              <p:cNvCxnSpPr>
                <a:stCxn id="179" idx="1"/>
                <a:endCxn id="171"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74" name="Elbow Connector 173"/>
              <p:cNvCxnSpPr>
                <a:stCxn id="177" idx="1"/>
                <a:endCxn id="171"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30" name="Group 48"/>
          <p:cNvGrpSpPr>
            <a:grpSpLocks/>
          </p:cNvGrpSpPr>
          <p:nvPr/>
        </p:nvGrpSpPr>
        <p:grpSpPr bwMode="auto">
          <a:xfrm>
            <a:off x="3095586" y="2483815"/>
            <a:ext cx="541805" cy="596357"/>
            <a:chOff x="4268788" y="4432300"/>
            <a:chExt cx="693737" cy="763588"/>
          </a:xfrm>
        </p:grpSpPr>
        <p:sp>
          <p:nvSpPr>
            <p:cNvPr id="156" name="Rectangle 155"/>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24" name="Group 194"/>
            <p:cNvGrpSpPr>
              <a:grpSpLocks/>
            </p:cNvGrpSpPr>
            <p:nvPr/>
          </p:nvGrpSpPr>
          <p:grpSpPr bwMode="auto">
            <a:xfrm>
              <a:off x="4437063" y="4559300"/>
              <a:ext cx="355600" cy="546100"/>
              <a:chOff x="-2001837" y="584200"/>
              <a:chExt cx="355600" cy="546100"/>
            </a:xfrm>
          </p:grpSpPr>
          <p:sp>
            <p:nvSpPr>
              <p:cNvPr id="158" name="Can 157"/>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25" name="Group 188"/>
              <p:cNvGrpSpPr>
                <a:grpSpLocks/>
              </p:cNvGrpSpPr>
              <p:nvPr/>
            </p:nvGrpSpPr>
            <p:grpSpPr bwMode="auto">
              <a:xfrm>
                <a:off x="-1968500" y="584200"/>
                <a:ext cx="285750" cy="228600"/>
                <a:chOff x="3009900" y="-850900"/>
                <a:chExt cx="539750" cy="431800"/>
              </a:xfrm>
            </p:grpSpPr>
            <p:grpSp>
              <p:nvGrpSpPr>
                <p:cNvPr id="226" name="Group 182"/>
                <p:cNvGrpSpPr>
                  <a:grpSpLocks/>
                </p:cNvGrpSpPr>
                <p:nvPr/>
              </p:nvGrpSpPr>
              <p:grpSpPr bwMode="auto">
                <a:xfrm>
                  <a:off x="3009900" y="-850900"/>
                  <a:ext cx="234950" cy="431800"/>
                  <a:chOff x="603250" y="4737100"/>
                  <a:chExt cx="355600" cy="654050"/>
                </a:xfrm>
              </p:grpSpPr>
              <p:sp>
                <p:nvSpPr>
                  <p:cNvPr id="166"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7" name="Oval 166"/>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27" name="Group 43"/>
                <p:cNvGrpSpPr>
                  <a:grpSpLocks/>
                </p:cNvGrpSpPr>
                <p:nvPr/>
              </p:nvGrpSpPr>
              <p:grpSpPr bwMode="auto">
                <a:xfrm>
                  <a:off x="3314700" y="-850900"/>
                  <a:ext cx="234950" cy="431800"/>
                  <a:chOff x="603250" y="4737100"/>
                  <a:chExt cx="355600" cy="654050"/>
                </a:xfrm>
              </p:grpSpPr>
              <p:sp>
                <p:nvSpPr>
                  <p:cNvPr id="164"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5" name="Oval 16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60" name="Elbow Connector 159"/>
              <p:cNvCxnSpPr>
                <a:stCxn id="166" idx="1"/>
                <a:endCxn id="158"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61" name="Elbow Connector 160"/>
              <p:cNvCxnSpPr>
                <a:stCxn id="164" idx="1"/>
                <a:endCxn id="158"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2" name="Title 1"/>
          <p:cNvSpPr>
            <a:spLocks noGrp="1"/>
          </p:cNvSpPr>
          <p:nvPr>
            <p:ph type="title"/>
          </p:nvPr>
        </p:nvSpPr>
        <p:spPr>
          <a:xfrm>
            <a:off x="1676401" y="611189"/>
            <a:ext cx="8766175" cy="425875"/>
          </a:xfrm>
        </p:spPr>
        <p:txBody>
          <a:bodyPr/>
          <a:lstStyle/>
          <a:p>
            <a:r>
              <a:rPr lang="en-US" dirty="0"/>
              <a:t>EDR v1</a:t>
            </a:r>
          </a:p>
        </p:txBody>
      </p:sp>
      <p:grpSp>
        <p:nvGrpSpPr>
          <p:cNvPr id="228" name="Group 16"/>
          <p:cNvGrpSpPr/>
          <p:nvPr/>
        </p:nvGrpSpPr>
        <p:grpSpPr>
          <a:xfrm>
            <a:off x="6674956" y="1123366"/>
            <a:ext cx="399468" cy="792894"/>
            <a:chOff x="4081345" y="1042600"/>
            <a:chExt cx="399468" cy="792894"/>
          </a:xfrm>
        </p:grpSpPr>
        <p:pic>
          <p:nvPicPr>
            <p:cNvPr id="4"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7239" y="104260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4081345" y="1527717"/>
              <a:ext cx="3994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HR</a:t>
              </a:r>
            </a:p>
          </p:txBody>
        </p:sp>
      </p:grpSp>
      <p:grpSp>
        <p:nvGrpSpPr>
          <p:cNvPr id="229" name="Group 17"/>
          <p:cNvGrpSpPr/>
          <p:nvPr/>
        </p:nvGrpSpPr>
        <p:grpSpPr>
          <a:xfrm>
            <a:off x="5614254" y="1471268"/>
            <a:ext cx="510076" cy="785462"/>
            <a:chOff x="3051720" y="1514669"/>
            <a:chExt cx="510076" cy="785462"/>
          </a:xfrm>
        </p:grpSpPr>
        <p:pic>
          <p:nvPicPr>
            <p:cNvPr id="3"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9650" y="1514669"/>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bwMode="auto">
            <a:xfrm>
              <a:off x="3051720" y="1992354"/>
              <a:ext cx="510076"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err="1">
                  <a:solidFill>
                    <a:srgbClr val="1F497D"/>
                  </a:solidFill>
                  <a:latin typeface="Calibri" pitchFamily="-1" charset="0"/>
                  <a:cs typeface="ＭＳ Ｐゴシック" charset="0"/>
                </a:rPr>
                <a:t>Emp</a:t>
              </a:r>
              <a:endParaRPr lang="en-US" sz="1400" b="1" dirty="0">
                <a:solidFill>
                  <a:srgbClr val="1F497D"/>
                </a:solidFill>
                <a:latin typeface="Calibri" pitchFamily="-1" charset="0"/>
                <a:cs typeface="ＭＳ Ｐゴシック" charset="0"/>
              </a:endParaRPr>
            </a:p>
          </p:txBody>
        </p:sp>
      </p:grpSp>
      <p:grpSp>
        <p:nvGrpSpPr>
          <p:cNvPr id="230" name="Group 15"/>
          <p:cNvGrpSpPr/>
          <p:nvPr/>
        </p:nvGrpSpPr>
        <p:grpSpPr>
          <a:xfrm>
            <a:off x="7544446" y="1507456"/>
            <a:ext cx="695062" cy="770591"/>
            <a:chOff x="4761573" y="1577860"/>
            <a:chExt cx="695062" cy="770591"/>
          </a:xfrm>
        </p:grpSpPr>
        <p:pic>
          <p:nvPicPr>
            <p:cNvPr id="5"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2430" y="157786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bwMode="auto">
            <a:xfrm>
              <a:off x="4761573" y="2040674"/>
              <a:ext cx="69506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Payroll</a:t>
              </a:r>
            </a:p>
          </p:txBody>
        </p:sp>
      </p:grpSp>
      <p:grpSp>
        <p:nvGrpSpPr>
          <p:cNvPr id="231" name="Group 73"/>
          <p:cNvGrpSpPr/>
          <p:nvPr/>
        </p:nvGrpSpPr>
        <p:grpSpPr>
          <a:xfrm>
            <a:off x="8235017" y="2832408"/>
            <a:ext cx="1617596" cy="2125499"/>
            <a:chOff x="3376497" y="2343002"/>
            <a:chExt cx="1617596" cy="2125499"/>
          </a:xfrm>
        </p:grpSpPr>
        <p:grpSp>
          <p:nvGrpSpPr>
            <p:cNvPr id="233" name="Group 47"/>
            <p:cNvGrpSpPr>
              <a:grpSpLocks/>
            </p:cNvGrpSpPr>
            <p:nvPr/>
          </p:nvGrpSpPr>
          <p:grpSpPr bwMode="auto">
            <a:xfrm>
              <a:off x="4300355" y="2343002"/>
              <a:ext cx="693738" cy="763588"/>
              <a:chOff x="1314450" y="1508125"/>
              <a:chExt cx="693738" cy="763588"/>
            </a:xfrm>
          </p:grpSpPr>
          <p:sp>
            <p:nvSpPr>
              <p:cNvPr id="12" name="Rectangle 11"/>
              <p:cNvSpPr/>
              <p:nvPr/>
            </p:nvSpPr>
            <p:spPr bwMode="auto">
              <a:xfrm>
                <a:off x="1314450" y="150812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3" name="Rectangle 12"/>
              <p:cNvSpPr/>
              <p:nvPr/>
            </p:nvSpPr>
            <p:spPr bwMode="auto">
              <a:xfrm>
                <a:off x="1420813" y="1585913"/>
                <a:ext cx="481012" cy="608012"/>
              </a:xfrm>
              <a:prstGeom prst="rect">
                <a:avLst/>
              </a:prstGeom>
              <a:solidFill>
                <a:srgbClr val="9DD7E2"/>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4" name="Oval 13"/>
              <p:cNvSpPr/>
              <p:nvPr/>
            </p:nvSpPr>
            <p:spPr bwMode="auto">
              <a:xfrm>
                <a:off x="1403350" y="1651000"/>
                <a:ext cx="515938" cy="49688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grpSp>
        <p:pic>
          <p:nvPicPr>
            <p:cNvPr id="15" name="Picture 2" descr="Image result for blockchain icon"/>
            <p:cNvPicPr>
              <a:picLocks noChangeAspect="1" noChangeArrowheads="1"/>
            </p:cNvPicPr>
            <p:nvPr/>
          </p:nvPicPr>
          <p:blipFill>
            <a:blip r:embed="rId4"/>
            <a:srcRect/>
            <a:stretch>
              <a:fillRect/>
            </a:stretch>
          </p:blipFill>
          <p:spPr bwMode="auto">
            <a:xfrm>
              <a:off x="4411610" y="2483012"/>
              <a:ext cx="494100" cy="494100"/>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4413187" y="3142925"/>
              <a:ext cx="513268" cy="299806"/>
            </a:xfrm>
            <a:prstGeom prst="rect">
              <a:avLst/>
            </a:prstGeom>
            <a:noFill/>
            <a:ln w="9525">
              <a:noFill/>
              <a:miter lim="800000"/>
              <a:headEnd/>
              <a:tailEnd/>
            </a:ln>
          </p:spPr>
        </p:pic>
        <p:pic>
          <p:nvPicPr>
            <p:cNvPr id="22" name="Picture 2"/>
            <p:cNvPicPr>
              <a:picLocks noChangeAspect="1" noChangeArrowheads="1"/>
            </p:cNvPicPr>
            <p:nvPr/>
          </p:nvPicPr>
          <p:blipFill>
            <a:blip r:embed="rId5"/>
            <a:srcRect/>
            <a:stretch>
              <a:fillRect/>
            </a:stretch>
          </p:blipFill>
          <p:spPr bwMode="auto">
            <a:xfrm>
              <a:off x="4420622" y="3395688"/>
              <a:ext cx="513268" cy="299806"/>
            </a:xfrm>
            <a:prstGeom prst="rect">
              <a:avLst/>
            </a:prstGeom>
            <a:noFill/>
            <a:ln w="9525">
              <a:noFill/>
              <a:miter lim="800000"/>
              <a:headEnd/>
              <a:tailEnd/>
            </a:ln>
          </p:spPr>
        </p:pic>
        <p:pic>
          <p:nvPicPr>
            <p:cNvPr id="23" name="Picture 2"/>
            <p:cNvPicPr>
              <a:picLocks noChangeAspect="1" noChangeArrowheads="1"/>
            </p:cNvPicPr>
            <p:nvPr/>
          </p:nvPicPr>
          <p:blipFill>
            <a:blip r:embed="rId5"/>
            <a:srcRect/>
            <a:stretch>
              <a:fillRect/>
            </a:stretch>
          </p:blipFill>
          <p:spPr bwMode="auto">
            <a:xfrm>
              <a:off x="4421197" y="3652157"/>
              <a:ext cx="513268" cy="299806"/>
            </a:xfrm>
            <a:prstGeom prst="rect">
              <a:avLst/>
            </a:prstGeom>
            <a:noFill/>
            <a:ln w="9525">
              <a:noFill/>
              <a:miter lim="800000"/>
              <a:headEnd/>
              <a:tailEnd/>
            </a:ln>
          </p:spPr>
        </p:pic>
        <p:pic>
          <p:nvPicPr>
            <p:cNvPr id="24" name="Picture 2"/>
            <p:cNvPicPr>
              <a:picLocks noChangeAspect="1" noChangeArrowheads="1"/>
            </p:cNvPicPr>
            <p:nvPr/>
          </p:nvPicPr>
          <p:blipFill>
            <a:blip r:embed="rId5"/>
            <a:srcRect/>
            <a:stretch>
              <a:fillRect/>
            </a:stretch>
          </p:blipFill>
          <p:spPr bwMode="auto">
            <a:xfrm>
              <a:off x="4417481" y="3915498"/>
              <a:ext cx="513268" cy="299806"/>
            </a:xfrm>
            <a:prstGeom prst="rect">
              <a:avLst/>
            </a:prstGeom>
            <a:noFill/>
            <a:ln w="9525">
              <a:noFill/>
              <a:miter lim="800000"/>
              <a:headEnd/>
              <a:tailEnd/>
            </a:ln>
          </p:spPr>
        </p:pic>
        <p:pic>
          <p:nvPicPr>
            <p:cNvPr id="25" name="Picture 2"/>
            <p:cNvPicPr>
              <a:picLocks noChangeAspect="1" noChangeArrowheads="1"/>
            </p:cNvPicPr>
            <p:nvPr/>
          </p:nvPicPr>
          <p:blipFill>
            <a:blip r:embed="rId5"/>
            <a:srcRect/>
            <a:stretch>
              <a:fillRect/>
            </a:stretch>
          </p:blipFill>
          <p:spPr bwMode="auto">
            <a:xfrm>
              <a:off x="4413186" y="4168695"/>
              <a:ext cx="513268" cy="299806"/>
            </a:xfrm>
            <a:prstGeom prst="rect">
              <a:avLst/>
            </a:prstGeom>
            <a:noFill/>
            <a:ln w="9525">
              <a:noFill/>
              <a:miter lim="800000"/>
              <a:headEnd/>
              <a:tailEnd/>
            </a:ln>
          </p:spPr>
        </p:pic>
        <p:sp>
          <p:nvSpPr>
            <p:cNvPr id="29" name="TextBox 28"/>
            <p:cNvSpPr txBox="1"/>
            <p:nvPr/>
          </p:nvSpPr>
          <p:spPr bwMode="auto">
            <a:xfrm>
              <a:off x="3376497" y="3429000"/>
              <a:ext cx="862737"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On 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cxnSp>
          <p:nvCxnSpPr>
            <p:cNvPr id="31" name="Straight Connector 30"/>
            <p:cNvCxnSpPr/>
            <p:nvPr/>
          </p:nvCxnSpPr>
          <p:spPr bwMode="auto">
            <a:xfrm flipH="1">
              <a:off x="4302369" y="3112472"/>
              <a:ext cx="5886" cy="1195759"/>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p:nvPr/>
          </p:nvCxnSpPr>
          <p:spPr bwMode="auto">
            <a:xfrm flipH="1">
              <a:off x="4284787" y="4308231"/>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8" name="Straight Connector 37"/>
            <p:cNvCxnSpPr/>
            <p:nvPr/>
          </p:nvCxnSpPr>
          <p:spPr bwMode="auto">
            <a:xfrm flipH="1">
              <a:off x="4284787" y="4050323"/>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9" name="Straight Connector 38"/>
            <p:cNvCxnSpPr/>
            <p:nvPr/>
          </p:nvCxnSpPr>
          <p:spPr bwMode="auto">
            <a:xfrm flipH="1">
              <a:off x="4290648" y="3798277"/>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96510" y="3534508"/>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1" name="Straight Connector 40"/>
            <p:cNvCxnSpPr/>
            <p:nvPr/>
          </p:nvCxnSpPr>
          <p:spPr bwMode="auto">
            <a:xfrm flipH="1">
              <a:off x="4302372" y="3282462"/>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cxnSp>
        <p:nvCxnSpPr>
          <p:cNvPr id="92" name="Straight Arrow Connector 91"/>
          <p:cNvCxnSpPr/>
          <p:nvPr/>
        </p:nvCxnSpPr>
        <p:spPr bwMode="auto">
          <a:xfrm>
            <a:off x="6091768" y="2226740"/>
            <a:ext cx="414895" cy="279403"/>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Arrow Connector 93"/>
          <p:cNvCxnSpPr/>
          <p:nvPr/>
        </p:nvCxnSpPr>
        <p:spPr bwMode="auto">
          <a:xfrm>
            <a:off x="6862234" y="1879606"/>
            <a:ext cx="8497" cy="601137"/>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Arrow Connector 95"/>
          <p:cNvCxnSpPr/>
          <p:nvPr/>
        </p:nvCxnSpPr>
        <p:spPr bwMode="auto">
          <a:xfrm flipH="1">
            <a:off x="7268664" y="2277539"/>
            <a:ext cx="338637" cy="220136"/>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39" name="Group 128"/>
          <p:cNvGrpSpPr/>
          <p:nvPr/>
        </p:nvGrpSpPr>
        <p:grpSpPr>
          <a:xfrm>
            <a:off x="6256589" y="2512524"/>
            <a:ext cx="993680" cy="1099981"/>
            <a:chOff x="7296435" y="1796766"/>
            <a:chExt cx="993680" cy="1099981"/>
          </a:xfrm>
        </p:grpSpPr>
        <p:grpSp>
          <p:nvGrpSpPr>
            <p:cNvPr id="240" name="Group 108"/>
            <p:cNvGrpSpPr/>
            <p:nvPr/>
          </p:nvGrpSpPr>
          <p:grpSpPr>
            <a:xfrm>
              <a:off x="7596377" y="1954911"/>
              <a:ext cx="693738" cy="763588"/>
              <a:chOff x="2821170" y="4698122"/>
              <a:chExt cx="693738" cy="763588"/>
            </a:xfrm>
          </p:grpSpPr>
          <p:sp>
            <p:nvSpPr>
              <p:cNvPr id="110" name="Rectangle 109"/>
              <p:cNvSpPr/>
              <p:nvPr/>
            </p:nvSpPr>
            <p:spPr bwMode="auto">
              <a:xfrm>
                <a:off x="2821170" y="4698122"/>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pic>
            <p:nvPicPr>
              <p:cNvPr id="111" name="Picture 4" descr="Image result for microservice icon"/>
              <p:cNvPicPr>
                <a:picLocks noChangeAspect="1" noChangeArrowheads="1"/>
              </p:cNvPicPr>
              <p:nvPr/>
            </p:nvPicPr>
            <p:blipFill>
              <a:blip r:embed="rId6">
                <a:duotone>
                  <a:prstClr val="black"/>
                  <a:schemeClr val="accent1">
                    <a:tint val="45000"/>
                    <a:satMod val="400000"/>
                  </a:schemeClr>
                </a:duotone>
              </a:blip>
              <a:srcRect/>
              <a:stretch>
                <a:fillRect/>
              </a:stretch>
            </p:blipFill>
            <p:spPr bwMode="auto">
              <a:xfrm>
                <a:off x="2888371" y="4777884"/>
                <a:ext cx="582651" cy="582651"/>
              </a:xfrm>
              <a:prstGeom prst="rect">
                <a:avLst/>
              </a:prstGeom>
              <a:noFill/>
            </p:spPr>
          </p:pic>
        </p:grpSp>
        <p:sp>
          <p:nvSpPr>
            <p:cNvPr id="127" name="TextBox 126"/>
            <p:cNvSpPr txBox="1"/>
            <p:nvPr/>
          </p:nvSpPr>
          <p:spPr bwMode="auto">
            <a:xfrm rot="16200000">
              <a:off x="6900333" y="2192868"/>
              <a:ext cx="1099981"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API-Services</a:t>
              </a:r>
            </a:p>
          </p:txBody>
        </p:sp>
      </p:grpSp>
      <p:cxnSp>
        <p:nvCxnSpPr>
          <p:cNvPr id="128" name="Straight Arrow Connector 127"/>
          <p:cNvCxnSpPr/>
          <p:nvPr/>
        </p:nvCxnSpPr>
        <p:spPr bwMode="auto">
          <a:xfrm flipH="1" flipV="1">
            <a:off x="4369061" y="2337498"/>
            <a:ext cx="1819311" cy="654534"/>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8" name="Rectangle 47"/>
          <p:cNvSpPr/>
          <p:nvPr/>
        </p:nvSpPr>
        <p:spPr bwMode="auto">
          <a:xfrm>
            <a:off x="4660366" y="5460767"/>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0" name="Rectangle 49"/>
          <p:cNvSpPr/>
          <p:nvPr/>
        </p:nvSpPr>
        <p:spPr bwMode="auto">
          <a:xfrm>
            <a:off x="3933014" y="5460767"/>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2" name="Rectangle 51"/>
          <p:cNvSpPr/>
          <p:nvPr/>
        </p:nvSpPr>
        <p:spPr bwMode="auto">
          <a:xfrm>
            <a:off x="3199281" y="5455219"/>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8" name="Right Arrow 57"/>
          <p:cNvSpPr/>
          <p:nvPr/>
        </p:nvSpPr>
        <p:spPr>
          <a:xfrm>
            <a:off x="3746651" y="5633349"/>
            <a:ext cx="159507" cy="166457"/>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61" name="Right Arrow 60"/>
          <p:cNvSpPr/>
          <p:nvPr/>
        </p:nvSpPr>
        <p:spPr>
          <a:xfrm>
            <a:off x="4474004" y="5649995"/>
            <a:ext cx="159507" cy="166457"/>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234" name="Group 196"/>
          <p:cNvGrpSpPr>
            <a:grpSpLocks/>
          </p:cNvGrpSpPr>
          <p:nvPr/>
        </p:nvGrpSpPr>
        <p:grpSpPr bwMode="auto">
          <a:xfrm rot="10800000" flipH="1">
            <a:off x="2566291" y="5489086"/>
            <a:ext cx="535951" cy="429387"/>
            <a:chOff x="1708266" y="3086897"/>
            <a:chExt cx="748040" cy="654716"/>
          </a:xfrm>
        </p:grpSpPr>
        <p:sp>
          <p:nvSpPr>
            <p:cNvPr id="63" name="Right Arrow 62"/>
            <p:cNvSpPr/>
            <p:nvPr/>
          </p:nvSpPr>
          <p:spPr>
            <a:xfrm>
              <a:off x="1708266" y="3086897"/>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4" name="Right Arrow 63"/>
            <p:cNvSpPr/>
            <p:nvPr/>
          </p:nvSpPr>
          <p:spPr>
            <a:xfrm>
              <a:off x="1708266" y="3308742"/>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5" name="Right Arrow 64"/>
            <p:cNvSpPr/>
            <p:nvPr/>
          </p:nvSpPr>
          <p:spPr>
            <a:xfrm>
              <a:off x="1708266" y="3535999"/>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grpSp>
      <p:sp>
        <p:nvSpPr>
          <p:cNvPr id="66" name="TextBox 65"/>
          <p:cNvSpPr txBox="1"/>
          <p:nvPr/>
        </p:nvSpPr>
        <p:spPr bwMode="auto">
          <a:xfrm>
            <a:off x="3292609" y="6007656"/>
            <a:ext cx="348108" cy="184666"/>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Stage</a:t>
            </a:r>
          </a:p>
        </p:txBody>
      </p:sp>
      <p:sp>
        <p:nvSpPr>
          <p:cNvPr id="71" name="TextBox 70"/>
          <p:cNvSpPr txBox="1"/>
          <p:nvPr/>
        </p:nvSpPr>
        <p:spPr bwMode="auto">
          <a:xfrm>
            <a:off x="3859966" y="6015960"/>
            <a:ext cx="647613" cy="369332"/>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Metadata</a:t>
            </a:r>
          </a:p>
          <a:p>
            <a:pPr algn="ctr" fontAlgn="base">
              <a:spcBef>
                <a:spcPct val="0"/>
              </a:spcBef>
              <a:spcAft>
                <a:spcPct val="0"/>
              </a:spcAft>
            </a:pPr>
            <a:r>
              <a:rPr lang="en-US" sz="1200" b="1" dirty="0">
                <a:solidFill>
                  <a:srgbClr val="1F497D"/>
                </a:solidFill>
                <a:latin typeface="Calibri" pitchFamily="-1" charset="0"/>
                <a:cs typeface="ＭＳ Ｐゴシック" charset="0"/>
              </a:rPr>
              <a:t>Extraction</a:t>
            </a:r>
          </a:p>
        </p:txBody>
      </p:sp>
      <p:sp>
        <p:nvSpPr>
          <p:cNvPr id="72" name="TextBox 71"/>
          <p:cNvSpPr txBox="1"/>
          <p:nvPr/>
        </p:nvSpPr>
        <p:spPr bwMode="auto">
          <a:xfrm>
            <a:off x="4617141" y="6015960"/>
            <a:ext cx="647485" cy="184666"/>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Transform</a:t>
            </a:r>
          </a:p>
        </p:txBody>
      </p:sp>
      <p:grpSp>
        <p:nvGrpSpPr>
          <p:cNvPr id="235" name="Group 119"/>
          <p:cNvGrpSpPr>
            <a:grpSpLocks/>
          </p:cNvGrpSpPr>
          <p:nvPr/>
        </p:nvGrpSpPr>
        <p:grpSpPr bwMode="auto">
          <a:xfrm>
            <a:off x="1915505" y="5472446"/>
            <a:ext cx="486778" cy="464938"/>
            <a:chOff x="4136159" y="1638300"/>
            <a:chExt cx="466797" cy="546100"/>
          </a:xfrm>
        </p:grpSpPr>
        <p:sp>
          <p:nvSpPr>
            <p:cNvPr id="100" name="Can 99"/>
            <p:cNvSpPr/>
            <p:nvPr/>
          </p:nvSpPr>
          <p:spPr>
            <a:xfrm>
              <a:off x="4247301" y="1778000"/>
              <a:ext cx="355654" cy="4064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01" name="Folded Corner 100"/>
            <p:cNvSpPr/>
            <p:nvPr/>
          </p:nvSpPr>
          <p:spPr bwMode="auto">
            <a:xfrm>
              <a:off x="4136159" y="1638300"/>
              <a:ext cx="306435" cy="369888"/>
            </a:xfrm>
            <a:prstGeom prst="foldedCorner">
              <a:avLst/>
            </a:prstGeom>
            <a:solidFill>
              <a:schemeClr val="bg1"/>
            </a:solidFill>
            <a:ln w="19050" cap="flat" cmpd="sng" algn="ctr">
              <a:solidFill>
                <a:schemeClr val="tx2"/>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000" dirty="0">
                <a:solidFill>
                  <a:prstClr val="white"/>
                </a:solidFill>
              </a:endParaRPr>
            </a:p>
          </p:txBody>
        </p:sp>
      </p:grpSp>
      <p:grpSp>
        <p:nvGrpSpPr>
          <p:cNvPr id="89" name="Group 88"/>
          <p:cNvGrpSpPr/>
          <p:nvPr/>
        </p:nvGrpSpPr>
        <p:grpSpPr>
          <a:xfrm>
            <a:off x="4660540" y="4333481"/>
            <a:ext cx="522785" cy="702202"/>
            <a:chOff x="2409437" y="4617960"/>
            <a:chExt cx="522785" cy="702202"/>
          </a:xfrm>
        </p:grpSpPr>
        <p:sp>
          <p:nvSpPr>
            <p:cNvPr id="105" name="Rectangle 104"/>
            <p:cNvSpPr/>
            <p:nvPr/>
          </p:nvSpPr>
          <p:spPr bwMode="auto">
            <a:xfrm>
              <a:off x="2409437" y="4819750"/>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06" name="Oval 105"/>
            <p:cNvSpPr/>
            <p:nvPr/>
          </p:nvSpPr>
          <p:spPr bwMode="auto">
            <a:xfrm>
              <a:off x="2470448" y="4896736"/>
              <a:ext cx="401958" cy="349560"/>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108" name="TextBox 107"/>
            <p:cNvSpPr txBox="1"/>
            <p:nvPr/>
          </p:nvSpPr>
          <p:spPr bwMode="auto">
            <a:xfrm>
              <a:off x="2439580" y="4617960"/>
              <a:ext cx="428002" cy="215444"/>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MDM</a:t>
              </a:r>
            </a:p>
          </p:txBody>
        </p:sp>
      </p:grpSp>
      <p:grpSp>
        <p:nvGrpSpPr>
          <p:cNvPr id="236" name="Group 325"/>
          <p:cNvGrpSpPr/>
          <p:nvPr/>
        </p:nvGrpSpPr>
        <p:grpSpPr>
          <a:xfrm>
            <a:off x="3292610" y="5546819"/>
            <a:ext cx="343943" cy="295308"/>
            <a:chOff x="3879850" y="3513138"/>
            <a:chExt cx="708025" cy="747713"/>
          </a:xfrm>
        </p:grpSpPr>
        <p:sp>
          <p:nvSpPr>
            <p:cNvPr id="113" name="Isosceles Triangle 11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4" name="Straight Connector 113"/>
            <p:cNvCxnSpPr>
              <a:stCxn id="113" idx="1"/>
              <a:endCxn id="11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5" name="Straight Connector 114"/>
            <p:cNvCxnSpPr>
              <a:stCxn id="113" idx="1"/>
              <a:endCxn id="11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6" name="Straight Connector 115"/>
            <p:cNvCxnSpPr>
              <a:stCxn id="113" idx="3"/>
              <a:endCxn id="11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7" name="Group 325"/>
          <p:cNvGrpSpPr/>
          <p:nvPr/>
        </p:nvGrpSpPr>
        <p:grpSpPr>
          <a:xfrm>
            <a:off x="4026343" y="5552368"/>
            <a:ext cx="343943" cy="295308"/>
            <a:chOff x="3879850" y="3513138"/>
            <a:chExt cx="708025" cy="747713"/>
          </a:xfrm>
        </p:grpSpPr>
        <p:sp>
          <p:nvSpPr>
            <p:cNvPr id="118" name="Isosceles Triangle 117"/>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9" name="Straight Connector 118"/>
            <p:cNvCxnSpPr>
              <a:stCxn id="118" idx="1"/>
              <a:endCxn id="118"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0" name="Straight Connector 119"/>
            <p:cNvCxnSpPr>
              <a:stCxn id="118" idx="1"/>
              <a:endCxn id="118"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1" name="Straight Connector 120"/>
            <p:cNvCxnSpPr>
              <a:stCxn id="118" idx="3"/>
              <a:endCxn id="118"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8" name="Group 325"/>
          <p:cNvGrpSpPr/>
          <p:nvPr/>
        </p:nvGrpSpPr>
        <p:grpSpPr>
          <a:xfrm>
            <a:off x="4740934" y="5569013"/>
            <a:ext cx="343943" cy="295308"/>
            <a:chOff x="3879850" y="3513138"/>
            <a:chExt cx="708025" cy="747713"/>
          </a:xfrm>
        </p:grpSpPr>
        <p:sp>
          <p:nvSpPr>
            <p:cNvPr id="123" name="Isosceles Triangle 12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24" name="Straight Connector 123"/>
            <p:cNvCxnSpPr>
              <a:stCxn id="123" idx="1"/>
              <a:endCxn id="12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5" name="Straight Connector 124"/>
            <p:cNvCxnSpPr>
              <a:stCxn id="123" idx="1"/>
              <a:endCxn id="12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6" name="Straight Connector 125"/>
            <p:cNvCxnSpPr>
              <a:stCxn id="123" idx="3"/>
              <a:endCxn id="12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sp>
        <p:nvSpPr>
          <p:cNvPr id="138" name="TextBox 137"/>
          <p:cNvSpPr txBox="1"/>
          <p:nvPr/>
        </p:nvSpPr>
        <p:spPr bwMode="auto">
          <a:xfrm>
            <a:off x="1601299" y="4854513"/>
            <a:ext cx="1248612" cy="430887"/>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Payroll</a:t>
            </a:r>
          </a:p>
          <a:p>
            <a:pPr algn="ctr" fontAlgn="base">
              <a:spcBef>
                <a:spcPct val="0"/>
              </a:spcBef>
              <a:spcAft>
                <a:spcPct val="0"/>
              </a:spcAft>
            </a:pPr>
            <a:r>
              <a:rPr lang="en-US" sz="1400" b="1" dirty="0">
                <a:solidFill>
                  <a:srgbClr val="1F497D"/>
                </a:solidFill>
                <a:latin typeface="Calibri" pitchFamily="-1" charset="0"/>
                <a:cs typeface="ＭＳ Ｐゴシック" charset="0"/>
              </a:rPr>
              <a:t>Transaction Data</a:t>
            </a:r>
          </a:p>
        </p:txBody>
      </p:sp>
      <p:grpSp>
        <p:nvGrpSpPr>
          <p:cNvPr id="241" name="Group 48"/>
          <p:cNvGrpSpPr>
            <a:grpSpLocks/>
          </p:cNvGrpSpPr>
          <p:nvPr/>
        </p:nvGrpSpPr>
        <p:grpSpPr bwMode="auto">
          <a:xfrm>
            <a:off x="2714587" y="2675499"/>
            <a:ext cx="617043" cy="633272"/>
            <a:chOff x="4268788" y="4432300"/>
            <a:chExt cx="693737" cy="763588"/>
          </a:xfrm>
        </p:grpSpPr>
        <p:sp>
          <p:nvSpPr>
            <p:cNvPr id="143" name="Rectangle 142"/>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42" name="Group 194"/>
            <p:cNvGrpSpPr>
              <a:grpSpLocks/>
            </p:cNvGrpSpPr>
            <p:nvPr/>
          </p:nvGrpSpPr>
          <p:grpSpPr bwMode="auto">
            <a:xfrm>
              <a:off x="4437063" y="4559300"/>
              <a:ext cx="355600" cy="546100"/>
              <a:chOff x="-2001837" y="584200"/>
              <a:chExt cx="355600" cy="546100"/>
            </a:xfrm>
          </p:grpSpPr>
          <p:sp>
            <p:nvSpPr>
              <p:cNvPr id="145" name="Can 144"/>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43" name="Group 188"/>
              <p:cNvGrpSpPr>
                <a:grpSpLocks/>
              </p:cNvGrpSpPr>
              <p:nvPr/>
            </p:nvGrpSpPr>
            <p:grpSpPr bwMode="auto">
              <a:xfrm>
                <a:off x="-1968500" y="584200"/>
                <a:ext cx="285750" cy="228600"/>
                <a:chOff x="3009900" y="-850900"/>
                <a:chExt cx="539750" cy="431800"/>
              </a:xfrm>
            </p:grpSpPr>
            <p:grpSp>
              <p:nvGrpSpPr>
                <p:cNvPr id="244" name="Group 182"/>
                <p:cNvGrpSpPr>
                  <a:grpSpLocks/>
                </p:cNvGrpSpPr>
                <p:nvPr/>
              </p:nvGrpSpPr>
              <p:grpSpPr bwMode="auto">
                <a:xfrm>
                  <a:off x="3009900" y="-850900"/>
                  <a:ext cx="234950" cy="431800"/>
                  <a:chOff x="603250" y="4737100"/>
                  <a:chExt cx="355600" cy="654050"/>
                </a:xfrm>
              </p:grpSpPr>
              <p:sp>
                <p:nvSpPr>
                  <p:cNvPr id="153"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4" name="Oval 15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45" name="Group 43"/>
                <p:cNvGrpSpPr>
                  <a:grpSpLocks/>
                </p:cNvGrpSpPr>
                <p:nvPr/>
              </p:nvGrpSpPr>
              <p:grpSpPr bwMode="auto">
                <a:xfrm>
                  <a:off x="3314700" y="-850900"/>
                  <a:ext cx="234950" cy="431800"/>
                  <a:chOff x="603250" y="4737100"/>
                  <a:chExt cx="355600" cy="654050"/>
                </a:xfrm>
              </p:grpSpPr>
              <p:sp>
                <p:nvSpPr>
                  <p:cNvPr id="151"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2" name="Oval 15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47" name="Elbow Connector 146"/>
              <p:cNvCxnSpPr>
                <a:stCxn id="153" idx="1"/>
                <a:endCxn id="145"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stCxn id="151" idx="1"/>
                <a:endCxn id="145"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194" name="TextBox 193"/>
          <p:cNvSpPr txBox="1"/>
          <p:nvPr/>
        </p:nvSpPr>
        <p:spPr bwMode="auto">
          <a:xfrm>
            <a:off x="2239985" y="1380073"/>
            <a:ext cx="2456250"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Commercial Payroll Processors</a:t>
            </a:r>
          </a:p>
          <a:p>
            <a:pPr algn="ctr" fontAlgn="base">
              <a:spcBef>
                <a:spcPct val="0"/>
              </a:spcBef>
              <a:spcAft>
                <a:spcPct val="0"/>
              </a:spcAft>
            </a:pPr>
            <a:r>
              <a:rPr lang="en-US" sz="1400" b="1" dirty="0">
                <a:solidFill>
                  <a:srgbClr val="1F497D"/>
                </a:solidFill>
                <a:latin typeface="Calibri" pitchFamily="-1" charset="0"/>
                <a:cs typeface="ＭＳ Ｐゴシック" charset="0"/>
              </a:rPr>
              <a:t>(</a:t>
            </a:r>
            <a:r>
              <a:rPr lang="en-US" sz="1400" b="1" dirty="0" err="1">
                <a:solidFill>
                  <a:srgbClr val="1F497D"/>
                </a:solidFill>
                <a:latin typeface="Calibri" pitchFamily="-1" charset="0"/>
                <a:cs typeface="ＭＳ Ｐゴシック" charset="0"/>
              </a:rPr>
              <a:t>NewPay</a:t>
            </a:r>
            <a:r>
              <a:rPr lang="en-US" sz="1400" b="1" dirty="0">
                <a:solidFill>
                  <a:srgbClr val="1F497D"/>
                </a:solidFill>
                <a:latin typeface="Calibri" pitchFamily="-1" charset="0"/>
                <a:cs typeface="ＭＳ Ｐゴシック" charset="0"/>
              </a:rPr>
              <a:t>)</a:t>
            </a:r>
          </a:p>
        </p:txBody>
      </p:sp>
      <p:sp>
        <p:nvSpPr>
          <p:cNvPr id="196" name="Arc 195"/>
          <p:cNvSpPr/>
          <p:nvPr/>
        </p:nvSpPr>
        <p:spPr bwMode="auto">
          <a:xfrm flipH="1">
            <a:off x="2133600" y="3039538"/>
            <a:ext cx="1003300" cy="3161088"/>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grpSp>
        <p:nvGrpSpPr>
          <p:cNvPr id="36" name="Group 35"/>
          <p:cNvGrpSpPr/>
          <p:nvPr/>
        </p:nvGrpSpPr>
        <p:grpSpPr>
          <a:xfrm>
            <a:off x="8312253" y="5426421"/>
            <a:ext cx="1382082" cy="1069516"/>
            <a:chOff x="7705613" y="4276456"/>
            <a:chExt cx="1382082" cy="1069516"/>
          </a:xfrm>
        </p:grpSpPr>
        <p:sp>
          <p:nvSpPr>
            <p:cNvPr id="197" name="TextBox 49"/>
            <p:cNvSpPr txBox="1">
              <a:spLocks noChangeArrowheads="1"/>
            </p:cNvSpPr>
            <p:nvPr/>
          </p:nvSpPr>
          <p:spPr bwMode="auto">
            <a:xfrm>
              <a:off x="7705613" y="4822752"/>
              <a:ext cx="13569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GB" sz="1400" dirty="0">
                  <a:solidFill>
                    <a:srgbClr val="000000"/>
                  </a:solidFill>
                  <a:latin typeface="Calibri" charset="0"/>
                </a:rPr>
                <a:t>HR Reporting Data Marts</a:t>
              </a:r>
            </a:p>
          </p:txBody>
        </p:sp>
        <p:grpSp>
          <p:nvGrpSpPr>
            <p:cNvPr id="246" name="Group 190"/>
            <p:cNvGrpSpPr>
              <a:grpSpLocks/>
            </p:cNvGrpSpPr>
            <p:nvPr/>
          </p:nvGrpSpPr>
          <p:grpSpPr bwMode="auto">
            <a:xfrm>
              <a:off x="8012767" y="4282670"/>
              <a:ext cx="698814" cy="494112"/>
              <a:chOff x="640045" y="3157538"/>
              <a:chExt cx="1228725" cy="863600"/>
            </a:xfrm>
          </p:grpSpPr>
          <p:sp>
            <p:nvSpPr>
              <p:cNvPr id="199" name="Rectangle 198"/>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0" name="Rectangle 199"/>
              <p:cNvSpPr/>
              <p:nvPr/>
            </p:nvSpPr>
            <p:spPr bwMode="auto">
              <a:xfrm>
                <a:off x="691548" y="3197870"/>
                <a:ext cx="1135530" cy="83039"/>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1" name="Rectangle 200"/>
              <p:cNvSpPr/>
              <p:nvPr/>
            </p:nvSpPr>
            <p:spPr bwMode="auto">
              <a:xfrm>
                <a:off x="701358" y="3309380"/>
                <a:ext cx="274685" cy="66193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2" name="Rectangle 201"/>
              <p:cNvSpPr/>
              <p:nvPr/>
            </p:nvSpPr>
            <p:spPr bwMode="auto">
              <a:xfrm>
                <a:off x="1532772" y="3309380"/>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3" name="Rectangle 202"/>
              <p:cNvSpPr/>
              <p:nvPr/>
            </p:nvSpPr>
            <p:spPr bwMode="auto">
              <a:xfrm>
                <a:off x="1005474" y="3309380"/>
                <a:ext cx="497868" cy="19454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4" name="Rectangle 203"/>
              <p:cNvSpPr/>
              <p:nvPr/>
            </p:nvSpPr>
            <p:spPr bwMode="auto">
              <a:xfrm>
                <a:off x="1005474" y="3812356"/>
                <a:ext cx="225634" cy="15895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5" name="Rectangle 204"/>
              <p:cNvSpPr/>
              <p:nvPr/>
            </p:nvSpPr>
            <p:spPr bwMode="auto">
              <a:xfrm>
                <a:off x="1270349" y="3814727"/>
                <a:ext cx="235444" cy="15658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6" name="Rectangle 205"/>
              <p:cNvSpPr/>
              <p:nvPr/>
            </p:nvSpPr>
            <p:spPr bwMode="auto">
              <a:xfrm>
                <a:off x="1532772" y="3655769"/>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7" name="Rectangle 206"/>
              <p:cNvSpPr/>
              <p:nvPr/>
            </p:nvSpPr>
            <p:spPr bwMode="auto">
              <a:xfrm>
                <a:off x="1049619" y="3354457"/>
                <a:ext cx="407123" cy="121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8" name="Rectangle 207"/>
              <p:cNvSpPr/>
              <p:nvPr/>
            </p:nvSpPr>
            <p:spPr bwMode="auto">
              <a:xfrm>
                <a:off x="745504" y="3371065"/>
                <a:ext cx="181488" cy="55042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9" name="Rectangle 208"/>
              <p:cNvSpPr/>
              <p:nvPr/>
            </p:nvSpPr>
            <p:spPr bwMode="auto">
              <a:xfrm>
                <a:off x="1586728" y="3707964"/>
                <a:ext cx="164320" cy="2253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0" name="Rectangle 209"/>
              <p:cNvSpPr/>
              <p:nvPr/>
            </p:nvSpPr>
            <p:spPr bwMode="auto">
              <a:xfrm>
                <a:off x="1591633" y="3354457"/>
                <a:ext cx="164320" cy="22539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1" name="Rectangle 210"/>
              <p:cNvSpPr/>
              <p:nvPr/>
            </p:nvSpPr>
            <p:spPr bwMode="auto">
              <a:xfrm>
                <a:off x="1309589" y="3859806"/>
                <a:ext cx="134891" cy="8778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2" name="Rectangle 211"/>
              <p:cNvSpPr/>
              <p:nvPr/>
            </p:nvSpPr>
            <p:spPr bwMode="auto">
              <a:xfrm>
                <a:off x="1054525" y="3852688"/>
                <a:ext cx="134891" cy="854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nvGrpSpPr>
              <p:cNvPr id="247" name="Group 205"/>
              <p:cNvGrpSpPr>
                <a:grpSpLocks/>
              </p:cNvGrpSpPr>
              <p:nvPr/>
            </p:nvGrpSpPr>
            <p:grpSpPr bwMode="auto">
              <a:xfrm>
                <a:off x="997419" y="3522291"/>
                <a:ext cx="496710" cy="257828"/>
                <a:chOff x="339996" y="3313113"/>
                <a:chExt cx="1120775" cy="655637"/>
              </a:xfrm>
            </p:grpSpPr>
            <p:sp>
              <p:nvSpPr>
                <p:cNvPr id="214" name="Rectangle 213"/>
                <p:cNvSpPr/>
                <p:nvPr/>
              </p:nvSpPr>
              <p:spPr bwMode="auto">
                <a:xfrm>
                  <a:off x="341572" y="3314679"/>
                  <a:ext cx="1117850" cy="65158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cxnSp>
              <p:nvCxnSpPr>
                <p:cNvPr id="215" name="Straight Connector 214"/>
                <p:cNvCxnSpPr/>
                <p:nvPr/>
              </p:nvCxnSpPr>
              <p:spPr bwMode="auto">
                <a:xfrm>
                  <a:off x="452250" y="3405174"/>
                  <a:ext cx="0" cy="50075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6" name="Straight Connector 215"/>
                <p:cNvCxnSpPr/>
                <p:nvPr/>
              </p:nvCxnSpPr>
              <p:spPr bwMode="auto">
                <a:xfrm>
                  <a:off x="424579" y="3881796"/>
                  <a:ext cx="907562"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7" name="Rectangle 216"/>
                <p:cNvSpPr/>
                <p:nvPr/>
              </p:nvSpPr>
              <p:spPr bwMode="auto">
                <a:xfrm>
                  <a:off x="551860" y="3489639"/>
                  <a:ext cx="94075" cy="392158"/>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8" name="Rectangle 217"/>
                <p:cNvSpPr/>
                <p:nvPr/>
              </p:nvSpPr>
              <p:spPr bwMode="auto">
                <a:xfrm>
                  <a:off x="751081" y="3586169"/>
                  <a:ext cx="110678" cy="289592"/>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9" name="Rectangle 218"/>
                <p:cNvSpPr/>
                <p:nvPr/>
              </p:nvSpPr>
              <p:spPr bwMode="auto">
                <a:xfrm>
                  <a:off x="1110784" y="3706833"/>
                  <a:ext cx="94078" cy="16892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20" name="Rectangle 219"/>
                <p:cNvSpPr/>
                <p:nvPr/>
              </p:nvSpPr>
              <p:spPr bwMode="auto">
                <a:xfrm>
                  <a:off x="939234" y="3525838"/>
                  <a:ext cx="88543" cy="349924"/>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grpSp>
        <p:pic>
          <p:nvPicPr>
            <p:cNvPr id="221" name="Picture 114" descr="DR - User - Information Govern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76545" y="4276456"/>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83" name="TextBox 182"/>
          <p:cNvSpPr txBox="1"/>
          <p:nvPr/>
        </p:nvSpPr>
        <p:spPr bwMode="auto">
          <a:xfrm>
            <a:off x="4761074" y="1726987"/>
            <a:ext cx="999066"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1. </a:t>
            </a:r>
            <a:r>
              <a:rPr lang="en-US" sz="1050" dirty="0" err="1">
                <a:solidFill>
                  <a:srgbClr val="FF0000"/>
                </a:solidFill>
                <a:latin typeface="Calibri" pitchFamily="-1" charset="0"/>
                <a:cs typeface="ＭＳ Ｐゴシック" charset="0"/>
              </a:rPr>
              <a:t>Emp</a:t>
            </a:r>
            <a:r>
              <a:rPr lang="en-US" sz="1050" dirty="0">
                <a:solidFill>
                  <a:srgbClr val="FF0000"/>
                </a:solidFill>
                <a:latin typeface="Calibri" pitchFamily="-1" charset="0"/>
                <a:cs typeface="ＭＳ Ｐゴシック" charset="0"/>
              </a:rPr>
              <a:t> updates their name</a:t>
            </a:r>
          </a:p>
        </p:txBody>
      </p:sp>
      <p:grpSp>
        <p:nvGrpSpPr>
          <p:cNvPr id="55" name="Group 54"/>
          <p:cNvGrpSpPr/>
          <p:nvPr/>
        </p:nvGrpSpPr>
        <p:grpSpPr>
          <a:xfrm>
            <a:off x="6394426" y="5067862"/>
            <a:ext cx="1390411" cy="612431"/>
            <a:chOff x="5112501" y="4707475"/>
            <a:chExt cx="1390411" cy="612431"/>
          </a:xfrm>
        </p:grpSpPr>
        <p:sp>
          <p:nvSpPr>
            <p:cNvPr id="85" name="Magnetic Disk 126"/>
            <p:cNvSpPr/>
            <p:nvPr/>
          </p:nvSpPr>
          <p:spPr bwMode="auto">
            <a:xfrm>
              <a:off x="5198023" y="4707475"/>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2" name="Magnetic Disk 126"/>
            <p:cNvSpPr/>
            <p:nvPr/>
          </p:nvSpPr>
          <p:spPr bwMode="auto">
            <a:xfrm>
              <a:off x="5130295" y="4749805"/>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3" name="TextBox 42"/>
            <p:cNvSpPr txBox="1"/>
            <p:nvPr/>
          </p:nvSpPr>
          <p:spPr bwMode="auto">
            <a:xfrm>
              <a:off x="5609719" y="4796686"/>
              <a:ext cx="893193"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Off-Chain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4" name="TextBox 43"/>
            <p:cNvSpPr txBox="1"/>
            <p:nvPr/>
          </p:nvSpPr>
          <p:spPr bwMode="auto">
            <a:xfrm>
              <a:off x="5112501" y="4911641"/>
              <a:ext cx="50526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ODS</a:t>
              </a:r>
            </a:p>
          </p:txBody>
        </p:sp>
      </p:grpSp>
      <p:sp>
        <p:nvSpPr>
          <p:cNvPr id="222" name="TextBox 221"/>
          <p:cNvSpPr txBox="1"/>
          <p:nvPr/>
        </p:nvSpPr>
        <p:spPr bwMode="auto">
          <a:xfrm>
            <a:off x="2760133" y="685801"/>
            <a:ext cx="481311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dirty="0">
                <a:solidFill>
                  <a:srgbClr val="FF0000"/>
                </a:solidFill>
                <a:latin typeface="Calibri" pitchFamily="-1" charset="0"/>
                <a:cs typeface="ＭＳ Ｐゴシック" charset="0"/>
              </a:rPr>
              <a:t>Off Chain Value Update Scenario </a:t>
            </a:r>
            <a:r>
              <a:rPr lang="mr-IN" sz="1400" dirty="0">
                <a:solidFill>
                  <a:srgbClr val="FF0000"/>
                </a:solidFill>
                <a:latin typeface="Calibri" pitchFamily="-1" charset="0"/>
                <a:cs typeface="ＭＳ Ｐゴシック" charset="0"/>
              </a:rPr>
              <a:t>–</a:t>
            </a:r>
            <a:r>
              <a:rPr lang="en-US" sz="1400" dirty="0">
                <a:solidFill>
                  <a:srgbClr val="FF0000"/>
                </a:solidFill>
                <a:latin typeface="Calibri" pitchFamily="-1" charset="0"/>
                <a:cs typeface="ＭＳ Ｐゴシック" charset="0"/>
              </a:rPr>
              <a:t> Initiate Name Change Part 2 </a:t>
            </a:r>
          </a:p>
        </p:txBody>
      </p:sp>
      <p:sp>
        <p:nvSpPr>
          <p:cNvPr id="280" name="TextBox 279"/>
          <p:cNvSpPr txBox="1"/>
          <p:nvPr/>
        </p:nvSpPr>
        <p:spPr bwMode="auto">
          <a:xfrm>
            <a:off x="4876800" y="152401"/>
            <a:ext cx="2104230"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prstClr val="black"/>
                </a:solidFill>
                <a:latin typeface="Calibri" pitchFamily="-1" charset="0"/>
                <a:cs typeface="ＭＳ Ｐゴシック" charset="0"/>
              </a:rPr>
              <a:t>Animated Version of Slide</a:t>
            </a:r>
          </a:p>
        </p:txBody>
      </p:sp>
      <p:cxnSp>
        <p:nvCxnSpPr>
          <p:cNvPr id="255" name="Straight Arrow Connector 254"/>
          <p:cNvCxnSpPr>
            <a:stCxn id="48" idx="0"/>
            <a:endCxn id="105" idx="2"/>
          </p:cNvCxnSpPr>
          <p:nvPr/>
        </p:nvCxnSpPr>
        <p:spPr bwMode="auto">
          <a:xfrm flipV="1">
            <a:off x="4921758" y="5035683"/>
            <a:ext cx="174" cy="425084"/>
          </a:xfrm>
          <a:prstGeom prst="straightConnector1">
            <a:avLst/>
          </a:prstGeom>
          <a:solidFill>
            <a:srgbClr val="CC99FF"/>
          </a:solidFill>
          <a:ln w="38100" cap="flat" cmpd="sng" algn="ctr">
            <a:solidFill>
              <a:schemeClr val="tx2"/>
            </a:solidFill>
            <a:prstDash val="solid"/>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59" name="Straight Arrow Connector 258"/>
          <p:cNvCxnSpPr/>
          <p:nvPr/>
        </p:nvCxnSpPr>
        <p:spPr bwMode="auto">
          <a:xfrm flipH="1" flipV="1">
            <a:off x="7445740" y="3236141"/>
            <a:ext cx="1442174" cy="406487"/>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60" name="Straight Arrow Connector 259"/>
          <p:cNvCxnSpPr/>
          <p:nvPr/>
        </p:nvCxnSpPr>
        <p:spPr bwMode="auto">
          <a:xfrm flipV="1">
            <a:off x="6731080" y="3586066"/>
            <a:ext cx="191618" cy="1406539"/>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84" name="TextBox 283"/>
          <p:cNvSpPr txBox="1"/>
          <p:nvPr/>
        </p:nvSpPr>
        <p:spPr bwMode="auto">
          <a:xfrm>
            <a:off x="7050294" y="3490774"/>
            <a:ext cx="999066" cy="415498"/>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2. API Routes update to ODS</a:t>
            </a:r>
          </a:p>
        </p:txBody>
      </p:sp>
      <p:cxnSp>
        <p:nvCxnSpPr>
          <p:cNvPr id="290" name="Straight Arrow Connector 289"/>
          <p:cNvCxnSpPr/>
          <p:nvPr/>
        </p:nvCxnSpPr>
        <p:spPr bwMode="auto">
          <a:xfrm>
            <a:off x="5270940" y="4794981"/>
            <a:ext cx="1067498" cy="453244"/>
          </a:xfrm>
          <a:prstGeom prst="straightConnector1">
            <a:avLst/>
          </a:prstGeom>
          <a:solidFill>
            <a:srgbClr val="CC99FF"/>
          </a:solidFill>
          <a:ln w="38100" cap="flat" cmpd="sng" algn="ctr">
            <a:solidFill>
              <a:schemeClr val="tx2"/>
            </a:solidFill>
            <a:prstDash val="solid"/>
            <a:round/>
            <a:headEnd type="stealth"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7" name="Oval Callout 106"/>
          <p:cNvSpPr/>
          <p:nvPr/>
        </p:nvSpPr>
        <p:spPr>
          <a:xfrm>
            <a:off x="4690683" y="1026296"/>
            <a:ext cx="1011502" cy="582188"/>
          </a:xfrm>
          <a:prstGeom prst="wedgeEllipseCallout">
            <a:avLst>
              <a:gd name="adj1" fmla="val 51894"/>
              <a:gd name="adj2" fmla="val 42224"/>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00" dirty="0">
                <a:solidFill>
                  <a:srgbClr val="1F497D"/>
                </a:solidFill>
                <a:latin typeface="Calibri"/>
                <a:cs typeface="Calibri"/>
              </a:rPr>
              <a:t>I’d like to change my name</a:t>
            </a:r>
          </a:p>
        </p:txBody>
      </p:sp>
      <p:cxnSp>
        <p:nvCxnSpPr>
          <p:cNvPr id="112" name="Straight Arrow Connector 111"/>
          <p:cNvCxnSpPr/>
          <p:nvPr/>
        </p:nvCxnSpPr>
        <p:spPr bwMode="auto">
          <a:xfrm>
            <a:off x="5959106" y="2337499"/>
            <a:ext cx="379333" cy="281777"/>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2" name="TextBox 291"/>
          <p:cNvSpPr txBox="1"/>
          <p:nvPr/>
        </p:nvSpPr>
        <p:spPr bwMode="auto">
          <a:xfrm>
            <a:off x="7074759" y="4344823"/>
            <a:ext cx="723496" cy="646331"/>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3. ODS stores PII and returns copy to API</a:t>
            </a:r>
          </a:p>
        </p:txBody>
      </p:sp>
      <p:cxnSp>
        <p:nvCxnSpPr>
          <p:cNvPr id="293" name="Straight Arrow Connector 292"/>
          <p:cNvCxnSpPr/>
          <p:nvPr/>
        </p:nvCxnSpPr>
        <p:spPr bwMode="auto">
          <a:xfrm flipH="1">
            <a:off x="6908155" y="3823241"/>
            <a:ext cx="163421" cy="1212442"/>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94" name="Straight Arrow Connector 293"/>
          <p:cNvCxnSpPr/>
          <p:nvPr/>
        </p:nvCxnSpPr>
        <p:spPr bwMode="auto">
          <a:xfrm flipV="1">
            <a:off x="6904343" y="3619876"/>
            <a:ext cx="188174" cy="1385650"/>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5" name="TextBox 294"/>
          <p:cNvSpPr txBox="1"/>
          <p:nvPr/>
        </p:nvSpPr>
        <p:spPr bwMode="auto">
          <a:xfrm>
            <a:off x="7721589" y="2480751"/>
            <a:ext cx="1004186" cy="646331"/>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4. API computes hash and submits transaction to the network</a:t>
            </a:r>
          </a:p>
        </p:txBody>
      </p:sp>
      <p:cxnSp>
        <p:nvCxnSpPr>
          <p:cNvPr id="296" name="Straight Arrow Connector 295"/>
          <p:cNvCxnSpPr/>
          <p:nvPr/>
        </p:nvCxnSpPr>
        <p:spPr bwMode="auto">
          <a:xfrm>
            <a:off x="7541285" y="3084339"/>
            <a:ext cx="1354064" cy="373614"/>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7" name="TextBox 296"/>
          <p:cNvSpPr txBox="1"/>
          <p:nvPr/>
        </p:nvSpPr>
        <p:spPr bwMode="auto">
          <a:xfrm>
            <a:off x="9792410" y="3690668"/>
            <a:ext cx="832856" cy="1615827"/>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5. Runs smart contract, gains consensus from network, stores transaction in log, and updates world state</a:t>
            </a:r>
          </a:p>
          <a:p>
            <a:pPr algn="ctr" fontAlgn="base">
              <a:spcBef>
                <a:spcPct val="0"/>
              </a:spcBef>
              <a:spcAft>
                <a:spcPct val="0"/>
              </a:spcAft>
            </a:pPr>
            <a:r>
              <a:rPr lang="en-US" sz="1050" dirty="0">
                <a:solidFill>
                  <a:srgbClr val="FF0000"/>
                </a:solidFill>
                <a:latin typeface="Calibri" pitchFamily="-1" charset="0"/>
                <a:cs typeface="ＭＳ Ｐゴシック" charset="0"/>
              </a:rPr>
              <a:t>(7 Steps)</a:t>
            </a:r>
          </a:p>
        </p:txBody>
      </p:sp>
      <p:cxnSp>
        <p:nvCxnSpPr>
          <p:cNvPr id="298" name="Straight Arrow Connector 297"/>
          <p:cNvCxnSpPr>
            <a:endCxn id="9" idx="3"/>
          </p:cNvCxnSpPr>
          <p:nvPr/>
        </p:nvCxnSpPr>
        <p:spPr bwMode="auto">
          <a:xfrm flipH="1" flipV="1">
            <a:off x="6124331" y="2102842"/>
            <a:ext cx="550627" cy="394834"/>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9" name="TextBox 298"/>
          <p:cNvSpPr txBox="1"/>
          <p:nvPr/>
        </p:nvSpPr>
        <p:spPr bwMode="auto">
          <a:xfrm>
            <a:off x="8086522" y="2537428"/>
            <a:ext cx="948151" cy="738664"/>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6. Network emits event for successful update</a:t>
            </a:r>
          </a:p>
        </p:txBody>
      </p:sp>
      <p:sp>
        <p:nvSpPr>
          <p:cNvPr id="188" name="Rounded Rectangle 187"/>
          <p:cNvSpPr/>
          <p:nvPr/>
        </p:nvSpPr>
        <p:spPr>
          <a:xfrm>
            <a:off x="6667429" y="3103517"/>
            <a:ext cx="493776" cy="182880"/>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a:solidFill>
                  <a:srgbClr val="1F497D"/>
                </a:solidFill>
                <a:latin typeface="Calibri"/>
                <a:cs typeface="Calibri"/>
              </a:rPr>
              <a:t>Name</a:t>
            </a:r>
            <a:endParaRPr lang="en-US" sz="800" dirty="0">
              <a:solidFill>
                <a:srgbClr val="1F497D"/>
              </a:solidFill>
              <a:latin typeface="Calibri"/>
              <a:cs typeface="Calibri"/>
            </a:endParaRPr>
          </a:p>
        </p:txBody>
      </p:sp>
      <p:sp>
        <p:nvSpPr>
          <p:cNvPr id="189" name="Rounded Rectangle 188"/>
          <p:cNvSpPr/>
          <p:nvPr/>
        </p:nvSpPr>
        <p:spPr>
          <a:xfrm>
            <a:off x="5640512" y="2256268"/>
            <a:ext cx="495358" cy="178507"/>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a:solidFill>
                  <a:srgbClr val="1F497D"/>
                </a:solidFill>
                <a:latin typeface="Calibri"/>
                <a:cs typeface="Calibri"/>
              </a:rPr>
              <a:t>Name</a:t>
            </a:r>
            <a:endParaRPr lang="en-US" sz="800" dirty="0">
              <a:solidFill>
                <a:srgbClr val="1F497D"/>
              </a:solidFill>
              <a:latin typeface="Calibri"/>
              <a:cs typeface="Calibri"/>
            </a:endParaRPr>
          </a:p>
        </p:txBody>
      </p:sp>
      <p:cxnSp>
        <p:nvCxnSpPr>
          <p:cNvPr id="198" name="Straight Arrow Connector 197"/>
          <p:cNvCxnSpPr/>
          <p:nvPr/>
        </p:nvCxnSpPr>
        <p:spPr bwMode="auto">
          <a:xfrm flipH="1" flipV="1">
            <a:off x="7345814" y="3022021"/>
            <a:ext cx="1519426" cy="437869"/>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3" name="Rounded Rectangle 212"/>
          <p:cNvSpPr/>
          <p:nvPr/>
        </p:nvSpPr>
        <p:spPr>
          <a:xfrm>
            <a:off x="6447017" y="5670132"/>
            <a:ext cx="493776" cy="182880"/>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a:solidFill>
                  <a:srgbClr val="1F497D"/>
                </a:solidFill>
                <a:latin typeface="Calibri"/>
                <a:cs typeface="Calibri"/>
              </a:rPr>
              <a:t>Name</a:t>
            </a:r>
            <a:endParaRPr lang="en-US" sz="800" dirty="0">
              <a:solidFill>
                <a:srgbClr val="1F497D"/>
              </a:solidFill>
              <a:latin typeface="Calibri"/>
              <a:cs typeface="Calibri"/>
            </a:endParaRPr>
          </a:p>
        </p:txBody>
      </p:sp>
      <p:sp>
        <p:nvSpPr>
          <p:cNvPr id="223" name="Rounded Rectangle 222"/>
          <p:cNvSpPr/>
          <p:nvPr/>
        </p:nvSpPr>
        <p:spPr>
          <a:xfrm>
            <a:off x="9290534" y="3685101"/>
            <a:ext cx="493776" cy="182880"/>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a:solidFill>
                  <a:srgbClr val="1F497D"/>
                </a:solidFill>
                <a:latin typeface="Calibri"/>
                <a:cs typeface="Calibri"/>
              </a:rPr>
              <a:t>hU9eN</a:t>
            </a:r>
            <a:endParaRPr lang="en-US" sz="800" dirty="0">
              <a:solidFill>
                <a:srgbClr val="1F497D"/>
              </a:solidFill>
              <a:latin typeface="Calibri"/>
              <a:cs typeface="Calibri"/>
            </a:endParaRPr>
          </a:p>
        </p:txBody>
      </p:sp>
      <p:sp>
        <p:nvSpPr>
          <p:cNvPr id="248" name="Rounded Rectangle 247"/>
          <p:cNvSpPr/>
          <p:nvPr/>
        </p:nvSpPr>
        <p:spPr>
          <a:xfrm>
            <a:off x="7209833" y="2974188"/>
            <a:ext cx="493776" cy="182880"/>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dirty="0">
                <a:solidFill>
                  <a:srgbClr val="1F497D"/>
                </a:solidFill>
                <a:latin typeface="Calibri"/>
                <a:cs typeface="Calibri"/>
              </a:rPr>
              <a:t>hU9eN</a:t>
            </a:r>
          </a:p>
        </p:txBody>
      </p:sp>
      <p:cxnSp>
        <p:nvCxnSpPr>
          <p:cNvPr id="249" name="Straight Arrow Connector 248"/>
          <p:cNvCxnSpPr/>
          <p:nvPr/>
        </p:nvCxnSpPr>
        <p:spPr bwMode="auto">
          <a:xfrm flipH="1" flipV="1">
            <a:off x="7002790" y="1936924"/>
            <a:ext cx="979" cy="509395"/>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1" name="TextBox 250"/>
          <p:cNvSpPr txBox="1"/>
          <p:nvPr/>
        </p:nvSpPr>
        <p:spPr bwMode="auto">
          <a:xfrm>
            <a:off x="7017511" y="989652"/>
            <a:ext cx="948151"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6. HR notified of pending update</a:t>
            </a:r>
          </a:p>
        </p:txBody>
      </p:sp>
      <p:sp>
        <p:nvSpPr>
          <p:cNvPr id="252" name="TextBox 251"/>
          <p:cNvSpPr txBox="1"/>
          <p:nvPr/>
        </p:nvSpPr>
        <p:spPr bwMode="auto">
          <a:xfrm>
            <a:off x="5753248" y="1152371"/>
            <a:ext cx="948151"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6. </a:t>
            </a:r>
            <a:r>
              <a:rPr lang="en-US" sz="1050" dirty="0" err="1">
                <a:solidFill>
                  <a:srgbClr val="FF0000"/>
                </a:solidFill>
                <a:latin typeface="Calibri" pitchFamily="-1" charset="0"/>
                <a:cs typeface="ＭＳ Ｐゴシック" charset="0"/>
              </a:rPr>
              <a:t>Emp</a:t>
            </a:r>
            <a:r>
              <a:rPr lang="en-US" sz="1050" dirty="0">
                <a:solidFill>
                  <a:srgbClr val="FF0000"/>
                </a:solidFill>
                <a:latin typeface="Calibri" pitchFamily="-1" charset="0"/>
                <a:cs typeface="ＭＳ Ｐゴシック" charset="0"/>
              </a:rPr>
              <a:t> notified of success</a:t>
            </a:r>
          </a:p>
        </p:txBody>
      </p:sp>
      <p:sp>
        <p:nvSpPr>
          <p:cNvPr id="74" name="Rectangle 73"/>
          <p:cNvSpPr/>
          <p:nvPr/>
        </p:nvSpPr>
        <p:spPr>
          <a:xfrm>
            <a:off x="8895349" y="1123367"/>
            <a:ext cx="1547226" cy="1194058"/>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fontAlgn="base">
              <a:spcBef>
                <a:spcPct val="0"/>
              </a:spcBef>
              <a:spcAft>
                <a:spcPct val="0"/>
              </a:spcAft>
            </a:pPr>
            <a:r>
              <a:rPr lang="en-US" sz="1200" dirty="0">
                <a:solidFill>
                  <a:srgbClr val="1F497D"/>
                </a:solidFill>
                <a:latin typeface="Calibri"/>
                <a:cs typeface="Calibri"/>
              </a:rPr>
              <a:t>Transaction to initiate a name change submitted with pointer to off-chain data and encrypted copy of data</a:t>
            </a:r>
          </a:p>
        </p:txBody>
      </p:sp>
      <p:sp>
        <p:nvSpPr>
          <p:cNvPr id="253" name="Rectangle 252"/>
          <p:cNvSpPr/>
          <p:nvPr/>
        </p:nvSpPr>
        <p:spPr>
          <a:xfrm>
            <a:off x="3153639" y="4106088"/>
            <a:ext cx="4718720" cy="2389850"/>
          </a:xfrm>
          <a:prstGeom prst="rect">
            <a:avLst/>
          </a:prstGeom>
          <a:noFill/>
          <a:ln w="25400" cap="sq">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54" name="TextBox 253"/>
          <p:cNvSpPr txBox="1"/>
          <p:nvPr/>
        </p:nvSpPr>
        <p:spPr bwMode="auto">
          <a:xfrm>
            <a:off x="3597730" y="3826540"/>
            <a:ext cx="724494" cy="215444"/>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a:solidFill>
                  <a:srgbClr val="1F497D"/>
                </a:solidFill>
                <a:latin typeface="Calibri" pitchFamily="-1" charset="0"/>
                <a:cs typeface="ＭＳ Ｐゴシック" charset="0"/>
              </a:rPr>
              <a:t>Data Lake</a:t>
            </a:r>
            <a:endParaRPr lang="en-US" sz="1400" b="1" dirty="0">
              <a:solidFill>
                <a:srgbClr val="1F497D"/>
              </a:solidFill>
              <a:latin typeface="Calibri" pitchFamily="-1" charset="0"/>
              <a:cs typeface="ＭＳ Ｐゴシック" charset="0"/>
            </a:endParaRPr>
          </a:p>
        </p:txBody>
      </p:sp>
    </p:spTree>
    <p:extLst>
      <p:ext uri="{BB962C8B-B14F-4D97-AF65-F5344CB8AC3E}">
        <p14:creationId xmlns:p14="http://schemas.microsoft.com/office/powerpoint/2010/main" val="47562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8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2"/>
                                        </p:tgtEl>
                                        <p:attrNameLst>
                                          <p:attrName>style.visibility</p:attrName>
                                        </p:attrNameLst>
                                      </p:cBhvr>
                                      <p:to>
                                        <p:strVal val="hidden"/>
                                      </p:to>
                                    </p:set>
                                  </p:childTnLst>
                                </p:cTn>
                              </p:par>
                              <p:par>
                                <p:cTn id="17" presetID="9" presetClass="exit" presetSubtype="0" fill="hold" grpId="1" nodeType="withEffect">
                                  <p:stCondLst>
                                    <p:cond delay="0"/>
                                  </p:stCondLst>
                                  <p:childTnLst>
                                    <p:animEffect transition="out" filter="dissolve">
                                      <p:cBhvr>
                                        <p:cTn id="18" dur="500"/>
                                        <p:tgtEl>
                                          <p:spTgt spid="189"/>
                                        </p:tgtEl>
                                      </p:cBhvr>
                                    </p:animEffect>
                                    <p:set>
                                      <p:cBhvr>
                                        <p:cTn id="19" dur="1" fill="hold">
                                          <p:stCondLst>
                                            <p:cond delay="499"/>
                                          </p:stCondLst>
                                        </p:cTn>
                                        <p:tgtEl>
                                          <p:spTgt spid="189"/>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28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1" nodeType="clickEffect">
                                  <p:stCondLst>
                                    <p:cond delay="0"/>
                                  </p:stCondLst>
                                  <p:childTnLst>
                                    <p:animEffect transition="out" filter="dissolve">
                                      <p:cBhvr>
                                        <p:cTn id="29" dur="500"/>
                                        <p:tgtEl>
                                          <p:spTgt spid="188"/>
                                        </p:tgtEl>
                                      </p:cBhvr>
                                    </p:animEffect>
                                    <p:set>
                                      <p:cBhvr>
                                        <p:cTn id="30" dur="1" fill="hold">
                                          <p:stCondLst>
                                            <p:cond delay="499"/>
                                          </p:stCondLst>
                                        </p:cTn>
                                        <p:tgtEl>
                                          <p:spTgt spid="18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8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9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9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9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95"/>
                                        </p:tgtEl>
                                        <p:attrNameLst>
                                          <p:attrName>style.visibility</p:attrName>
                                        </p:attrNameLst>
                                      </p:cBhvr>
                                      <p:to>
                                        <p:strVal val="hidden"/>
                                      </p:to>
                                    </p:set>
                                  </p:childTnLst>
                                </p:cTn>
                              </p:par>
                              <p:par>
                                <p:cTn id="61" presetID="9" presetClass="exit" presetSubtype="0" fill="hold" grpId="1" nodeType="withEffect">
                                  <p:stCondLst>
                                    <p:cond delay="0"/>
                                  </p:stCondLst>
                                  <p:childTnLst>
                                    <p:animEffect transition="out" filter="dissolve">
                                      <p:cBhvr>
                                        <p:cTn id="62" dur="500"/>
                                        <p:tgtEl>
                                          <p:spTgt spid="248"/>
                                        </p:tgtEl>
                                      </p:cBhvr>
                                    </p:animEffect>
                                    <p:set>
                                      <p:cBhvr>
                                        <p:cTn id="63" dur="1" fill="hold">
                                          <p:stCondLst>
                                            <p:cond delay="499"/>
                                          </p:stCondLst>
                                        </p:cTn>
                                        <p:tgtEl>
                                          <p:spTgt spid="24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74"/>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223"/>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2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297"/>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29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299"/>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98"/>
                                        </p:tgtEl>
                                        <p:attrNameLst>
                                          <p:attrName>style.visibility</p:attrName>
                                        </p:attrNameLst>
                                      </p:cBhvr>
                                      <p:to>
                                        <p:strVal val="hidden"/>
                                      </p:to>
                                    </p:set>
                                  </p:childTnLst>
                                </p:cTn>
                              </p:par>
                              <p:par>
                                <p:cTn id="84" presetID="1" presetClass="entr" presetSubtype="0" fill="hold" nodeType="withEffect">
                                  <p:stCondLst>
                                    <p:cond delay="0"/>
                                  </p:stCondLst>
                                  <p:childTnLst>
                                    <p:set>
                                      <p:cBhvr>
                                        <p:cTn id="85" dur="1" fill="hold">
                                          <p:stCondLst>
                                            <p:cond delay="0"/>
                                          </p:stCondLst>
                                        </p:cTn>
                                        <p:tgtEl>
                                          <p:spTgt spid="298"/>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24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5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P spid="284" grpId="0"/>
      <p:bldP spid="284" grpId="1"/>
      <p:bldP spid="292" grpId="0"/>
      <p:bldP spid="292" grpId="1"/>
      <p:bldP spid="295" grpId="0"/>
      <p:bldP spid="295" grpId="1"/>
      <p:bldP spid="297" grpId="0"/>
      <p:bldP spid="297" grpId="1"/>
      <p:bldP spid="299" grpId="0"/>
      <p:bldP spid="299" grpId="1"/>
      <p:bldP spid="188" grpId="0" animBg="1"/>
      <p:bldP spid="188" grpId="1" animBg="1"/>
      <p:bldP spid="189" grpId="0" animBg="1"/>
      <p:bldP spid="189" grpId="1" animBg="1"/>
      <p:bldP spid="213" grpId="0" animBg="1"/>
      <p:bldP spid="223" grpId="0" animBg="1"/>
      <p:bldP spid="248" grpId="0" animBg="1"/>
      <p:bldP spid="248" grpId="1" animBg="1"/>
      <p:bldP spid="251" grpId="0"/>
      <p:bldP spid="252" grpId="0"/>
      <p:bldP spid="74" grpId="0" animBg="1"/>
      <p:bldP spid="7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3153639" y="4106088"/>
            <a:ext cx="4718720" cy="2389850"/>
          </a:xfrm>
          <a:prstGeom prst="rect">
            <a:avLst/>
          </a:prstGeom>
          <a:noFill/>
          <a:ln w="25400" cap="sq">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6" name="Group 48"/>
          <p:cNvGrpSpPr>
            <a:grpSpLocks/>
          </p:cNvGrpSpPr>
          <p:nvPr/>
        </p:nvGrpSpPr>
        <p:grpSpPr bwMode="auto">
          <a:xfrm>
            <a:off x="3671320" y="1908082"/>
            <a:ext cx="541805" cy="596357"/>
            <a:chOff x="4268788" y="4432300"/>
            <a:chExt cx="693737" cy="763588"/>
          </a:xfrm>
        </p:grpSpPr>
        <p:sp>
          <p:nvSpPr>
            <p:cNvPr id="182" name="Rectangle 181"/>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8" name="Group 194"/>
            <p:cNvGrpSpPr>
              <a:grpSpLocks/>
            </p:cNvGrpSpPr>
            <p:nvPr/>
          </p:nvGrpSpPr>
          <p:grpSpPr bwMode="auto">
            <a:xfrm>
              <a:off x="4437063" y="4559300"/>
              <a:ext cx="355600" cy="546100"/>
              <a:chOff x="-2001837" y="584200"/>
              <a:chExt cx="355600" cy="546100"/>
            </a:xfrm>
          </p:grpSpPr>
          <p:sp>
            <p:nvSpPr>
              <p:cNvPr id="184" name="Can 183"/>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1" name="Group 188"/>
              <p:cNvGrpSpPr>
                <a:grpSpLocks/>
              </p:cNvGrpSpPr>
              <p:nvPr/>
            </p:nvGrpSpPr>
            <p:grpSpPr bwMode="auto">
              <a:xfrm>
                <a:off x="-1968500" y="584200"/>
                <a:ext cx="285750" cy="228600"/>
                <a:chOff x="3009900" y="-850900"/>
                <a:chExt cx="539750" cy="431800"/>
              </a:xfrm>
            </p:grpSpPr>
            <p:grpSp>
              <p:nvGrpSpPr>
                <p:cNvPr id="16" name="Group 182"/>
                <p:cNvGrpSpPr>
                  <a:grpSpLocks/>
                </p:cNvGrpSpPr>
                <p:nvPr/>
              </p:nvGrpSpPr>
              <p:grpSpPr bwMode="auto">
                <a:xfrm>
                  <a:off x="3009900" y="-850900"/>
                  <a:ext cx="234950" cy="431800"/>
                  <a:chOff x="603250" y="4737100"/>
                  <a:chExt cx="355600" cy="654050"/>
                </a:xfrm>
              </p:grpSpPr>
              <p:sp>
                <p:nvSpPr>
                  <p:cNvPr id="192"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3" name="Oval 19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7" name="Group 43"/>
                <p:cNvGrpSpPr>
                  <a:grpSpLocks/>
                </p:cNvGrpSpPr>
                <p:nvPr/>
              </p:nvGrpSpPr>
              <p:grpSpPr bwMode="auto">
                <a:xfrm>
                  <a:off x="3314700" y="-850900"/>
                  <a:ext cx="234950" cy="431800"/>
                  <a:chOff x="603250" y="4737100"/>
                  <a:chExt cx="355600" cy="654050"/>
                </a:xfrm>
              </p:grpSpPr>
              <p:sp>
                <p:nvSpPr>
                  <p:cNvPr id="190"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1" name="Oval 19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86" name="Elbow Connector 185"/>
              <p:cNvCxnSpPr>
                <a:stCxn id="192" idx="1"/>
                <a:endCxn id="184"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87" name="Elbow Connector 186"/>
              <p:cNvCxnSpPr>
                <a:stCxn id="190" idx="1"/>
                <a:endCxn id="184"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18" name="Group 48"/>
          <p:cNvGrpSpPr>
            <a:grpSpLocks/>
          </p:cNvGrpSpPr>
          <p:nvPr/>
        </p:nvGrpSpPr>
        <p:grpSpPr bwMode="auto">
          <a:xfrm>
            <a:off x="3391919" y="2187481"/>
            <a:ext cx="541805" cy="596357"/>
            <a:chOff x="4268788" y="4432300"/>
            <a:chExt cx="693737" cy="763588"/>
          </a:xfrm>
        </p:grpSpPr>
        <p:sp>
          <p:nvSpPr>
            <p:cNvPr id="169" name="Rectangle 168"/>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1" name="Group 194"/>
            <p:cNvGrpSpPr>
              <a:grpSpLocks/>
            </p:cNvGrpSpPr>
            <p:nvPr/>
          </p:nvGrpSpPr>
          <p:grpSpPr bwMode="auto">
            <a:xfrm>
              <a:off x="4437063" y="4559300"/>
              <a:ext cx="355600" cy="546100"/>
              <a:chOff x="-2001837" y="584200"/>
              <a:chExt cx="355600" cy="546100"/>
            </a:xfrm>
          </p:grpSpPr>
          <p:sp>
            <p:nvSpPr>
              <p:cNvPr id="171" name="Can 170"/>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6" name="Group 188"/>
              <p:cNvGrpSpPr>
                <a:grpSpLocks/>
              </p:cNvGrpSpPr>
              <p:nvPr/>
            </p:nvGrpSpPr>
            <p:grpSpPr bwMode="auto">
              <a:xfrm>
                <a:off x="-1968500" y="584200"/>
                <a:ext cx="285750" cy="228600"/>
                <a:chOff x="3009900" y="-850900"/>
                <a:chExt cx="539750" cy="431800"/>
              </a:xfrm>
            </p:grpSpPr>
            <p:grpSp>
              <p:nvGrpSpPr>
                <p:cNvPr id="27" name="Group 182"/>
                <p:cNvGrpSpPr>
                  <a:grpSpLocks/>
                </p:cNvGrpSpPr>
                <p:nvPr/>
              </p:nvGrpSpPr>
              <p:grpSpPr bwMode="auto">
                <a:xfrm>
                  <a:off x="3009900" y="-850900"/>
                  <a:ext cx="234950" cy="431800"/>
                  <a:chOff x="603250" y="4737100"/>
                  <a:chExt cx="355600" cy="654050"/>
                </a:xfrm>
              </p:grpSpPr>
              <p:sp>
                <p:nvSpPr>
                  <p:cNvPr id="179"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80" name="Oval 179"/>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8" name="Group 43"/>
                <p:cNvGrpSpPr>
                  <a:grpSpLocks/>
                </p:cNvGrpSpPr>
                <p:nvPr/>
              </p:nvGrpSpPr>
              <p:grpSpPr bwMode="auto">
                <a:xfrm>
                  <a:off x="3314700" y="-850900"/>
                  <a:ext cx="234950" cy="431800"/>
                  <a:chOff x="603250" y="4737100"/>
                  <a:chExt cx="355600" cy="654050"/>
                </a:xfrm>
              </p:grpSpPr>
              <p:sp>
                <p:nvSpPr>
                  <p:cNvPr id="177"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78" name="Oval 17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73" name="Elbow Connector 172"/>
              <p:cNvCxnSpPr>
                <a:stCxn id="179" idx="1"/>
                <a:endCxn id="171"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74" name="Elbow Connector 173"/>
              <p:cNvCxnSpPr>
                <a:stCxn id="177" idx="1"/>
                <a:endCxn id="171"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30" name="Group 48"/>
          <p:cNvGrpSpPr>
            <a:grpSpLocks/>
          </p:cNvGrpSpPr>
          <p:nvPr/>
        </p:nvGrpSpPr>
        <p:grpSpPr bwMode="auto">
          <a:xfrm>
            <a:off x="3095586" y="2483815"/>
            <a:ext cx="541805" cy="596357"/>
            <a:chOff x="4268788" y="4432300"/>
            <a:chExt cx="693737" cy="763588"/>
          </a:xfrm>
        </p:grpSpPr>
        <p:sp>
          <p:nvSpPr>
            <p:cNvPr id="156" name="Rectangle 155"/>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24" name="Group 194"/>
            <p:cNvGrpSpPr>
              <a:grpSpLocks/>
            </p:cNvGrpSpPr>
            <p:nvPr/>
          </p:nvGrpSpPr>
          <p:grpSpPr bwMode="auto">
            <a:xfrm>
              <a:off x="4437063" y="4559300"/>
              <a:ext cx="355600" cy="546100"/>
              <a:chOff x="-2001837" y="584200"/>
              <a:chExt cx="355600" cy="546100"/>
            </a:xfrm>
          </p:grpSpPr>
          <p:sp>
            <p:nvSpPr>
              <p:cNvPr id="158" name="Can 157"/>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25" name="Group 188"/>
              <p:cNvGrpSpPr>
                <a:grpSpLocks/>
              </p:cNvGrpSpPr>
              <p:nvPr/>
            </p:nvGrpSpPr>
            <p:grpSpPr bwMode="auto">
              <a:xfrm>
                <a:off x="-1968500" y="584200"/>
                <a:ext cx="285750" cy="228600"/>
                <a:chOff x="3009900" y="-850900"/>
                <a:chExt cx="539750" cy="431800"/>
              </a:xfrm>
            </p:grpSpPr>
            <p:grpSp>
              <p:nvGrpSpPr>
                <p:cNvPr id="226" name="Group 182"/>
                <p:cNvGrpSpPr>
                  <a:grpSpLocks/>
                </p:cNvGrpSpPr>
                <p:nvPr/>
              </p:nvGrpSpPr>
              <p:grpSpPr bwMode="auto">
                <a:xfrm>
                  <a:off x="3009900" y="-850900"/>
                  <a:ext cx="234950" cy="431800"/>
                  <a:chOff x="603250" y="4737100"/>
                  <a:chExt cx="355600" cy="654050"/>
                </a:xfrm>
              </p:grpSpPr>
              <p:sp>
                <p:nvSpPr>
                  <p:cNvPr id="166"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7" name="Oval 166"/>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27" name="Group 43"/>
                <p:cNvGrpSpPr>
                  <a:grpSpLocks/>
                </p:cNvGrpSpPr>
                <p:nvPr/>
              </p:nvGrpSpPr>
              <p:grpSpPr bwMode="auto">
                <a:xfrm>
                  <a:off x="3314700" y="-850900"/>
                  <a:ext cx="234950" cy="431800"/>
                  <a:chOff x="603250" y="4737100"/>
                  <a:chExt cx="355600" cy="654050"/>
                </a:xfrm>
              </p:grpSpPr>
              <p:sp>
                <p:nvSpPr>
                  <p:cNvPr id="164"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5" name="Oval 16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60" name="Elbow Connector 159"/>
              <p:cNvCxnSpPr>
                <a:stCxn id="166" idx="1"/>
                <a:endCxn id="158"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61" name="Elbow Connector 160"/>
              <p:cNvCxnSpPr>
                <a:stCxn id="164" idx="1"/>
                <a:endCxn id="158"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2" name="Title 1"/>
          <p:cNvSpPr>
            <a:spLocks noGrp="1"/>
          </p:cNvSpPr>
          <p:nvPr>
            <p:ph type="title"/>
          </p:nvPr>
        </p:nvSpPr>
        <p:spPr>
          <a:xfrm>
            <a:off x="1676401" y="611189"/>
            <a:ext cx="8766175" cy="425875"/>
          </a:xfrm>
        </p:spPr>
        <p:txBody>
          <a:bodyPr/>
          <a:lstStyle/>
          <a:p>
            <a:r>
              <a:rPr lang="en-US" dirty="0"/>
              <a:t>EDR v1</a:t>
            </a:r>
          </a:p>
        </p:txBody>
      </p:sp>
      <p:grpSp>
        <p:nvGrpSpPr>
          <p:cNvPr id="228" name="Group 16"/>
          <p:cNvGrpSpPr/>
          <p:nvPr/>
        </p:nvGrpSpPr>
        <p:grpSpPr>
          <a:xfrm>
            <a:off x="6674956" y="1123366"/>
            <a:ext cx="399468" cy="792894"/>
            <a:chOff x="4081345" y="1042600"/>
            <a:chExt cx="399468" cy="792894"/>
          </a:xfrm>
        </p:grpSpPr>
        <p:pic>
          <p:nvPicPr>
            <p:cNvPr id="4"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7239" y="104260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4081345" y="1527717"/>
              <a:ext cx="3994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HR</a:t>
              </a:r>
            </a:p>
          </p:txBody>
        </p:sp>
      </p:grpSp>
      <p:grpSp>
        <p:nvGrpSpPr>
          <p:cNvPr id="229" name="Group 17"/>
          <p:cNvGrpSpPr/>
          <p:nvPr/>
        </p:nvGrpSpPr>
        <p:grpSpPr>
          <a:xfrm>
            <a:off x="5614254" y="1471268"/>
            <a:ext cx="510076" cy="785462"/>
            <a:chOff x="3051720" y="1514669"/>
            <a:chExt cx="510076" cy="785462"/>
          </a:xfrm>
        </p:grpSpPr>
        <p:pic>
          <p:nvPicPr>
            <p:cNvPr id="3"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9650" y="1514669"/>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bwMode="auto">
            <a:xfrm>
              <a:off x="3051720" y="1992354"/>
              <a:ext cx="510076"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err="1">
                  <a:solidFill>
                    <a:srgbClr val="1F497D"/>
                  </a:solidFill>
                  <a:latin typeface="Calibri" pitchFamily="-1" charset="0"/>
                  <a:cs typeface="ＭＳ Ｐゴシック" charset="0"/>
                </a:rPr>
                <a:t>Emp</a:t>
              </a:r>
              <a:endParaRPr lang="en-US" sz="1400" b="1" dirty="0">
                <a:solidFill>
                  <a:srgbClr val="1F497D"/>
                </a:solidFill>
                <a:latin typeface="Calibri" pitchFamily="-1" charset="0"/>
                <a:cs typeface="ＭＳ Ｐゴシック" charset="0"/>
              </a:endParaRPr>
            </a:p>
          </p:txBody>
        </p:sp>
      </p:grpSp>
      <p:grpSp>
        <p:nvGrpSpPr>
          <p:cNvPr id="230" name="Group 15"/>
          <p:cNvGrpSpPr/>
          <p:nvPr/>
        </p:nvGrpSpPr>
        <p:grpSpPr>
          <a:xfrm>
            <a:off x="7544446" y="1507456"/>
            <a:ext cx="695062" cy="770591"/>
            <a:chOff x="4761573" y="1577860"/>
            <a:chExt cx="695062" cy="770591"/>
          </a:xfrm>
        </p:grpSpPr>
        <p:pic>
          <p:nvPicPr>
            <p:cNvPr id="5"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2430" y="157786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bwMode="auto">
            <a:xfrm>
              <a:off x="4761573" y="2040674"/>
              <a:ext cx="69506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Payroll</a:t>
              </a:r>
            </a:p>
          </p:txBody>
        </p:sp>
      </p:grpSp>
      <p:grpSp>
        <p:nvGrpSpPr>
          <p:cNvPr id="231" name="Group 73"/>
          <p:cNvGrpSpPr/>
          <p:nvPr/>
        </p:nvGrpSpPr>
        <p:grpSpPr>
          <a:xfrm>
            <a:off x="8235017" y="2832408"/>
            <a:ext cx="1617596" cy="2125499"/>
            <a:chOff x="3376497" y="2343002"/>
            <a:chExt cx="1617596" cy="2125499"/>
          </a:xfrm>
        </p:grpSpPr>
        <p:grpSp>
          <p:nvGrpSpPr>
            <p:cNvPr id="233" name="Group 47"/>
            <p:cNvGrpSpPr>
              <a:grpSpLocks/>
            </p:cNvGrpSpPr>
            <p:nvPr/>
          </p:nvGrpSpPr>
          <p:grpSpPr bwMode="auto">
            <a:xfrm>
              <a:off x="4300355" y="2343002"/>
              <a:ext cx="693738" cy="763588"/>
              <a:chOff x="1314450" y="1508125"/>
              <a:chExt cx="693738" cy="763588"/>
            </a:xfrm>
          </p:grpSpPr>
          <p:sp>
            <p:nvSpPr>
              <p:cNvPr id="12" name="Rectangle 11"/>
              <p:cNvSpPr/>
              <p:nvPr/>
            </p:nvSpPr>
            <p:spPr bwMode="auto">
              <a:xfrm>
                <a:off x="1314450" y="150812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3" name="Rectangle 12"/>
              <p:cNvSpPr/>
              <p:nvPr/>
            </p:nvSpPr>
            <p:spPr bwMode="auto">
              <a:xfrm>
                <a:off x="1420813" y="1585913"/>
                <a:ext cx="481012" cy="608012"/>
              </a:xfrm>
              <a:prstGeom prst="rect">
                <a:avLst/>
              </a:prstGeom>
              <a:solidFill>
                <a:srgbClr val="9DD7E2"/>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4" name="Oval 13"/>
              <p:cNvSpPr/>
              <p:nvPr/>
            </p:nvSpPr>
            <p:spPr bwMode="auto">
              <a:xfrm>
                <a:off x="1403350" y="1651000"/>
                <a:ext cx="515938" cy="49688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grpSp>
        <p:pic>
          <p:nvPicPr>
            <p:cNvPr id="15" name="Picture 2" descr="Image result for blockchain icon"/>
            <p:cNvPicPr>
              <a:picLocks noChangeAspect="1" noChangeArrowheads="1"/>
            </p:cNvPicPr>
            <p:nvPr/>
          </p:nvPicPr>
          <p:blipFill>
            <a:blip r:embed="rId4"/>
            <a:srcRect/>
            <a:stretch>
              <a:fillRect/>
            </a:stretch>
          </p:blipFill>
          <p:spPr bwMode="auto">
            <a:xfrm>
              <a:off x="4411610" y="2483012"/>
              <a:ext cx="494100" cy="494100"/>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4413187" y="3142925"/>
              <a:ext cx="513268" cy="299806"/>
            </a:xfrm>
            <a:prstGeom prst="rect">
              <a:avLst/>
            </a:prstGeom>
            <a:noFill/>
            <a:ln w="9525">
              <a:noFill/>
              <a:miter lim="800000"/>
              <a:headEnd/>
              <a:tailEnd/>
            </a:ln>
          </p:spPr>
        </p:pic>
        <p:pic>
          <p:nvPicPr>
            <p:cNvPr id="22" name="Picture 2"/>
            <p:cNvPicPr>
              <a:picLocks noChangeAspect="1" noChangeArrowheads="1"/>
            </p:cNvPicPr>
            <p:nvPr/>
          </p:nvPicPr>
          <p:blipFill>
            <a:blip r:embed="rId5"/>
            <a:srcRect/>
            <a:stretch>
              <a:fillRect/>
            </a:stretch>
          </p:blipFill>
          <p:spPr bwMode="auto">
            <a:xfrm>
              <a:off x="4420622" y="3395688"/>
              <a:ext cx="513268" cy="299806"/>
            </a:xfrm>
            <a:prstGeom prst="rect">
              <a:avLst/>
            </a:prstGeom>
            <a:noFill/>
            <a:ln w="9525">
              <a:noFill/>
              <a:miter lim="800000"/>
              <a:headEnd/>
              <a:tailEnd/>
            </a:ln>
          </p:spPr>
        </p:pic>
        <p:pic>
          <p:nvPicPr>
            <p:cNvPr id="23" name="Picture 2"/>
            <p:cNvPicPr>
              <a:picLocks noChangeAspect="1" noChangeArrowheads="1"/>
            </p:cNvPicPr>
            <p:nvPr/>
          </p:nvPicPr>
          <p:blipFill>
            <a:blip r:embed="rId5"/>
            <a:srcRect/>
            <a:stretch>
              <a:fillRect/>
            </a:stretch>
          </p:blipFill>
          <p:spPr bwMode="auto">
            <a:xfrm>
              <a:off x="4421197" y="3652157"/>
              <a:ext cx="513268" cy="299806"/>
            </a:xfrm>
            <a:prstGeom prst="rect">
              <a:avLst/>
            </a:prstGeom>
            <a:noFill/>
            <a:ln w="9525">
              <a:noFill/>
              <a:miter lim="800000"/>
              <a:headEnd/>
              <a:tailEnd/>
            </a:ln>
          </p:spPr>
        </p:pic>
        <p:pic>
          <p:nvPicPr>
            <p:cNvPr id="24" name="Picture 2"/>
            <p:cNvPicPr>
              <a:picLocks noChangeAspect="1" noChangeArrowheads="1"/>
            </p:cNvPicPr>
            <p:nvPr/>
          </p:nvPicPr>
          <p:blipFill>
            <a:blip r:embed="rId5"/>
            <a:srcRect/>
            <a:stretch>
              <a:fillRect/>
            </a:stretch>
          </p:blipFill>
          <p:spPr bwMode="auto">
            <a:xfrm>
              <a:off x="4417481" y="3915498"/>
              <a:ext cx="513268" cy="299806"/>
            </a:xfrm>
            <a:prstGeom prst="rect">
              <a:avLst/>
            </a:prstGeom>
            <a:noFill/>
            <a:ln w="9525">
              <a:noFill/>
              <a:miter lim="800000"/>
              <a:headEnd/>
              <a:tailEnd/>
            </a:ln>
          </p:spPr>
        </p:pic>
        <p:pic>
          <p:nvPicPr>
            <p:cNvPr id="25" name="Picture 2"/>
            <p:cNvPicPr>
              <a:picLocks noChangeAspect="1" noChangeArrowheads="1"/>
            </p:cNvPicPr>
            <p:nvPr/>
          </p:nvPicPr>
          <p:blipFill>
            <a:blip r:embed="rId5"/>
            <a:srcRect/>
            <a:stretch>
              <a:fillRect/>
            </a:stretch>
          </p:blipFill>
          <p:spPr bwMode="auto">
            <a:xfrm>
              <a:off x="4413186" y="4168695"/>
              <a:ext cx="513268" cy="299806"/>
            </a:xfrm>
            <a:prstGeom prst="rect">
              <a:avLst/>
            </a:prstGeom>
            <a:noFill/>
            <a:ln w="9525">
              <a:noFill/>
              <a:miter lim="800000"/>
              <a:headEnd/>
              <a:tailEnd/>
            </a:ln>
          </p:spPr>
        </p:pic>
        <p:sp>
          <p:nvSpPr>
            <p:cNvPr id="29" name="TextBox 28"/>
            <p:cNvSpPr txBox="1"/>
            <p:nvPr/>
          </p:nvSpPr>
          <p:spPr bwMode="auto">
            <a:xfrm>
              <a:off x="3376497" y="3429000"/>
              <a:ext cx="862737"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On 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cxnSp>
          <p:nvCxnSpPr>
            <p:cNvPr id="31" name="Straight Connector 30"/>
            <p:cNvCxnSpPr/>
            <p:nvPr/>
          </p:nvCxnSpPr>
          <p:spPr bwMode="auto">
            <a:xfrm flipH="1">
              <a:off x="4302369" y="3112472"/>
              <a:ext cx="5886" cy="1195759"/>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p:nvPr/>
          </p:nvCxnSpPr>
          <p:spPr bwMode="auto">
            <a:xfrm flipH="1">
              <a:off x="4284787" y="4308231"/>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8" name="Straight Connector 37"/>
            <p:cNvCxnSpPr/>
            <p:nvPr/>
          </p:nvCxnSpPr>
          <p:spPr bwMode="auto">
            <a:xfrm flipH="1">
              <a:off x="4284787" y="4050323"/>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9" name="Straight Connector 38"/>
            <p:cNvCxnSpPr/>
            <p:nvPr/>
          </p:nvCxnSpPr>
          <p:spPr bwMode="auto">
            <a:xfrm flipH="1">
              <a:off x="4290648" y="3798277"/>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96510" y="3534508"/>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1" name="Straight Connector 40"/>
            <p:cNvCxnSpPr/>
            <p:nvPr/>
          </p:nvCxnSpPr>
          <p:spPr bwMode="auto">
            <a:xfrm flipH="1">
              <a:off x="4302372" y="3282462"/>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cxnSp>
        <p:nvCxnSpPr>
          <p:cNvPr id="92" name="Straight Arrow Connector 91"/>
          <p:cNvCxnSpPr/>
          <p:nvPr/>
        </p:nvCxnSpPr>
        <p:spPr bwMode="auto">
          <a:xfrm>
            <a:off x="6091768" y="2226740"/>
            <a:ext cx="414895" cy="279403"/>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Arrow Connector 93"/>
          <p:cNvCxnSpPr/>
          <p:nvPr/>
        </p:nvCxnSpPr>
        <p:spPr bwMode="auto">
          <a:xfrm>
            <a:off x="6862234" y="1879606"/>
            <a:ext cx="8497" cy="601137"/>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Arrow Connector 95"/>
          <p:cNvCxnSpPr/>
          <p:nvPr/>
        </p:nvCxnSpPr>
        <p:spPr bwMode="auto">
          <a:xfrm flipH="1">
            <a:off x="7268664" y="2277539"/>
            <a:ext cx="338637" cy="220136"/>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39" name="Group 128"/>
          <p:cNvGrpSpPr/>
          <p:nvPr/>
        </p:nvGrpSpPr>
        <p:grpSpPr>
          <a:xfrm>
            <a:off x="6256589" y="2512524"/>
            <a:ext cx="993680" cy="1099981"/>
            <a:chOff x="7296435" y="1796766"/>
            <a:chExt cx="993680" cy="1099981"/>
          </a:xfrm>
        </p:grpSpPr>
        <p:grpSp>
          <p:nvGrpSpPr>
            <p:cNvPr id="240" name="Group 108"/>
            <p:cNvGrpSpPr/>
            <p:nvPr/>
          </p:nvGrpSpPr>
          <p:grpSpPr>
            <a:xfrm>
              <a:off x="7596377" y="1954911"/>
              <a:ext cx="693738" cy="763588"/>
              <a:chOff x="2821170" y="4698122"/>
              <a:chExt cx="693738" cy="763588"/>
            </a:xfrm>
          </p:grpSpPr>
          <p:sp>
            <p:nvSpPr>
              <p:cNvPr id="110" name="Rectangle 109"/>
              <p:cNvSpPr/>
              <p:nvPr/>
            </p:nvSpPr>
            <p:spPr bwMode="auto">
              <a:xfrm>
                <a:off x="2821170" y="4698122"/>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pic>
            <p:nvPicPr>
              <p:cNvPr id="111" name="Picture 4" descr="Image result for microservice icon"/>
              <p:cNvPicPr>
                <a:picLocks noChangeAspect="1" noChangeArrowheads="1"/>
              </p:cNvPicPr>
              <p:nvPr/>
            </p:nvPicPr>
            <p:blipFill>
              <a:blip r:embed="rId6">
                <a:duotone>
                  <a:prstClr val="black"/>
                  <a:schemeClr val="accent1">
                    <a:tint val="45000"/>
                    <a:satMod val="400000"/>
                  </a:schemeClr>
                </a:duotone>
              </a:blip>
              <a:srcRect/>
              <a:stretch>
                <a:fillRect/>
              </a:stretch>
            </p:blipFill>
            <p:spPr bwMode="auto">
              <a:xfrm>
                <a:off x="2888371" y="4777884"/>
                <a:ext cx="582651" cy="582651"/>
              </a:xfrm>
              <a:prstGeom prst="rect">
                <a:avLst/>
              </a:prstGeom>
              <a:noFill/>
            </p:spPr>
          </p:pic>
        </p:grpSp>
        <p:sp>
          <p:nvSpPr>
            <p:cNvPr id="127" name="TextBox 126"/>
            <p:cNvSpPr txBox="1"/>
            <p:nvPr/>
          </p:nvSpPr>
          <p:spPr bwMode="auto">
            <a:xfrm rot="16200000">
              <a:off x="6900333" y="2192868"/>
              <a:ext cx="1099981"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API-Services</a:t>
              </a:r>
            </a:p>
          </p:txBody>
        </p:sp>
      </p:grpSp>
      <p:cxnSp>
        <p:nvCxnSpPr>
          <p:cNvPr id="128" name="Straight Arrow Connector 127"/>
          <p:cNvCxnSpPr/>
          <p:nvPr/>
        </p:nvCxnSpPr>
        <p:spPr bwMode="auto">
          <a:xfrm flipH="1" flipV="1">
            <a:off x="4369061" y="2337498"/>
            <a:ext cx="1819311" cy="654534"/>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8" name="Rectangle 47"/>
          <p:cNvSpPr/>
          <p:nvPr/>
        </p:nvSpPr>
        <p:spPr bwMode="auto">
          <a:xfrm>
            <a:off x="4660366" y="5460767"/>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0" name="Rectangle 49"/>
          <p:cNvSpPr/>
          <p:nvPr/>
        </p:nvSpPr>
        <p:spPr bwMode="auto">
          <a:xfrm>
            <a:off x="3933014" y="5460767"/>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2" name="Rectangle 51"/>
          <p:cNvSpPr/>
          <p:nvPr/>
        </p:nvSpPr>
        <p:spPr bwMode="auto">
          <a:xfrm>
            <a:off x="3199281" y="5455219"/>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8" name="Right Arrow 57"/>
          <p:cNvSpPr/>
          <p:nvPr/>
        </p:nvSpPr>
        <p:spPr>
          <a:xfrm>
            <a:off x="3746651" y="5633349"/>
            <a:ext cx="159507" cy="166457"/>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61" name="Right Arrow 60"/>
          <p:cNvSpPr/>
          <p:nvPr/>
        </p:nvSpPr>
        <p:spPr>
          <a:xfrm>
            <a:off x="4474004" y="5649995"/>
            <a:ext cx="159507" cy="166457"/>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234" name="Group 196"/>
          <p:cNvGrpSpPr>
            <a:grpSpLocks/>
          </p:cNvGrpSpPr>
          <p:nvPr/>
        </p:nvGrpSpPr>
        <p:grpSpPr bwMode="auto">
          <a:xfrm rot="10800000" flipH="1">
            <a:off x="2566291" y="5489086"/>
            <a:ext cx="535951" cy="429387"/>
            <a:chOff x="1708266" y="3086897"/>
            <a:chExt cx="748040" cy="654716"/>
          </a:xfrm>
        </p:grpSpPr>
        <p:sp>
          <p:nvSpPr>
            <p:cNvPr id="63" name="Right Arrow 62"/>
            <p:cNvSpPr/>
            <p:nvPr/>
          </p:nvSpPr>
          <p:spPr>
            <a:xfrm>
              <a:off x="1708266" y="3086897"/>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4" name="Right Arrow 63"/>
            <p:cNvSpPr/>
            <p:nvPr/>
          </p:nvSpPr>
          <p:spPr>
            <a:xfrm>
              <a:off x="1708266" y="3308742"/>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5" name="Right Arrow 64"/>
            <p:cNvSpPr/>
            <p:nvPr/>
          </p:nvSpPr>
          <p:spPr>
            <a:xfrm>
              <a:off x="1708266" y="3535999"/>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grpSp>
      <p:sp>
        <p:nvSpPr>
          <p:cNvPr id="66" name="TextBox 65"/>
          <p:cNvSpPr txBox="1"/>
          <p:nvPr/>
        </p:nvSpPr>
        <p:spPr bwMode="auto">
          <a:xfrm>
            <a:off x="3292609" y="6007656"/>
            <a:ext cx="348108" cy="184666"/>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Stage</a:t>
            </a:r>
          </a:p>
        </p:txBody>
      </p:sp>
      <p:sp>
        <p:nvSpPr>
          <p:cNvPr id="71" name="TextBox 70"/>
          <p:cNvSpPr txBox="1"/>
          <p:nvPr/>
        </p:nvSpPr>
        <p:spPr bwMode="auto">
          <a:xfrm>
            <a:off x="3859966" y="6015960"/>
            <a:ext cx="647613" cy="369332"/>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Metadata</a:t>
            </a:r>
          </a:p>
          <a:p>
            <a:pPr algn="ctr" fontAlgn="base">
              <a:spcBef>
                <a:spcPct val="0"/>
              </a:spcBef>
              <a:spcAft>
                <a:spcPct val="0"/>
              </a:spcAft>
            </a:pPr>
            <a:r>
              <a:rPr lang="en-US" sz="1200" b="1" dirty="0">
                <a:solidFill>
                  <a:srgbClr val="1F497D"/>
                </a:solidFill>
                <a:latin typeface="Calibri" pitchFamily="-1" charset="0"/>
                <a:cs typeface="ＭＳ Ｐゴシック" charset="0"/>
              </a:rPr>
              <a:t>Extraction</a:t>
            </a:r>
          </a:p>
        </p:txBody>
      </p:sp>
      <p:sp>
        <p:nvSpPr>
          <p:cNvPr id="72" name="TextBox 71"/>
          <p:cNvSpPr txBox="1"/>
          <p:nvPr/>
        </p:nvSpPr>
        <p:spPr bwMode="auto">
          <a:xfrm>
            <a:off x="4617141" y="6015960"/>
            <a:ext cx="647485" cy="184666"/>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Transform</a:t>
            </a:r>
          </a:p>
        </p:txBody>
      </p:sp>
      <p:grpSp>
        <p:nvGrpSpPr>
          <p:cNvPr id="235" name="Group 119"/>
          <p:cNvGrpSpPr>
            <a:grpSpLocks/>
          </p:cNvGrpSpPr>
          <p:nvPr/>
        </p:nvGrpSpPr>
        <p:grpSpPr bwMode="auto">
          <a:xfrm>
            <a:off x="1915505" y="5472446"/>
            <a:ext cx="486778" cy="464938"/>
            <a:chOff x="4136159" y="1638300"/>
            <a:chExt cx="466797" cy="546100"/>
          </a:xfrm>
        </p:grpSpPr>
        <p:sp>
          <p:nvSpPr>
            <p:cNvPr id="100" name="Can 99"/>
            <p:cNvSpPr/>
            <p:nvPr/>
          </p:nvSpPr>
          <p:spPr>
            <a:xfrm>
              <a:off x="4247301" y="1778000"/>
              <a:ext cx="355654" cy="4064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01" name="Folded Corner 100"/>
            <p:cNvSpPr/>
            <p:nvPr/>
          </p:nvSpPr>
          <p:spPr bwMode="auto">
            <a:xfrm>
              <a:off x="4136159" y="1638300"/>
              <a:ext cx="306435" cy="369888"/>
            </a:xfrm>
            <a:prstGeom prst="foldedCorner">
              <a:avLst/>
            </a:prstGeom>
            <a:solidFill>
              <a:schemeClr val="bg1"/>
            </a:solidFill>
            <a:ln w="19050" cap="flat" cmpd="sng" algn="ctr">
              <a:solidFill>
                <a:schemeClr val="tx2"/>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000" dirty="0">
                <a:solidFill>
                  <a:prstClr val="white"/>
                </a:solidFill>
              </a:endParaRPr>
            </a:p>
          </p:txBody>
        </p:sp>
      </p:grpSp>
      <p:grpSp>
        <p:nvGrpSpPr>
          <p:cNvPr id="89" name="Group 88"/>
          <p:cNvGrpSpPr/>
          <p:nvPr/>
        </p:nvGrpSpPr>
        <p:grpSpPr>
          <a:xfrm>
            <a:off x="4660540" y="4333481"/>
            <a:ext cx="522785" cy="702202"/>
            <a:chOff x="2409437" y="4617960"/>
            <a:chExt cx="522785" cy="702202"/>
          </a:xfrm>
        </p:grpSpPr>
        <p:sp>
          <p:nvSpPr>
            <p:cNvPr id="105" name="Rectangle 104"/>
            <p:cNvSpPr/>
            <p:nvPr/>
          </p:nvSpPr>
          <p:spPr bwMode="auto">
            <a:xfrm>
              <a:off x="2409437" y="4819750"/>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06" name="Oval 105"/>
            <p:cNvSpPr/>
            <p:nvPr/>
          </p:nvSpPr>
          <p:spPr bwMode="auto">
            <a:xfrm>
              <a:off x="2470448" y="4896736"/>
              <a:ext cx="401958" cy="349560"/>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108" name="TextBox 107"/>
            <p:cNvSpPr txBox="1"/>
            <p:nvPr/>
          </p:nvSpPr>
          <p:spPr bwMode="auto">
            <a:xfrm>
              <a:off x="2439580" y="4617960"/>
              <a:ext cx="428002" cy="215444"/>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MDM</a:t>
              </a:r>
            </a:p>
          </p:txBody>
        </p:sp>
      </p:grpSp>
      <p:grpSp>
        <p:nvGrpSpPr>
          <p:cNvPr id="236" name="Group 325"/>
          <p:cNvGrpSpPr/>
          <p:nvPr/>
        </p:nvGrpSpPr>
        <p:grpSpPr>
          <a:xfrm>
            <a:off x="3292610" y="5546819"/>
            <a:ext cx="343943" cy="295308"/>
            <a:chOff x="3879850" y="3513138"/>
            <a:chExt cx="708025" cy="747713"/>
          </a:xfrm>
        </p:grpSpPr>
        <p:sp>
          <p:nvSpPr>
            <p:cNvPr id="113" name="Isosceles Triangle 11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4" name="Straight Connector 113"/>
            <p:cNvCxnSpPr>
              <a:stCxn id="113" idx="1"/>
              <a:endCxn id="11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5" name="Straight Connector 114"/>
            <p:cNvCxnSpPr>
              <a:stCxn id="113" idx="1"/>
              <a:endCxn id="11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6" name="Straight Connector 115"/>
            <p:cNvCxnSpPr>
              <a:stCxn id="113" idx="3"/>
              <a:endCxn id="11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7" name="Group 325"/>
          <p:cNvGrpSpPr/>
          <p:nvPr/>
        </p:nvGrpSpPr>
        <p:grpSpPr>
          <a:xfrm>
            <a:off x="4026343" y="5552368"/>
            <a:ext cx="343943" cy="295308"/>
            <a:chOff x="3879850" y="3513138"/>
            <a:chExt cx="708025" cy="747713"/>
          </a:xfrm>
        </p:grpSpPr>
        <p:sp>
          <p:nvSpPr>
            <p:cNvPr id="118" name="Isosceles Triangle 117"/>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9" name="Straight Connector 118"/>
            <p:cNvCxnSpPr>
              <a:stCxn id="118" idx="1"/>
              <a:endCxn id="118"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0" name="Straight Connector 119"/>
            <p:cNvCxnSpPr>
              <a:stCxn id="118" idx="1"/>
              <a:endCxn id="118"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1" name="Straight Connector 120"/>
            <p:cNvCxnSpPr>
              <a:stCxn id="118" idx="3"/>
              <a:endCxn id="118"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8" name="Group 325"/>
          <p:cNvGrpSpPr/>
          <p:nvPr/>
        </p:nvGrpSpPr>
        <p:grpSpPr>
          <a:xfrm>
            <a:off x="4740934" y="5569013"/>
            <a:ext cx="343943" cy="295308"/>
            <a:chOff x="3879850" y="3513138"/>
            <a:chExt cx="708025" cy="747713"/>
          </a:xfrm>
        </p:grpSpPr>
        <p:sp>
          <p:nvSpPr>
            <p:cNvPr id="123" name="Isosceles Triangle 12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24" name="Straight Connector 123"/>
            <p:cNvCxnSpPr>
              <a:stCxn id="123" idx="1"/>
              <a:endCxn id="12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5" name="Straight Connector 124"/>
            <p:cNvCxnSpPr>
              <a:stCxn id="123" idx="1"/>
              <a:endCxn id="12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6" name="Straight Connector 125"/>
            <p:cNvCxnSpPr>
              <a:stCxn id="123" idx="3"/>
              <a:endCxn id="12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sp>
        <p:nvSpPr>
          <p:cNvPr id="138" name="TextBox 137"/>
          <p:cNvSpPr txBox="1"/>
          <p:nvPr/>
        </p:nvSpPr>
        <p:spPr bwMode="auto">
          <a:xfrm>
            <a:off x="1601299" y="4854513"/>
            <a:ext cx="1248612" cy="430887"/>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Payroll</a:t>
            </a:r>
          </a:p>
          <a:p>
            <a:pPr algn="ctr" fontAlgn="base">
              <a:spcBef>
                <a:spcPct val="0"/>
              </a:spcBef>
              <a:spcAft>
                <a:spcPct val="0"/>
              </a:spcAft>
            </a:pPr>
            <a:r>
              <a:rPr lang="en-US" sz="1400" b="1" dirty="0">
                <a:solidFill>
                  <a:srgbClr val="1F497D"/>
                </a:solidFill>
                <a:latin typeface="Calibri" pitchFamily="-1" charset="0"/>
                <a:cs typeface="ＭＳ Ｐゴシック" charset="0"/>
              </a:rPr>
              <a:t>Transaction Data</a:t>
            </a:r>
          </a:p>
        </p:txBody>
      </p:sp>
      <p:grpSp>
        <p:nvGrpSpPr>
          <p:cNvPr id="241" name="Group 48"/>
          <p:cNvGrpSpPr>
            <a:grpSpLocks/>
          </p:cNvGrpSpPr>
          <p:nvPr/>
        </p:nvGrpSpPr>
        <p:grpSpPr bwMode="auto">
          <a:xfrm>
            <a:off x="2714587" y="2675499"/>
            <a:ext cx="617043" cy="633272"/>
            <a:chOff x="4268788" y="4432300"/>
            <a:chExt cx="693737" cy="763588"/>
          </a:xfrm>
        </p:grpSpPr>
        <p:sp>
          <p:nvSpPr>
            <p:cNvPr id="143" name="Rectangle 142"/>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42" name="Group 194"/>
            <p:cNvGrpSpPr>
              <a:grpSpLocks/>
            </p:cNvGrpSpPr>
            <p:nvPr/>
          </p:nvGrpSpPr>
          <p:grpSpPr bwMode="auto">
            <a:xfrm>
              <a:off x="4437063" y="4559300"/>
              <a:ext cx="355600" cy="546100"/>
              <a:chOff x="-2001837" y="584200"/>
              <a:chExt cx="355600" cy="546100"/>
            </a:xfrm>
          </p:grpSpPr>
          <p:sp>
            <p:nvSpPr>
              <p:cNvPr id="145" name="Can 144"/>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43" name="Group 188"/>
              <p:cNvGrpSpPr>
                <a:grpSpLocks/>
              </p:cNvGrpSpPr>
              <p:nvPr/>
            </p:nvGrpSpPr>
            <p:grpSpPr bwMode="auto">
              <a:xfrm>
                <a:off x="-1968500" y="584200"/>
                <a:ext cx="285750" cy="228600"/>
                <a:chOff x="3009900" y="-850900"/>
                <a:chExt cx="539750" cy="431800"/>
              </a:xfrm>
            </p:grpSpPr>
            <p:grpSp>
              <p:nvGrpSpPr>
                <p:cNvPr id="244" name="Group 182"/>
                <p:cNvGrpSpPr>
                  <a:grpSpLocks/>
                </p:cNvGrpSpPr>
                <p:nvPr/>
              </p:nvGrpSpPr>
              <p:grpSpPr bwMode="auto">
                <a:xfrm>
                  <a:off x="3009900" y="-850900"/>
                  <a:ext cx="234950" cy="431800"/>
                  <a:chOff x="603250" y="4737100"/>
                  <a:chExt cx="355600" cy="654050"/>
                </a:xfrm>
              </p:grpSpPr>
              <p:sp>
                <p:nvSpPr>
                  <p:cNvPr id="153"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4" name="Oval 15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45" name="Group 43"/>
                <p:cNvGrpSpPr>
                  <a:grpSpLocks/>
                </p:cNvGrpSpPr>
                <p:nvPr/>
              </p:nvGrpSpPr>
              <p:grpSpPr bwMode="auto">
                <a:xfrm>
                  <a:off x="3314700" y="-850900"/>
                  <a:ext cx="234950" cy="431800"/>
                  <a:chOff x="603250" y="4737100"/>
                  <a:chExt cx="355600" cy="654050"/>
                </a:xfrm>
              </p:grpSpPr>
              <p:sp>
                <p:nvSpPr>
                  <p:cNvPr id="151"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2" name="Oval 15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47" name="Elbow Connector 146"/>
              <p:cNvCxnSpPr>
                <a:stCxn id="153" idx="1"/>
                <a:endCxn id="145"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stCxn id="151" idx="1"/>
                <a:endCxn id="145"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194" name="TextBox 193"/>
          <p:cNvSpPr txBox="1"/>
          <p:nvPr/>
        </p:nvSpPr>
        <p:spPr bwMode="auto">
          <a:xfrm>
            <a:off x="2239985" y="1380073"/>
            <a:ext cx="2456250"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Commercial Payroll Processors</a:t>
            </a:r>
          </a:p>
          <a:p>
            <a:pPr algn="ctr" fontAlgn="base">
              <a:spcBef>
                <a:spcPct val="0"/>
              </a:spcBef>
              <a:spcAft>
                <a:spcPct val="0"/>
              </a:spcAft>
            </a:pPr>
            <a:r>
              <a:rPr lang="en-US" sz="1400" b="1" dirty="0">
                <a:solidFill>
                  <a:srgbClr val="1F497D"/>
                </a:solidFill>
                <a:latin typeface="Calibri" pitchFamily="-1" charset="0"/>
                <a:cs typeface="ＭＳ Ｐゴシック" charset="0"/>
              </a:rPr>
              <a:t>(</a:t>
            </a:r>
            <a:r>
              <a:rPr lang="en-US" sz="1400" b="1" dirty="0" err="1">
                <a:solidFill>
                  <a:srgbClr val="1F497D"/>
                </a:solidFill>
                <a:latin typeface="Calibri" pitchFamily="-1" charset="0"/>
                <a:cs typeface="ＭＳ Ｐゴシック" charset="0"/>
              </a:rPr>
              <a:t>NewPay</a:t>
            </a:r>
            <a:r>
              <a:rPr lang="en-US" sz="1400" b="1" dirty="0">
                <a:solidFill>
                  <a:srgbClr val="1F497D"/>
                </a:solidFill>
                <a:latin typeface="Calibri" pitchFamily="-1" charset="0"/>
                <a:cs typeface="ＭＳ Ｐゴシック" charset="0"/>
              </a:rPr>
              <a:t>)</a:t>
            </a:r>
          </a:p>
        </p:txBody>
      </p:sp>
      <p:sp>
        <p:nvSpPr>
          <p:cNvPr id="196" name="Arc 195"/>
          <p:cNvSpPr/>
          <p:nvPr/>
        </p:nvSpPr>
        <p:spPr bwMode="auto">
          <a:xfrm flipH="1">
            <a:off x="2133600" y="3039538"/>
            <a:ext cx="1003300" cy="3161088"/>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grpSp>
        <p:nvGrpSpPr>
          <p:cNvPr id="36" name="Group 35"/>
          <p:cNvGrpSpPr/>
          <p:nvPr/>
        </p:nvGrpSpPr>
        <p:grpSpPr>
          <a:xfrm>
            <a:off x="8312253" y="5426421"/>
            <a:ext cx="1382082" cy="1069516"/>
            <a:chOff x="7705613" y="4276456"/>
            <a:chExt cx="1382082" cy="1069516"/>
          </a:xfrm>
        </p:grpSpPr>
        <p:sp>
          <p:nvSpPr>
            <p:cNvPr id="197" name="TextBox 49"/>
            <p:cNvSpPr txBox="1">
              <a:spLocks noChangeArrowheads="1"/>
            </p:cNvSpPr>
            <p:nvPr/>
          </p:nvSpPr>
          <p:spPr bwMode="auto">
            <a:xfrm>
              <a:off x="7705613" y="4822752"/>
              <a:ext cx="13569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GB" sz="1400" dirty="0">
                  <a:solidFill>
                    <a:srgbClr val="000000"/>
                  </a:solidFill>
                  <a:latin typeface="Calibri" charset="0"/>
                </a:rPr>
                <a:t>HR Reporting Data Marts</a:t>
              </a:r>
            </a:p>
          </p:txBody>
        </p:sp>
        <p:grpSp>
          <p:nvGrpSpPr>
            <p:cNvPr id="246" name="Group 190"/>
            <p:cNvGrpSpPr>
              <a:grpSpLocks/>
            </p:cNvGrpSpPr>
            <p:nvPr/>
          </p:nvGrpSpPr>
          <p:grpSpPr bwMode="auto">
            <a:xfrm>
              <a:off x="8012767" y="4282670"/>
              <a:ext cx="698814" cy="494112"/>
              <a:chOff x="640045" y="3157538"/>
              <a:chExt cx="1228725" cy="863600"/>
            </a:xfrm>
          </p:grpSpPr>
          <p:sp>
            <p:nvSpPr>
              <p:cNvPr id="199" name="Rectangle 198"/>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0" name="Rectangle 199"/>
              <p:cNvSpPr/>
              <p:nvPr/>
            </p:nvSpPr>
            <p:spPr bwMode="auto">
              <a:xfrm>
                <a:off x="691548" y="3197870"/>
                <a:ext cx="1135530" cy="83039"/>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1" name="Rectangle 200"/>
              <p:cNvSpPr/>
              <p:nvPr/>
            </p:nvSpPr>
            <p:spPr bwMode="auto">
              <a:xfrm>
                <a:off x="701358" y="3309380"/>
                <a:ext cx="274685" cy="66193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2" name="Rectangle 201"/>
              <p:cNvSpPr/>
              <p:nvPr/>
            </p:nvSpPr>
            <p:spPr bwMode="auto">
              <a:xfrm>
                <a:off x="1532772" y="3309380"/>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3" name="Rectangle 202"/>
              <p:cNvSpPr/>
              <p:nvPr/>
            </p:nvSpPr>
            <p:spPr bwMode="auto">
              <a:xfrm>
                <a:off x="1005474" y="3309380"/>
                <a:ext cx="497868" cy="19454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4" name="Rectangle 203"/>
              <p:cNvSpPr/>
              <p:nvPr/>
            </p:nvSpPr>
            <p:spPr bwMode="auto">
              <a:xfrm>
                <a:off x="1005474" y="3812356"/>
                <a:ext cx="225634" cy="15895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5" name="Rectangle 204"/>
              <p:cNvSpPr/>
              <p:nvPr/>
            </p:nvSpPr>
            <p:spPr bwMode="auto">
              <a:xfrm>
                <a:off x="1270349" y="3814727"/>
                <a:ext cx="235444" cy="15658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6" name="Rectangle 205"/>
              <p:cNvSpPr/>
              <p:nvPr/>
            </p:nvSpPr>
            <p:spPr bwMode="auto">
              <a:xfrm>
                <a:off x="1532772" y="3655769"/>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7" name="Rectangle 206"/>
              <p:cNvSpPr/>
              <p:nvPr/>
            </p:nvSpPr>
            <p:spPr bwMode="auto">
              <a:xfrm>
                <a:off x="1049619" y="3354457"/>
                <a:ext cx="407123" cy="121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8" name="Rectangle 207"/>
              <p:cNvSpPr/>
              <p:nvPr/>
            </p:nvSpPr>
            <p:spPr bwMode="auto">
              <a:xfrm>
                <a:off x="745504" y="3371065"/>
                <a:ext cx="181488" cy="55042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9" name="Rectangle 208"/>
              <p:cNvSpPr/>
              <p:nvPr/>
            </p:nvSpPr>
            <p:spPr bwMode="auto">
              <a:xfrm>
                <a:off x="1586728" y="3707964"/>
                <a:ext cx="164320" cy="2253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0" name="Rectangle 209"/>
              <p:cNvSpPr/>
              <p:nvPr/>
            </p:nvSpPr>
            <p:spPr bwMode="auto">
              <a:xfrm>
                <a:off x="1591633" y="3354457"/>
                <a:ext cx="164320" cy="22539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1" name="Rectangle 210"/>
              <p:cNvSpPr/>
              <p:nvPr/>
            </p:nvSpPr>
            <p:spPr bwMode="auto">
              <a:xfrm>
                <a:off x="1309589" y="3859806"/>
                <a:ext cx="134891" cy="8778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2" name="Rectangle 211"/>
              <p:cNvSpPr/>
              <p:nvPr/>
            </p:nvSpPr>
            <p:spPr bwMode="auto">
              <a:xfrm>
                <a:off x="1054525" y="3852688"/>
                <a:ext cx="134891" cy="854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nvGrpSpPr>
              <p:cNvPr id="247" name="Group 205"/>
              <p:cNvGrpSpPr>
                <a:grpSpLocks/>
              </p:cNvGrpSpPr>
              <p:nvPr/>
            </p:nvGrpSpPr>
            <p:grpSpPr bwMode="auto">
              <a:xfrm>
                <a:off x="997419" y="3522291"/>
                <a:ext cx="496710" cy="257828"/>
                <a:chOff x="339996" y="3313113"/>
                <a:chExt cx="1120775" cy="655637"/>
              </a:xfrm>
            </p:grpSpPr>
            <p:sp>
              <p:nvSpPr>
                <p:cNvPr id="214" name="Rectangle 213"/>
                <p:cNvSpPr/>
                <p:nvPr/>
              </p:nvSpPr>
              <p:spPr bwMode="auto">
                <a:xfrm>
                  <a:off x="341572" y="3314679"/>
                  <a:ext cx="1117850" cy="65158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cxnSp>
              <p:nvCxnSpPr>
                <p:cNvPr id="215" name="Straight Connector 214"/>
                <p:cNvCxnSpPr/>
                <p:nvPr/>
              </p:nvCxnSpPr>
              <p:spPr bwMode="auto">
                <a:xfrm>
                  <a:off x="452250" y="3405174"/>
                  <a:ext cx="0" cy="50075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6" name="Straight Connector 215"/>
                <p:cNvCxnSpPr/>
                <p:nvPr/>
              </p:nvCxnSpPr>
              <p:spPr bwMode="auto">
                <a:xfrm>
                  <a:off x="424579" y="3881796"/>
                  <a:ext cx="907562"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7" name="Rectangle 216"/>
                <p:cNvSpPr/>
                <p:nvPr/>
              </p:nvSpPr>
              <p:spPr bwMode="auto">
                <a:xfrm>
                  <a:off x="551860" y="3489639"/>
                  <a:ext cx="94075" cy="392158"/>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8" name="Rectangle 217"/>
                <p:cNvSpPr/>
                <p:nvPr/>
              </p:nvSpPr>
              <p:spPr bwMode="auto">
                <a:xfrm>
                  <a:off x="751081" y="3586169"/>
                  <a:ext cx="110678" cy="289592"/>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9" name="Rectangle 218"/>
                <p:cNvSpPr/>
                <p:nvPr/>
              </p:nvSpPr>
              <p:spPr bwMode="auto">
                <a:xfrm>
                  <a:off x="1110784" y="3706833"/>
                  <a:ext cx="94078" cy="16892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20" name="Rectangle 219"/>
                <p:cNvSpPr/>
                <p:nvPr/>
              </p:nvSpPr>
              <p:spPr bwMode="auto">
                <a:xfrm>
                  <a:off x="939234" y="3525838"/>
                  <a:ext cx="88543" cy="349924"/>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grpSp>
        <p:pic>
          <p:nvPicPr>
            <p:cNvPr id="221" name="Picture 114" descr="DR - User - Information Govern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76545" y="4276456"/>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83" name="TextBox 182"/>
          <p:cNvSpPr txBox="1"/>
          <p:nvPr/>
        </p:nvSpPr>
        <p:spPr bwMode="auto">
          <a:xfrm>
            <a:off x="5799681" y="977490"/>
            <a:ext cx="999066" cy="738664"/>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1. HR fetches </a:t>
            </a:r>
            <a:r>
              <a:rPr lang="en-US" sz="1050" dirty="0" err="1">
                <a:solidFill>
                  <a:srgbClr val="FF0000"/>
                </a:solidFill>
                <a:latin typeface="Calibri" pitchFamily="-1" charset="0"/>
                <a:cs typeface="ＭＳ Ｐゴシック" charset="0"/>
              </a:rPr>
              <a:t>edr</a:t>
            </a:r>
            <a:r>
              <a:rPr lang="en-US" sz="1050" dirty="0">
                <a:solidFill>
                  <a:srgbClr val="FF0000"/>
                </a:solidFill>
                <a:latin typeface="Calibri" pitchFamily="-1" charset="0"/>
                <a:cs typeface="ＭＳ Ｐゴシック" charset="0"/>
              </a:rPr>
              <a:t> with pending name change</a:t>
            </a:r>
          </a:p>
        </p:txBody>
      </p:sp>
      <p:grpSp>
        <p:nvGrpSpPr>
          <p:cNvPr id="55" name="Group 54"/>
          <p:cNvGrpSpPr/>
          <p:nvPr/>
        </p:nvGrpSpPr>
        <p:grpSpPr>
          <a:xfrm>
            <a:off x="6394426" y="5067862"/>
            <a:ext cx="1390411" cy="612431"/>
            <a:chOff x="5112501" y="4707475"/>
            <a:chExt cx="1390411" cy="612431"/>
          </a:xfrm>
        </p:grpSpPr>
        <p:sp>
          <p:nvSpPr>
            <p:cNvPr id="85" name="Magnetic Disk 126"/>
            <p:cNvSpPr/>
            <p:nvPr/>
          </p:nvSpPr>
          <p:spPr bwMode="auto">
            <a:xfrm>
              <a:off x="5198023" y="4707475"/>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2" name="Magnetic Disk 126"/>
            <p:cNvSpPr/>
            <p:nvPr/>
          </p:nvSpPr>
          <p:spPr bwMode="auto">
            <a:xfrm>
              <a:off x="5130295" y="4749805"/>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3" name="TextBox 42"/>
            <p:cNvSpPr txBox="1"/>
            <p:nvPr/>
          </p:nvSpPr>
          <p:spPr bwMode="auto">
            <a:xfrm>
              <a:off x="5609719" y="4796686"/>
              <a:ext cx="893193"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Off-Chain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4" name="TextBox 43"/>
            <p:cNvSpPr txBox="1"/>
            <p:nvPr/>
          </p:nvSpPr>
          <p:spPr bwMode="auto">
            <a:xfrm>
              <a:off x="5112501" y="4911641"/>
              <a:ext cx="50526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ODS</a:t>
              </a:r>
            </a:p>
          </p:txBody>
        </p:sp>
      </p:grpSp>
      <p:sp>
        <p:nvSpPr>
          <p:cNvPr id="222" name="TextBox 221"/>
          <p:cNvSpPr txBox="1"/>
          <p:nvPr/>
        </p:nvSpPr>
        <p:spPr bwMode="auto">
          <a:xfrm>
            <a:off x="2760134" y="685801"/>
            <a:ext cx="491230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dirty="0">
                <a:solidFill>
                  <a:srgbClr val="FF0000"/>
                </a:solidFill>
                <a:latin typeface="Calibri" pitchFamily="-1" charset="0"/>
                <a:cs typeface="ＭＳ Ｐゴシック" charset="0"/>
              </a:rPr>
              <a:t>Off Chain Value Update Scenario </a:t>
            </a:r>
            <a:r>
              <a:rPr lang="mr-IN" sz="1400" dirty="0">
                <a:solidFill>
                  <a:srgbClr val="FF0000"/>
                </a:solidFill>
                <a:latin typeface="Calibri" pitchFamily="-1" charset="0"/>
                <a:cs typeface="ＭＳ Ｐゴシック" charset="0"/>
              </a:rPr>
              <a:t>–</a:t>
            </a:r>
            <a:r>
              <a:rPr lang="en-US" sz="1400" dirty="0">
                <a:solidFill>
                  <a:srgbClr val="FF0000"/>
                </a:solidFill>
                <a:latin typeface="Calibri" pitchFamily="-1" charset="0"/>
                <a:cs typeface="ＭＳ Ｐゴシック" charset="0"/>
              </a:rPr>
              <a:t> Approve Name Change Part 1 </a:t>
            </a:r>
          </a:p>
        </p:txBody>
      </p:sp>
      <p:sp>
        <p:nvSpPr>
          <p:cNvPr id="280" name="TextBox 279"/>
          <p:cNvSpPr txBox="1"/>
          <p:nvPr/>
        </p:nvSpPr>
        <p:spPr bwMode="auto">
          <a:xfrm>
            <a:off x="4876800" y="152401"/>
            <a:ext cx="2104230"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prstClr val="black"/>
                </a:solidFill>
                <a:latin typeface="Calibri" pitchFamily="-1" charset="0"/>
                <a:cs typeface="ＭＳ Ｐゴシック" charset="0"/>
              </a:rPr>
              <a:t>Animated Version of Slide</a:t>
            </a:r>
          </a:p>
        </p:txBody>
      </p:sp>
      <p:cxnSp>
        <p:nvCxnSpPr>
          <p:cNvPr id="255" name="Straight Arrow Connector 254"/>
          <p:cNvCxnSpPr>
            <a:stCxn id="48" idx="0"/>
            <a:endCxn id="105" idx="2"/>
          </p:cNvCxnSpPr>
          <p:nvPr/>
        </p:nvCxnSpPr>
        <p:spPr bwMode="auto">
          <a:xfrm flipV="1">
            <a:off x="4921758" y="5035683"/>
            <a:ext cx="174" cy="425084"/>
          </a:xfrm>
          <a:prstGeom prst="straightConnector1">
            <a:avLst/>
          </a:prstGeom>
          <a:solidFill>
            <a:srgbClr val="CC99FF"/>
          </a:solidFill>
          <a:ln w="38100" cap="flat" cmpd="sng" algn="ctr">
            <a:solidFill>
              <a:schemeClr val="tx2"/>
            </a:solidFill>
            <a:prstDash val="solid"/>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59" name="Straight Arrow Connector 258"/>
          <p:cNvCxnSpPr/>
          <p:nvPr/>
        </p:nvCxnSpPr>
        <p:spPr bwMode="auto">
          <a:xfrm flipH="1" flipV="1">
            <a:off x="7445740" y="3236141"/>
            <a:ext cx="1442174" cy="406487"/>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60" name="Straight Arrow Connector 259"/>
          <p:cNvCxnSpPr/>
          <p:nvPr/>
        </p:nvCxnSpPr>
        <p:spPr bwMode="auto">
          <a:xfrm flipV="1">
            <a:off x="6731080" y="3586066"/>
            <a:ext cx="191618" cy="1406539"/>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84" name="TextBox 283"/>
          <p:cNvSpPr txBox="1"/>
          <p:nvPr/>
        </p:nvSpPr>
        <p:spPr bwMode="auto">
          <a:xfrm>
            <a:off x="7273778" y="2619669"/>
            <a:ext cx="999066"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2. API routes request to fetch data</a:t>
            </a:r>
          </a:p>
        </p:txBody>
      </p:sp>
      <p:cxnSp>
        <p:nvCxnSpPr>
          <p:cNvPr id="290" name="Straight Arrow Connector 289"/>
          <p:cNvCxnSpPr/>
          <p:nvPr/>
        </p:nvCxnSpPr>
        <p:spPr bwMode="auto">
          <a:xfrm>
            <a:off x="5270940" y="4794981"/>
            <a:ext cx="1067498" cy="453244"/>
          </a:xfrm>
          <a:prstGeom prst="straightConnector1">
            <a:avLst/>
          </a:prstGeom>
          <a:solidFill>
            <a:srgbClr val="CC99FF"/>
          </a:solidFill>
          <a:ln w="38100" cap="flat" cmpd="sng" algn="ctr">
            <a:solidFill>
              <a:schemeClr val="tx2"/>
            </a:solidFill>
            <a:prstDash val="solid"/>
            <a:round/>
            <a:headEnd type="stealth"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1" name="TextBox 290"/>
          <p:cNvSpPr txBox="1"/>
          <p:nvPr/>
        </p:nvSpPr>
        <p:spPr bwMode="auto">
          <a:xfrm>
            <a:off x="3597730" y="3826540"/>
            <a:ext cx="724494" cy="215444"/>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a:solidFill>
                  <a:srgbClr val="1F497D"/>
                </a:solidFill>
                <a:latin typeface="Calibri" pitchFamily="-1" charset="0"/>
                <a:cs typeface="ＭＳ Ｐゴシック" charset="0"/>
              </a:rPr>
              <a:t>Data Lake</a:t>
            </a:r>
            <a:endParaRPr lang="en-US" sz="1400" b="1" dirty="0">
              <a:solidFill>
                <a:srgbClr val="1F497D"/>
              </a:solidFill>
              <a:latin typeface="Calibri" pitchFamily="-1" charset="0"/>
              <a:cs typeface="ＭＳ Ｐゴシック" charset="0"/>
            </a:endParaRPr>
          </a:p>
        </p:txBody>
      </p:sp>
      <p:sp>
        <p:nvSpPr>
          <p:cNvPr id="107" name="Oval Callout 106"/>
          <p:cNvSpPr/>
          <p:nvPr/>
        </p:nvSpPr>
        <p:spPr>
          <a:xfrm>
            <a:off x="4690683" y="1026296"/>
            <a:ext cx="1011502" cy="582188"/>
          </a:xfrm>
          <a:prstGeom prst="wedgeEllipseCallout">
            <a:avLst>
              <a:gd name="adj1" fmla="val 51894"/>
              <a:gd name="adj2" fmla="val 42224"/>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00" dirty="0">
                <a:solidFill>
                  <a:srgbClr val="1F497D"/>
                </a:solidFill>
                <a:latin typeface="Calibri"/>
                <a:cs typeface="Calibri"/>
              </a:rPr>
              <a:t>I’d like to change my name</a:t>
            </a:r>
          </a:p>
        </p:txBody>
      </p:sp>
      <p:cxnSp>
        <p:nvCxnSpPr>
          <p:cNvPr id="112" name="Straight Arrow Connector 111"/>
          <p:cNvCxnSpPr/>
          <p:nvPr/>
        </p:nvCxnSpPr>
        <p:spPr bwMode="auto">
          <a:xfrm>
            <a:off x="6710850" y="1929789"/>
            <a:ext cx="4786" cy="503978"/>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2" name="TextBox 291"/>
          <p:cNvSpPr txBox="1"/>
          <p:nvPr/>
        </p:nvSpPr>
        <p:spPr bwMode="auto">
          <a:xfrm>
            <a:off x="7885679" y="2637000"/>
            <a:ext cx="1226121" cy="484748"/>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3. Fetch on-chain data and pointer to pending name change</a:t>
            </a:r>
          </a:p>
        </p:txBody>
      </p:sp>
      <p:cxnSp>
        <p:nvCxnSpPr>
          <p:cNvPr id="293" name="Straight Arrow Connector 292"/>
          <p:cNvCxnSpPr/>
          <p:nvPr/>
        </p:nvCxnSpPr>
        <p:spPr bwMode="auto">
          <a:xfrm>
            <a:off x="7953510" y="3177853"/>
            <a:ext cx="946260" cy="266960"/>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94" name="Straight Arrow Connector 293"/>
          <p:cNvCxnSpPr/>
          <p:nvPr/>
        </p:nvCxnSpPr>
        <p:spPr bwMode="auto">
          <a:xfrm flipH="1" flipV="1">
            <a:off x="7521230" y="3062514"/>
            <a:ext cx="1354828" cy="382301"/>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5" name="TextBox 294"/>
          <p:cNvSpPr txBox="1"/>
          <p:nvPr/>
        </p:nvSpPr>
        <p:spPr bwMode="auto">
          <a:xfrm>
            <a:off x="7163215" y="3524220"/>
            <a:ext cx="1246079" cy="484748"/>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4. Fetch off-chain pending name change data using pointer</a:t>
            </a:r>
          </a:p>
        </p:txBody>
      </p:sp>
      <p:cxnSp>
        <p:nvCxnSpPr>
          <p:cNvPr id="296" name="Straight Arrow Connector 295"/>
          <p:cNvCxnSpPr/>
          <p:nvPr/>
        </p:nvCxnSpPr>
        <p:spPr bwMode="auto">
          <a:xfrm flipH="1">
            <a:off x="6899693" y="3612504"/>
            <a:ext cx="183391" cy="1380100"/>
          </a:xfrm>
          <a:prstGeom prst="straightConnector1">
            <a:avLst/>
          </a:prstGeom>
          <a:solidFill>
            <a:srgbClr val="CC99FF"/>
          </a:solidFill>
          <a:ln w="19050" cap="flat" cmpd="sng" algn="ctr">
            <a:solidFill>
              <a:srgbClr val="C00000"/>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7" name="TextBox 296"/>
          <p:cNvSpPr txBox="1"/>
          <p:nvPr/>
        </p:nvSpPr>
        <p:spPr bwMode="auto">
          <a:xfrm>
            <a:off x="7479326" y="2500784"/>
            <a:ext cx="930394" cy="807913"/>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5. Computes hash of data and compares to hash stored on-chain</a:t>
            </a:r>
          </a:p>
        </p:txBody>
      </p:sp>
      <p:cxnSp>
        <p:nvCxnSpPr>
          <p:cNvPr id="298" name="Straight Arrow Connector 297"/>
          <p:cNvCxnSpPr/>
          <p:nvPr/>
        </p:nvCxnSpPr>
        <p:spPr bwMode="auto">
          <a:xfrm flipV="1">
            <a:off x="7022000" y="1903294"/>
            <a:ext cx="0" cy="561907"/>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9" name="TextBox 298"/>
          <p:cNvSpPr txBox="1"/>
          <p:nvPr/>
        </p:nvSpPr>
        <p:spPr bwMode="auto">
          <a:xfrm>
            <a:off x="6909167" y="1010517"/>
            <a:ext cx="981394" cy="900246"/>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6</a:t>
            </a:r>
            <a:r>
              <a:rPr lang="en-US" sz="1050">
                <a:solidFill>
                  <a:srgbClr val="FF0000"/>
                </a:solidFill>
                <a:latin typeface="Calibri" pitchFamily="-1" charset="0"/>
                <a:cs typeface="ＭＳ Ｐゴシック" charset="0"/>
              </a:rPr>
              <a:t>. </a:t>
            </a:r>
            <a:r>
              <a:rPr lang="en-US" sz="1050" dirty="0">
                <a:solidFill>
                  <a:srgbClr val="FF0000"/>
                </a:solidFill>
                <a:latin typeface="Calibri" pitchFamily="-1" charset="0"/>
                <a:cs typeface="ＭＳ Ｐゴシック" charset="0"/>
              </a:rPr>
              <a:t>HR can view </a:t>
            </a:r>
            <a:r>
              <a:rPr lang="en-US" sz="1050" dirty="0" err="1">
                <a:solidFill>
                  <a:srgbClr val="FF0000"/>
                </a:solidFill>
                <a:latin typeface="Calibri" pitchFamily="-1" charset="0"/>
                <a:cs typeface="ＭＳ Ｐゴシック" charset="0"/>
              </a:rPr>
              <a:t>edr</a:t>
            </a:r>
            <a:r>
              <a:rPr lang="en-US" sz="1050" dirty="0">
                <a:solidFill>
                  <a:srgbClr val="FF0000"/>
                </a:solidFill>
                <a:latin typeface="Calibri" pitchFamily="-1" charset="0"/>
                <a:cs typeface="ＭＳ Ｐゴシック" charset="0"/>
              </a:rPr>
              <a:t> with pending name change with confidence</a:t>
            </a:r>
          </a:p>
        </p:txBody>
      </p:sp>
      <p:sp>
        <p:nvSpPr>
          <p:cNvPr id="185" name="Rectangle 184"/>
          <p:cNvSpPr/>
          <p:nvPr/>
        </p:nvSpPr>
        <p:spPr>
          <a:xfrm>
            <a:off x="8418837" y="700077"/>
            <a:ext cx="2158733" cy="189078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fontAlgn="base">
              <a:spcBef>
                <a:spcPct val="0"/>
              </a:spcBef>
              <a:spcAft>
                <a:spcPct val="0"/>
              </a:spcAft>
            </a:pPr>
            <a:r>
              <a:rPr lang="en-US" sz="1000" dirty="0">
                <a:solidFill>
                  <a:srgbClr val="1F497D"/>
                </a:solidFill>
                <a:latin typeface="Calibri"/>
                <a:cs typeface="Calibri"/>
              </a:rPr>
              <a:t>“</a:t>
            </a:r>
            <a:r>
              <a:rPr lang="en-US" sz="1000" dirty="0" err="1">
                <a:solidFill>
                  <a:srgbClr val="1F497D"/>
                </a:solidFill>
                <a:latin typeface="Calibri"/>
                <a:cs typeface="Calibri"/>
              </a:rPr>
              <a:t>edr</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onChainData</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mr-IN" sz="1000" dirty="0">
                <a:solidFill>
                  <a:srgbClr val="1F497D"/>
                </a:solidFill>
                <a:latin typeface="Calibri"/>
                <a:cs typeface="Calibri"/>
              </a:rPr>
              <a:t>…</a:t>
            </a:r>
            <a:endParaRPr lang="en-US" sz="1000" dirty="0">
              <a:solidFill>
                <a:srgbClr val="1F497D"/>
              </a:solidFill>
              <a:latin typeface="Calibri"/>
              <a:cs typeface="Calibri"/>
            </a:endParaRP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personnelActions</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“nameChange1”: {</a:t>
            </a: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hashValue</a:t>
            </a:r>
            <a:r>
              <a:rPr lang="en-US" sz="1000" dirty="0">
                <a:solidFill>
                  <a:srgbClr val="1F497D"/>
                </a:solidFill>
                <a:latin typeface="Calibri"/>
                <a:cs typeface="Calibri"/>
              </a:rPr>
              <a:t>”: “hU9eN</a:t>
            </a:r>
            <a:r>
              <a:rPr lang="mr-IN" sz="1000" dirty="0">
                <a:solidFill>
                  <a:srgbClr val="1F497D"/>
                </a:solidFill>
                <a:latin typeface="Calibri"/>
                <a:cs typeface="Calibri"/>
              </a:rPr>
              <a:t>…</a:t>
            </a:r>
            <a:r>
              <a:rPr lang="en-US" sz="1000" dirty="0">
                <a:solidFill>
                  <a:srgbClr val="1F497D"/>
                </a:solidFill>
                <a:latin typeface="Calibri"/>
                <a:cs typeface="Calibri"/>
              </a:rPr>
              <a:t>”,</a:t>
            </a:r>
          </a:p>
          <a:p>
            <a:pPr fontAlgn="base">
              <a:spcBef>
                <a:spcPct val="0"/>
              </a:spcBef>
              <a:spcAft>
                <a:spcPct val="0"/>
              </a:spcAft>
            </a:pPr>
            <a:r>
              <a:rPr lang="en-US" sz="1000" dirty="0">
                <a:solidFill>
                  <a:srgbClr val="1F497D"/>
                </a:solidFill>
                <a:latin typeface="Calibri"/>
                <a:cs typeface="Calibri"/>
              </a:rPr>
              <a:t>                “pointer”: “NC00001”,</a:t>
            </a:r>
          </a:p>
          <a:p>
            <a:pPr fontAlgn="base">
              <a:spcBef>
                <a:spcPct val="0"/>
              </a:spcBef>
              <a:spcAft>
                <a:spcPct val="0"/>
              </a:spcAft>
            </a:pPr>
            <a:r>
              <a:rPr lang="en-US" sz="1000" dirty="0">
                <a:solidFill>
                  <a:srgbClr val="1F497D"/>
                </a:solidFill>
                <a:latin typeface="Calibri"/>
                <a:cs typeface="Calibri"/>
              </a:rPr>
              <a:t>                “status”: “PENDING”</a:t>
            </a:r>
          </a:p>
          <a:p>
            <a:pPr fontAlgn="base">
              <a:spcBef>
                <a:spcPct val="0"/>
              </a:spcBef>
              <a:spcAft>
                <a:spcPct val="0"/>
              </a:spcAft>
            </a:pP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endParaRPr lang="en-US" sz="1000" b="1" dirty="0">
              <a:solidFill>
                <a:srgbClr val="1F497D"/>
              </a:solidFill>
              <a:latin typeface="Calibri"/>
              <a:cs typeface="Calibri"/>
            </a:endParaRPr>
          </a:p>
          <a:p>
            <a:pPr fontAlgn="base">
              <a:spcBef>
                <a:spcPct val="0"/>
              </a:spcBef>
              <a:spcAft>
                <a:spcPct val="0"/>
              </a:spcAft>
            </a:pPr>
            <a:r>
              <a:rPr lang="en-US" sz="1000" dirty="0">
                <a:solidFill>
                  <a:srgbClr val="1F497D"/>
                </a:solidFill>
                <a:latin typeface="Calibri"/>
                <a:cs typeface="Calibri"/>
              </a:rPr>
              <a:t>}</a:t>
            </a:r>
          </a:p>
        </p:txBody>
      </p:sp>
      <p:sp>
        <p:nvSpPr>
          <p:cNvPr id="188" name="Rectangle 187"/>
          <p:cNvSpPr/>
          <p:nvPr/>
        </p:nvSpPr>
        <p:spPr>
          <a:xfrm>
            <a:off x="8418836" y="695773"/>
            <a:ext cx="2158733" cy="17967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fontAlgn="base">
              <a:spcBef>
                <a:spcPct val="0"/>
              </a:spcBef>
              <a:spcAft>
                <a:spcPct val="0"/>
              </a:spcAft>
            </a:pPr>
            <a:r>
              <a:rPr lang="en-US" sz="1000" dirty="0">
                <a:solidFill>
                  <a:srgbClr val="1F497D"/>
                </a:solidFill>
                <a:latin typeface="Calibri"/>
                <a:cs typeface="Calibri"/>
              </a:rPr>
              <a:t>“</a:t>
            </a:r>
            <a:r>
              <a:rPr lang="en-US" sz="1000" dirty="0" err="1">
                <a:solidFill>
                  <a:srgbClr val="1F497D"/>
                </a:solidFill>
                <a:latin typeface="Calibri"/>
                <a:cs typeface="Calibri"/>
              </a:rPr>
              <a:t>edr</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onChainData</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mr-IN" sz="1000" dirty="0">
                <a:solidFill>
                  <a:srgbClr val="1F497D"/>
                </a:solidFill>
                <a:latin typeface="Calibri"/>
                <a:cs typeface="Calibri"/>
              </a:rPr>
              <a:t>…</a:t>
            </a:r>
            <a:endParaRPr lang="en-US" sz="1000" dirty="0">
              <a:solidFill>
                <a:srgbClr val="1F497D"/>
              </a:solidFill>
              <a:latin typeface="Calibri"/>
              <a:cs typeface="Calibri"/>
            </a:endParaRP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personnelActions</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“nameChange1”: {</a:t>
            </a:r>
            <a:r>
              <a:rPr lang="mr-IN" sz="1000" dirty="0">
                <a:solidFill>
                  <a:srgbClr val="1F497D"/>
                </a:solidFill>
                <a:latin typeface="Calibri"/>
                <a:cs typeface="Calibri"/>
              </a:rPr>
              <a:t>…</a:t>
            </a:r>
            <a:r>
              <a:rPr lang="en-US" sz="1000" dirty="0">
                <a:solidFill>
                  <a:srgbClr val="1F497D"/>
                </a:solidFill>
                <a:latin typeface="Calibri"/>
                <a:cs typeface="Calibri"/>
              </a:rPr>
              <a:t>}</a:t>
            </a:r>
          </a:p>
          <a:p>
            <a:pPr fontAlgn="base">
              <a:spcBef>
                <a:spcPct val="0"/>
              </a:spcBef>
              <a:spcAft>
                <a:spcPct val="0"/>
              </a:spcAft>
            </a:pP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p>
          <a:p>
            <a:pPr fontAlgn="base">
              <a:spcBef>
                <a:spcPct val="0"/>
              </a:spcBef>
              <a:spcAft>
                <a:spcPct val="0"/>
              </a:spcAft>
            </a:pPr>
            <a:r>
              <a:rPr lang="en-US" sz="1000" b="1" dirty="0">
                <a:solidFill>
                  <a:srgbClr val="1F497D"/>
                </a:solidFill>
                <a:latin typeface="Calibri"/>
                <a:cs typeface="Calibri"/>
              </a:rPr>
              <a:t>    “</a:t>
            </a:r>
            <a:r>
              <a:rPr lang="en-US" sz="1000" b="1" dirty="0" err="1">
                <a:solidFill>
                  <a:srgbClr val="1F497D"/>
                </a:solidFill>
                <a:latin typeface="Calibri"/>
                <a:cs typeface="Calibri"/>
              </a:rPr>
              <a:t>offChainData</a:t>
            </a:r>
            <a:r>
              <a:rPr lang="en-US" sz="1000" b="1" dirty="0">
                <a:solidFill>
                  <a:srgbClr val="1F497D"/>
                </a:solidFill>
                <a:latin typeface="Calibri"/>
                <a:cs typeface="Calibri"/>
              </a:rPr>
              <a:t>”: {</a:t>
            </a:r>
          </a:p>
          <a:p>
            <a:pPr fontAlgn="base">
              <a:spcBef>
                <a:spcPct val="0"/>
              </a:spcBef>
              <a:spcAft>
                <a:spcPct val="0"/>
              </a:spcAft>
            </a:pPr>
            <a:r>
              <a:rPr lang="en-US" sz="1000" b="1" dirty="0">
                <a:solidFill>
                  <a:srgbClr val="1F497D"/>
                </a:solidFill>
                <a:latin typeface="Calibri"/>
                <a:cs typeface="Calibri"/>
              </a:rPr>
              <a:t>        “NC00001”: {</a:t>
            </a:r>
            <a:r>
              <a:rPr lang="mr-IN" sz="1000" b="1" dirty="0">
                <a:solidFill>
                  <a:srgbClr val="1F497D"/>
                </a:solidFill>
                <a:latin typeface="Calibri"/>
                <a:cs typeface="Calibri"/>
              </a:rPr>
              <a:t>…</a:t>
            </a:r>
            <a:r>
              <a:rPr lang="en-US" sz="1000" b="1" dirty="0">
                <a:solidFill>
                  <a:srgbClr val="1F497D"/>
                </a:solidFill>
                <a:latin typeface="Calibri"/>
                <a:cs typeface="Calibri"/>
              </a:rPr>
              <a:t>}</a:t>
            </a:r>
          </a:p>
          <a:p>
            <a:pPr fontAlgn="base">
              <a:spcBef>
                <a:spcPct val="0"/>
              </a:spcBef>
              <a:spcAft>
                <a:spcPct val="0"/>
              </a:spcAft>
            </a:pPr>
            <a:r>
              <a:rPr lang="en-US" sz="1000" b="1"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a:t>
            </a:r>
          </a:p>
        </p:txBody>
      </p:sp>
      <p:sp>
        <p:nvSpPr>
          <p:cNvPr id="189" name="Rectangle 188"/>
          <p:cNvSpPr/>
          <p:nvPr/>
        </p:nvSpPr>
        <p:spPr>
          <a:xfrm>
            <a:off x="8420366" y="696143"/>
            <a:ext cx="2158733" cy="114380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fontAlgn="base">
              <a:spcBef>
                <a:spcPct val="0"/>
              </a:spcBef>
              <a:spcAft>
                <a:spcPct val="0"/>
              </a:spcAft>
            </a:pPr>
            <a:r>
              <a:rPr lang="en-US" sz="1000" dirty="0">
                <a:solidFill>
                  <a:srgbClr val="1F497D"/>
                </a:solidFill>
                <a:latin typeface="Calibri"/>
                <a:cs typeface="Calibri"/>
              </a:rPr>
              <a:t>“</a:t>
            </a:r>
            <a:r>
              <a:rPr lang="en-US" sz="1000" dirty="0" err="1">
                <a:solidFill>
                  <a:srgbClr val="1F497D"/>
                </a:solidFill>
                <a:latin typeface="Calibri"/>
                <a:cs typeface="Calibri"/>
              </a:rPr>
              <a:t>edr</a:t>
            </a:r>
            <a:r>
              <a:rPr lang="en-US" sz="1000" dirty="0">
                <a:solidFill>
                  <a:srgbClr val="1F497D"/>
                </a:solidFill>
                <a:latin typeface="Calibri"/>
                <a:cs typeface="Calibri"/>
              </a:rPr>
              <a:t>”: {</a:t>
            </a: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onChainData</a:t>
            </a:r>
            <a:r>
              <a:rPr lang="en-US" sz="1000" dirty="0">
                <a:solidFill>
                  <a:srgbClr val="1F497D"/>
                </a:solidFill>
                <a:latin typeface="Calibri"/>
                <a:cs typeface="Calibri"/>
              </a:rPr>
              <a:t>”: {</a:t>
            </a:r>
            <a:r>
              <a:rPr lang="mr-IN" sz="1000" dirty="0">
                <a:solidFill>
                  <a:srgbClr val="1F497D"/>
                </a:solidFill>
                <a:latin typeface="Calibri"/>
                <a:cs typeface="Calibri"/>
              </a:rPr>
              <a:t>…</a:t>
            </a:r>
            <a:r>
              <a:rPr lang="en-US" sz="1000" dirty="0">
                <a:solidFill>
                  <a:srgbClr val="1F497D"/>
                </a:solidFill>
                <a:latin typeface="Calibri"/>
                <a:cs typeface="Calibri"/>
              </a:rPr>
              <a:t>},</a:t>
            </a:r>
          </a:p>
          <a:p>
            <a:pPr fontAlgn="base">
              <a:spcBef>
                <a:spcPct val="0"/>
              </a:spcBef>
              <a:spcAft>
                <a:spcPct val="0"/>
              </a:spcAft>
            </a:pPr>
            <a:r>
              <a:rPr lang="en-US" sz="1000" dirty="0">
                <a:solidFill>
                  <a:srgbClr val="1F497D"/>
                </a:solidFill>
                <a:latin typeface="Calibri"/>
                <a:cs typeface="Calibri"/>
              </a:rPr>
              <a:t>    “</a:t>
            </a:r>
            <a:r>
              <a:rPr lang="en-US" sz="1000" dirty="0" err="1">
                <a:solidFill>
                  <a:srgbClr val="1F497D"/>
                </a:solidFill>
                <a:latin typeface="Calibri"/>
                <a:cs typeface="Calibri"/>
              </a:rPr>
              <a:t>offChainData</a:t>
            </a:r>
            <a:r>
              <a:rPr lang="en-US" sz="1000" dirty="0">
                <a:solidFill>
                  <a:srgbClr val="1F497D"/>
                </a:solidFill>
                <a:latin typeface="Calibri"/>
                <a:cs typeface="Calibri"/>
              </a:rPr>
              <a:t>”: {</a:t>
            </a:r>
            <a:r>
              <a:rPr lang="mr-IN" sz="1000" dirty="0">
                <a:solidFill>
                  <a:srgbClr val="1F497D"/>
                </a:solidFill>
                <a:latin typeface="Calibri"/>
                <a:cs typeface="Calibri"/>
              </a:rPr>
              <a:t>…</a:t>
            </a:r>
            <a:r>
              <a:rPr lang="en-US" sz="1000" dirty="0">
                <a:solidFill>
                  <a:srgbClr val="1F497D"/>
                </a:solidFill>
                <a:latin typeface="Calibri"/>
                <a:cs typeface="Calibri"/>
              </a:rPr>
              <a:t>},</a:t>
            </a:r>
          </a:p>
          <a:p>
            <a:pPr fontAlgn="base">
              <a:spcBef>
                <a:spcPct val="0"/>
              </a:spcBef>
              <a:spcAft>
                <a:spcPct val="0"/>
              </a:spcAft>
            </a:pPr>
            <a:r>
              <a:rPr lang="en-US" sz="1000" b="1" dirty="0">
                <a:solidFill>
                  <a:srgbClr val="1F497D"/>
                </a:solidFill>
                <a:latin typeface="Calibri"/>
                <a:cs typeface="Calibri"/>
              </a:rPr>
              <a:t>    “</a:t>
            </a:r>
            <a:r>
              <a:rPr lang="en-US" sz="1000" b="1" dirty="0" err="1">
                <a:solidFill>
                  <a:srgbClr val="1F497D"/>
                </a:solidFill>
                <a:latin typeface="Calibri"/>
                <a:cs typeface="Calibri"/>
              </a:rPr>
              <a:t>offChainDataHash</a:t>
            </a:r>
            <a:r>
              <a:rPr lang="en-US" sz="1000" b="1" dirty="0">
                <a:solidFill>
                  <a:srgbClr val="1F497D"/>
                </a:solidFill>
                <a:latin typeface="Calibri"/>
                <a:cs typeface="Calibri"/>
              </a:rPr>
              <a:t>”: “hU9eN</a:t>
            </a:r>
            <a:r>
              <a:rPr lang="mr-IN" sz="1000" b="1" dirty="0">
                <a:solidFill>
                  <a:srgbClr val="1F497D"/>
                </a:solidFill>
                <a:latin typeface="Calibri"/>
                <a:cs typeface="Calibri"/>
              </a:rPr>
              <a:t>…</a:t>
            </a:r>
            <a:r>
              <a:rPr lang="en-US" sz="1000" b="1" dirty="0">
                <a:solidFill>
                  <a:srgbClr val="1F497D"/>
                </a:solidFill>
                <a:latin typeface="Calibri"/>
                <a:cs typeface="Calibri"/>
              </a:rPr>
              <a:t>”,</a:t>
            </a:r>
          </a:p>
          <a:p>
            <a:pPr fontAlgn="base">
              <a:spcBef>
                <a:spcPct val="0"/>
              </a:spcBef>
              <a:spcAft>
                <a:spcPct val="0"/>
              </a:spcAft>
            </a:pPr>
            <a:r>
              <a:rPr lang="en-US" sz="1000" b="1" dirty="0">
                <a:solidFill>
                  <a:srgbClr val="1F497D"/>
                </a:solidFill>
                <a:latin typeface="Calibri"/>
                <a:cs typeface="Calibri"/>
              </a:rPr>
              <a:t>    “match”: true</a:t>
            </a:r>
          </a:p>
          <a:p>
            <a:pPr fontAlgn="base">
              <a:spcBef>
                <a:spcPct val="0"/>
              </a:spcBef>
              <a:spcAft>
                <a:spcPct val="0"/>
              </a:spcAft>
            </a:pPr>
            <a:r>
              <a:rPr lang="en-US" sz="1000" dirty="0">
                <a:solidFill>
                  <a:srgbClr val="1F497D"/>
                </a:solidFill>
                <a:latin typeface="Calibri"/>
                <a:cs typeface="Calibri"/>
              </a:rPr>
              <a:t>}</a:t>
            </a:r>
          </a:p>
        </p:txBody>
      </p:sp>
    </p:spTree>
    <p:extLst>
      <p:ext uri="{BB962C8B-B14F-4D97-AF65-F5344CB8AC3E}">
        <p14:creationId xmlns:p14="http://schemas.microsoft.com/office/powerpoint/2010/main" val="21029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8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9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9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85"/>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9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9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88"/>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2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297"/>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P spid="284" grpId="0"/>
      <p:bldP spid="284" grpId="1"/>
      <p:bldP spid="292" grpId="0"/>
      <p:bldP spid="292" grpId="1"/>
      <p:bldP spid="295" grpId="0"/>
      <p:bldP spid="295" grpId="1"/>
      <p:bldP spid="297" grpId="0"/>
      <p:bldP spid="297" grpId="1"/>
      <p:bldP spid="299" grpId="0"/>
      <p:bldP spid="185" grpId="0" animBg="1"/>
      <p:bldP spid="185" grpId="1" animBg="1"/>
      <p:bldP spid="188" grpId="0" animBg="1"/>
      <p:bldP spid="188" grpId="1" animBg="1"/>
      <p:bldP spid="18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600765" y="347204"/>
            <a:ext cx="5675464" cy="4399723"/>
          </a:xfrm>
          <a:prstGeom prst="rect">
            <a:avLst/>
          </a:prstGeom>
        </p:spPr>
        <p:txBody>
          <a:bodyPr>
            <a:normAutofit/>
          </a:bodyPr>
          <a:lstStyle>
            <a:lvl1pPr marL="0" marR="0" indent="0" algn="l" defTabSz="914400" rtl="0" eaLnBrk="1" latinLnBrk="0" hangingPunct="1">
              <a:lnSpc>
                <a:spcPct val="100000"/>
              </a:lnSpc>
              <a:spcBef>
                <a:spcPts val="300"/>
              </a:spcBef>
              <a:spcAft>
                <a:spcPts val="300"/>
              </a:spcAft>
              <a:buClrTx/>
              <a:buSzTx/>
              <a:buFontTx/>
              <a:buNone/>
              <a:tabLst/>
              <a:defRPr sz="1200" b="0" i="0" u="none" strike="noStrike" cap="none" spc="0" baseline="0">
                <a:ln>
                  <a:noFill/>
                </a:ln>
                <a:solidFill>
                  <a:schemeClr val="tx2"/>
                </a:solidFill>
                <a:uFillTx/>
                <a:latin typeface="Arial" charset="0"/>
                <a:ea typeface="Arial" charset="0"/>
                <a:cs typeface="Arial"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spcAft>
                <a:spcPts val="800"/>
              </a:spcAft>
            </a:pPr>
            <a:r>
              <a:rPr lang="en-US" sz="2933" b="1" kern="0" dirty="0">
                <a:solidFill>
                  <a:srgbClr val="000000"/>
                </a:solidFill>
              </a:rPr>
              <a:t>Status</a:t>
            </a:r>
          </a:p>
          <a:p>
            <a:pPr>
              <a:spcAft>
                <a:spcPts val="800"/>
              </a:spcAft>
            </a:pPr>
            <a:r>
              <a:rPr lang="en-US" sz="1867" kern="0" dirty="0">
                <a:solidFill>
                  <a:srgbClr val="000000"/>
                </a:solidFill>
              </a:rPr>
              <a:t>EDR BA needs your input, ideas, and vision.</a:t>
            </a:r>
          </a:p>
          <a:p>
            <a:pPr>
              <a:spcAft>
                <a:spcPts val="800"/>
              </a:spcAft>
            </a:pPr>
            <a:r>
              <a:rPr lang="en-US" sz="1867" kern="0" dirty="0">
                <a:solidFill>
                  <a:srgbClr val="000000"/>
                </a:solidFill>
              </a:rPr>
              <a:t>The current way of exchange and processing doesn’t work.  </a:t>
            </a:r>
          </a:p>
          <a:p>
            <a:pPr>
              <a:spcAft>
                <a:spcPts val="800"/>
              </a:spcAft>
            </a:pPr>
            <a:r>
              <a:rPr lang="en-US" sz="1867" kern="0" dirty="0">
                <a:solidFill>
                  <a:srgbClr val="000000"/>
                </a:solidFill>
              </a:rPr>
              <a:t>The current inability for quality control and controlled access doesn’t work.</a:t>
            </a:r>
          </a:p>
          <a:p>
            <a:pPr>
              <a:spcAft>
                <a:spcPts val="800"/>
              </a:spcAft>
            </a:pPr>
            <a:r>
              <a:rPr lang="en-US" sz="1867" kern="0" dirty="0">
                <a:solidFill>
                  <a:srgbClr val="000000"/>
                </a:solidFill>
              </a:rPr>
              <a:t>The current mindset of data duplication, data copying, and non-data minimization doesn’t work.</a:t>
            </a:r>
          </a:p>
          <a:p>
            <a:pPr>
              <a:spcAft>
                <a:spcPts val="800"/>
              </a:spcAft>
            </a:pPr>
            <a:r>
              <a:rPr lang="en-US" sz="1867" i="1" kern="0" dirty="0">
                <a:solidFill>
                  <a:srgbClr val="000000"/>
                </a:solidFill>
              </a:rPr>
              <a:t>This deck is incomplete and will include traditional exchange analysis.</a:t>
            </a:r>
          </a:p>
          <a:p>
            <a:pPr>
              <a:spcAft>
                <a:spcPts val="800"/>
              </a:spcAft>
            </a:pPr>
            <a:endParaRPr lang="en-US" sz="1867" kern="0" dirty="0">
              <a:solidFill>
                <a:srgbClr val="000000"/>
              </a:solidFill>
            </a:endParaRPr>
          </a:p>
        </p:txBody>
      </p:sp>
    </p:spTree>
    <p:extLst>
      <p:ext uri="{BB962C8B-B14F-4D97-AF65-F5344CB8AC3E}">
        <p14:creationId xmlns:p14="http://schemas.microsoft.com/office/powerpoint/2010/main" val="119644343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8"/>
          <p:cNvGrpSpPr>
            <a:grpSpLocks/>
          </p:cNvGrpSpPr>
          <p:nvPr/>
        </p:nvGrpSpPr>
        <p:grpSpPr bwMode="auto">
          <a:xfrm>
            <a:off x="3671320" y="1908082"/>
            <a:ext cx="541805" cy="596357"/>
            <a:chOff x="4268788" y="4432300"/>
            <a:chExt cx="693737" cy="763588"/>
          </a:xfrm>
        </p:grpSpPr>
        <p:sp>
          <p:nvSpPr>
            <p:cNvPr id="182" name="Rectangle 181"/>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8" name="Group 194"/>
            <p:cNvGrpSpPr>
              <a:grpSpLocks/>
            </p:cNvGrpSpPr>
            <p:nvPr/>
          </p:nvGrpSpPr>
          <p:grpSpPr bwMode="auto">
            <a:xfrm>
              <a:off x="4437063" y="4559300"/>
              <a:ext cx="355600" cy="546100"/>
              <a:chOff x="-2001837" y="584200"/>
              <a:chExt cx="355600" cy="546100"/>
            </a:xfrm>
          </p:grpSpPr>
          <p:sp>
            <p:nvSpPr>
              <p:cNvPr id="184" name="Can 183"/>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1" name="Group 188"/>
              <p:cNvGrpSpPr>
                <a:grpSpLocks/>
              </p:cNvGrpSpPr>
              <p:nvPr/>
            </p:nvGrpSpPr>
            <p:grpSpPr bwMode="auto">
              <a:xfrm>
                <a:off x="-1968500" y="584200"/>
                <a:ext cx="285750" cy="228600"/>
                <a:chOff x="3009900" y="-850900"/>
                <a:chExt cx="539750" cy="431800"/>
              </a:xfrm>
            </p:grpSpPr>
            <p:grpSp>
              <p:nvGrpSpPr>
                <p:cNvPr id="16" name="Group 182"/>
                <p:cNvGrpSpPr>
                  <a:grpSpLocks/>
                </p:cNvGrpSpPr>
                <p:nvPr/>
              </p:nvGrpSpPr>
              <p:grpSpPr bwMode="auto">
                <a:xfrm>
                  <a:off x="3009900" y="-850900"/>
                  <a:ext cx="234950" cy="431800"/>
                  <a:chOff x="603250" y="4737100"/>
                  <a:chExt cx="355600" cy="654050"/>
                </a:xfrm>
              </p:grpSpPr>
              <p:sp>
                <p:nvSpPr>
                  <p:cNvPr id="192"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3" name="Oval 19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7" name="Group 43"/>
                <p:cNvGrpSpPr>
                  <a:grpSpLocks/>
                </p:cNvGrpSpPr>
                <p:nvPr/>
              </p:nvGrpSpPr>
              <p:grpSpPr bwMode="auto">
                <a:xfrm>
                  <a:off x="3314700" y="-850900"/>
                  <a:ext cx="234950" cy="431800"/>
                  <a:chOff x="603250" y="4737100"/>
                  <a:chExt cx="355600" cy="654050"/>
                </a:xfrm>
              </p:grpSpPr>
              <p:sp>
                <p:nvSpPr>
                  <p:cNvPr id="190"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1" name="Oval 19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86" name="Elbow Connector 185"/>
              <p:cNvCxnSpPr>
                <a:stCxn id="192" idx="1"/>
                <a:endCxn id="184"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87" name="Elbow Connector 186"/>
              <p:cNvCxnSpPr>
                <a:stCxn id="190" idx="1"/>
                <a:endCxn id="184"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18" name="Group 48"/>
          <p:cNvGrpSpPr>
            <a:grpSpLocks/>
          </p:cNvGrpSpPr>
          <p:nvPr/>
        </p:nvGrpSpPr>
        <p:grpSpPr bwMode="auto">
          <a:xfrm>
            <a:off x="3391919" y="2187481"/>
            <a:ext cx="541805" cy="596357"/>
            <a:chOff x="4268788" y="4432300"/>
            <a:chExt cx="693737" cy="763588"/>
          </a:xfrm>
        </p:grpSpPr>
        <p:sp>
          <p:nvSpPr>
            <p:cNvPr id="169" name="Rectangle 168"/>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1" name="Group 194"/>
            <p:cNvGrpSpPr>
              <a:grpSpLocks/>
            </p:cNvGrpSpPr>
            <p:nvPr/>
          </p:nvGrpSpPr>
          <p:grpSpPr bwMode="auto">
            <a:xfrm>
              <a:off x="4437063" y="4559300"/>
              <a:ext cx="355600" cy="546100"/>
              <a:chOff x="-2001837" y="584200"/>
              <a:chExt cx="355600" cy="546100"/>
            </a:xfrm>
          </p:grpSpPr>
          <p:sp>
            <p:nvSpPr>
              <p:cNvPr id="171" name="Can 170"/>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6" name="Group 188"/>
              <p:cNvGrpSpPr>
                <a:grpSpLocks/>
              </p:cNvGrpSpPr>
              <p:nvPr/>
            </p:nvGrpSpPr>
            <p:grpSpPr bwMode="auto">
              <a:xfrm>
                <a:off x="-1968500" y="584200"/>
                <a:ext cx="285750" cy="228600"/>
                <a:chOff x="3009900" y="-850900"/>
                <a:chExt cx="539750" cy="431800"/>
              </a:xfrm>
            </p:grpSpPr>
            <p:grpSp>
              <p:nvGrpSpPr>
                <p:cNvPr id="27" name="Group 182"/>
                <p:cNvGrpSpPr>
                  <a:grpSpLocks/>
                </p:cNvGrpSpPr>
                <p:nvPr/>
              </p:nvGrpSpPr>
              <p:grpSpPr bwMode="auto">
                <a:xfrm>
                  <a:off x="3009900" y="-850900"/>
                  <a:ext cx="234950" cy="431800"/>
                  <a:chOff x="603250" y="4737100"/>
                  <a:chExt cx="355600" cy="654050"/>
                </a:xfrm>
              </p:grpSpPr>
              <p:sp>
                <p:nvSpPr>
                  <p:cNvPr id="179"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80" name="Oval 179"/>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8" name="Group 43"/>
                <p:cNvGrpSpPr>
                  <a:grpSpLocks/>
                </p:cNvGrpSpPr>
                <p:nvPr/>
              </p:nvGrpSpPr>
              <p:grpSpPr bwMode="auto">
                <a:xfrm>
                  <a:off x="3314700" y="-850900"/>
                  <a:ext cx="234950" cy="431800"/>
                  <a:chOff x="603250" y="4737100"/>
                  <a:chExt cx="355600" cy="654050"/>
                </a:xfrm>
              </p:grpSpPr>
              <p:sp>
                <p:nvSpPr>
                  <p:cNvPr id="177"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78" name="Oval 17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73" name="Elbow Connector 172"/>
              <p:cNvCxnSpPr>
                <a:stCxn id="179" idx="1"/>
                <a:endCxn id="171"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74" name="Elbow Connector 173"/>
              <p:cNvCxnSpPr>
                <a:stCxn id="177" idx="1"/>
                <a:endCxn id="171"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30" name="Group 48"/>
          <p:cNvGrpSpPr>
            <a:grpSpLocks/>
          </p:cNvGrpSpPr>
          <p:nvPr/>
        </p:nvGrpSpPr>
        <p:grpSpPr bwMode="auto">
          <a:xfrm>
            <a:off x="3095586" y="2483815"/>
            <a:ext cx="541805" cy="596357"/>
            <a:chOff x="4268788" y="4432300"/>
            <a:chExt cx="693737" cy="763588"/>
          </a:xfrm>
        </p:grpSpPr>
        <p:sp>
          <p:nvSpPr>
            <p:cNvPr id="156" name="Rectangle 155"/>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24" name="Group 194"/>
            <p:cNvGrpSpPr>
              <a:grpSpLocks/>
            </p:cNvGrpSpPr>
            <p:nvPr/>
          </p:nvGrpSpPr>
          <p:grpSpPr bwMode="auto">
            <a:xfrm>
              <a:off x="4437063" y="4559300"/>
              <a:ext cx="355600" cy="546100"/>
              <a:chOff x="-2001837" y="584200"/>
              <a:chExt cx="355600" cy="546100"/>
            </a:xfrm>
          </p:grpSpPr>
          <p:sp>
            <p:nvSpPr>
              <p:cNvPr id="158" name="Can 157"/>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25" name="Group 188"/>
              <p:cNvGrpSpPr>
                <a:grpSpLocks/>
              </p:cNvGrpSpPr>
              <p:nvPr/>
            </p:nvGrpSpPr>
            <p:grpSpPr bwMode="auto">
              <a:xfrm>
                <a:off x="-1968500" y="584200"/>
                <a:ext cx="285750" cy="228600"/>
                <a:chOff x="3009900" y="-850900"/>
                <a:chExt cx="539750" cy="431800"/>
              </a:xfrm>
            </p:grpSpPr>
            <p:grpSp>
              <p:nvGrpSpPr>
                <p:cNvPr id="226" name="Group 182"/>
                <p:cNvGrpSpPr>
                  <a:grpSpLocks/>
                </p:cNvGrpSpPr>
                <p:nvPr/>
              </p:nvGrpSpPr>
              <p:grpSpPr bwMode="auto">
                <a:xfrm>
                  <a:off x="3009900" y="-850900"/>
                  <a:ext cx="234950" cy="431800"/>
                  <a:chOff x="603250" y="4737100"/>
                  <a:chExt cx="355600" cy="654050"/>
                </a:xfrm>
              </p:grpSpPr>
              <p:sp>
                <p:nvSpPr>
                  <p:cNvPr id="166"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7" name="Oval 166"/>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27" name="Group 43"/>
                <p:cNvGrpSpPr>
                  <a:grpSpLocks/>
                </p:cNvGrpSpPr>
                <p:nvPr/>
              </p:nvGrpSpPr>
              <p:grpSpPr bwMode="auto">
                <a:xfrm>
                  <a:off x="3314700" y="-850900"/>
                  <a:ext cx="234950" cy="431800"/>
                  <a:chOff x="603250" y="4737100"/>
                  <a:chExt cx="355600" cy="654050"/>
                </a:xfrm>
              </p:grpSpPr>
              <p:sp>
                <p:nvSpPr>
                  <p:cNvPr id="164"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5" name="Oval 16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60" name="Elbow Connector 159"/>
              <p:cNvCxnSpPr>
                <a:stCxn id="166" idx="1"/>
                <a:endCxn id="158"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61" name="Elbow Connector 160"/>
              <p:cNvCxnSpPr>
                <a:stCxn id="164" idx="1"/>
                <a:endCxn id="158"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2" name="Title 1"/>
          <p:cNvSpPr>
            <a:spLocks noGrp="1"/>
          </p:cNvSpPr>
          <p:nvPr>
            <p:ph type="title"/>
          </p:nvPr>
        </p:nvSpPr>
        <p:spPr>
          <a:xfrm>
            <a:off x="1676401" y="611189"/>
            <a:ext cx="8766175" cy="425875"/>
          </a:xfrm>
        </p:spPr>
        <p:txBody>
          <a:bodyPr/>
          <a:lstStyle/>
          <a:p>
            <a:r>
              <a:rPr lang="en-US" dirty="0"/>
              <a:t>EDR v1</a:t>
            </a:r>
          </a:p>
        </p:txBody>
      </p:sp>
      <p:grpSp>
        <p:nvGrpSpPr>
          <p:cNvPr id="228" name="Group 16"/>
          <p:cNvGrpSpPr/>
          <p:nvPr/>
        </p:nvGrpSpPr>
        <p:grpSpPr>
          <a:xfrm>
            <a:off x="6674956" y="1123366"/>
            <a:ext cx="399468" cy="792894"/>
            <a:chOff x="4081345" y="1042600"/>
            <a:chExt cx="399468" cy="792894"/>
          </a:xfrm>
        </p:grpSpPr>
        <p:pic>
          <p:nvPicPr>
            <p:cNvPr id="4"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7239" y="104260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4081345" y="1527717"/>
              <a:ext cx="3994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HR</a:t>
              </a:r>
            </a:p>
          </p:txBody>
        </p:sp>
      </p:grpSp>
      <p:grpSp>
        <p:nvGrpSpPr>
          <p:cNvPr id="229" name="Group 17"/>
          <p:cNvGrpSpPr/>
          <p:nvPr/>
        </p:nvGrpSpPr>
        <p:grpSpPr>
          <a:xfrm>
            <a:off x="5614254" y="1471268"/>
            <a:ext cx="510076" cy="785462"/>
            <a:chOff x="3051720" y="1514669"/>
            <a:chExt cx="510076" cy="785462"/>
          </a:xfrm>
        </p:grpSpPr>
        <p:pic>
          <p:nvPicPr>
            <p:cNvPr id="3"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9650" y="1514669"/>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bwMode="auto">
            <a:xfrm>
              <a:off x="3051720" y="1992354"/>
              <a:ext cx="510076"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err="1">
                  <a:solidFill>
                    <a:srgbClr val="1F497D"/>
                  </a:solidFill>
                  <a:latin typeface="Calibri" pitchFamily="-1" charset="0"/>
                  <a:cs typeface="ＭＳ Ｐゴシック" charset="0"/>
                </a:rPr>
                <a:t>Emp</a:t>
              </a:r>
              <a:endParaRPr lang="en-US" sz="1400" b="1" dirty="0">
                <a:solidFill>
                  <a:srgbClr val="1F497D"/>
                </a:solidFill>
                <a:latin typeface="Calibri" pitchFamily="-1" charset="0"/>
                <a:cs typeface="ＭＳ Ｐゴシック" charset="0"/>
              </a:endParaRPr>
            </a:p>
          </p:txBody>
        </p:sp>
      </p:grpSp>
      <p:grpSp>
        <p:nvGrpSpPr>
          <p:cNvPr id="230" name="Group 15"/>
          <p:cNvGrpSpPr/>
          <p:nvPr/>
        </p:nvGrpSpPr>
        <p:grpSpPr>
          <a:xfrm>
            <a:off x="7544446" y="1507456"/>
            <a:ext cx="695062" cy="770591"/>
            <a:chOff x="4761573" y="1577860"/>
            <a:chExt cx="695062" cy="770591"/>
          </a:xfrm>
        </p:grpSpPr>
        <p:pic>
          <p:nvPicPr>
            <p:cNvPr id="5"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2430" y="157786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bwMode="auto">
            <a:xfrm>
              <a:off x="4761573" y="2040674"/>
              <a:ext cx="69506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Payroll</a:t>
              </a:r>
            </a:p>
          </p:txBody>
        </p:sp>
      </p:grpSp>
      <p:grpSp>
        <p:nvGrpSpPr>
          <p:cNvPr id="231" name="Group 73"/>
          <p:cNvGrpSpPr/>
          <p:nvPr/>
        </p:nvGrpSpPr>
        <p:grpSpPr>
          <a:xfrm>
            <a:off x="8235017" y="2832408"/>
            <a:ext cx="1617596" cy="2125499"/>
            <a:chOff x="3376497" y="2343002"/>
            <a:chExt cx="1617596" cy="2125499"/>
          </a:xfrm>
        </p:grpSpPr>
        <p:grpSp>
          <p:nvGrpSpPr>
            <p:cNvPr id="233" name="Group 47"/>
            <p:cNvGrpSpPr>
              <a:grpSpLocks/>
            </p:cNvGrpSpPr>
            <p:nvPr/>
          </p:nvGrpSpPr>
          <p:grpSpPr bwMode="auto">
            <a:xfrm>
              <a:off x="4300355" y="2343002"/>
              <a:ext cx="693738" cy="763588"/>
              <a:chOff x="1314450" y="1508125"/>
              <a:chExt cx="693738" cy="763588"/>
            </a:xfrm>
          </p:grpSpPr>
          <p:sp>
            <p:nvSpPr>
              <p:cNvPr id="12" name="Rectangle 11"/>
              <p:cNvSpPr/>
              <p:nvPr/>
            </p:nvSpPr>
            <p:spPr bwMode="auto">
              <a:xfrm>
                <a:off x="1314450" y="150812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3" name="Rectangle 12"/>
              <p:cNvSpPr/>
              <p:nvPr/>
            </p:nvSpPr>
            <p:spPr bwMode="auto">
              <a:xfrm>
                <a:off x="1420813" y="1585913"/>
                <a:ext cx="481012" cy="608012"/>
              </a:xfrm>
              <a:prstGeom prst="rect">
                <a:avLst/>
              </a:prstGeom>
              <a:solidFill>
                <a:srgbClr val="9DD7E2"/>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4" name="Oval 13"/>
              <p:cNvSpPr/>
              <p:nvPr/>
            </p:nvSpPr>
            <p:spPr bwMode="auto">
              <a:xfrm>
                <a:off x="1403350" y="1651000"/>
                <a:ext cx="515938" cy="49688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grpSp>
        <p:pic>
          <p:nvPicPr>
            <p:cNvPr id="15" name="Picture 2" descr="Image result for blockchain icon"/>
            <p:cNvPicPr>
              <a:picLocks noChangeAspect="1" noChangeArrowheads="1"/>
            </p:cNvPicPr>
            <p:nvPr/>
          </p:nvPicPr>
          <p:blipFill>
            <a:blip r:embed="rId4"/>
            <a:srcRect/>
            <a:stretch>
              <a:fillRect/>
            </a:stretch>
          </p:blipFill>
          <p:spPr bwMode="auto">
            <a:xfrm>
              <a:off x="4411610" y="2483012"/>
              <a:ext cx="494100" cy="494100"/>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4413187" y="3142925"/>
              <a:ext cx="513268" cy="299806"/>
            </a:xfrm>
            <a:prstGeom prst="rect">
              <a:avLst/>
            </a:prstGeom>
            <a:noFill/>
            <a:ln w="9525">
              <a:noFill/>
              <a:miter lim="800000"/>
              <a:headEnd/>
              <a:tailEnd/>
            </a:ln>
          </p:spPr>
        </p:pic>
        <p:pic>
          <p:nvPicPr>
            <p:cNvPr id="22" name="Picture 2"/>
            <p:cNvPicPr>
              <a:picLocks noChangeAspect="1" noChangeArrowheads="1"/>
            </p:cNvPicPr>
            <p:nvPr/>
          </p:nvPicPr>
          <p:blipFill>
            <a:blip r:embed="rId5"/>
            <a:srcRect/>
            <a:stretch>
              <a:fillRect/>
            </a:stretch>
          </p:blipFill>
          <p:spPr bwMode="auto">
            <a:xfrm>
              <a:off x="4420622" y="3395688"/>
              <a:ext cx="513268" cy="299806"/>
            </a:xfrm>
            <a:prstGeom prst="rect">
              <a:avLst/>
            </a:prstGeom>
            <a:noFill/>
            <a:ln w="9525">
              <a:noFill/>
              <a:miter lim="800000"/>
              <a:headEnd/>
              <a:tailEnd/>
            </a:ln>
          </p:spPr>
        </p:pic>
        <p:pic>
          <p:nvPicPr>
            <p:cNvPr id="23" name="Picture 2"/>
            <p:cNvPicPr>
              <a:picLocks noChangeAspect="1" noChangeArrowheads="1"/>
            </p:cNvPicPr>
            <p:nvPr/>
          </p:nvPicPr>
          <p:blipFill>
            <a:blip r:embed="rId5"/>
            <a:srcRect/>
            <a:stretch>
              <a:fillRect/>
            </a:stretch>
          </p:blipFill>
          <p:spPr bwMode="auto">
            <a:xfrm>
              <a:off x="4421197" y="3652157"/>
              <a:ext cx="513268" cy="299806"/>
            </a:xfrm>
            <a:prstGeom prst="rect">
              <a:avLst/>
            </a:prstGeom>
            <a:noFill/>
            <a:ln w="9525">
              <a:noFill/>
              <a:miter lim="800000"/>
              <a:headEnd/>
              <a:tailEnd/>
            </a:ln>
          </p:spPr>
        </p:pic>
        <p:pic>
          <p:nvPicPr>
            <p:cNvPr id="24" name="Picture 2"/>
            <p:cNvPicPr>
              <a:picLocks noChangeAspect="1" noChangeArrowheads="1"/>
            </p:cNvPicPr>
            <p:nvPr/>
          </p:nvPicPr>
          <p:blipFill>
            <a:blip r:embed="rId5"/>
            <a:srcRect/>
            <a:stretch>
              <a:fillRect/>
            </a:stretch>
          </p:blipFill>
          <p:spPr bwMode="auto">
            <a:xfrm>
              <a:off x="4417481" y="3915498"/>
              <a:ext cx="513268" cy="299806"/>
            </a:xfrm>
            <a:prstGeom prst="rect">
              <a:avLst/>
            </a:prstGeom>
            <a:noFill/>
            <a:ln w="9525">
              <a:noFill/>
              <a:miter lim="800000"/>
              <a:headEnd/>
              <a:tailEnd/>
            </a:ln>
          </p:spPr>
        </p:pic>
        <p:pic>
          <p:nvPicPr>
            <p:cNvPr id="25" name="Picture 2"/>
            <p:cNvPicPr>
              <a:picLocks noChangeAspect="1" noChangeArrowheads="1"/>
            </p:cNvPicPr>
            <p:nvPr/>
          </p:nvPicPr>
          <p:blipFill>
            <a:blip r:embed="rId5"/>
            <a:srcRect/>
            <a:stretch>
              <a:fillRect/>
            </a:stretch>
          </p:blipFill>
          <p:spPr bwMode="auto">
            <a:xfrm>
              <a:off x="4413186" y="4168695"/>
              <a:ext cx="513268" cy="299806"/>
            </a:xfrm>
            <a:prstGeom prst="rect">
              <a:avLst/>
            </a:prstGeom>
            <a:noFill/>
            <a:ln w="9525">
              <a:noFill/>
              <a:miter lim="800000"/>
              <a:headEnd/>
              <a:tailEnd/>
            </a:ln>
          </p:spPr>
        </p:pic>
        <p:sp>
          <p:nvSpPr>
            <p:cNvPr id="29" name="TextBox 28"/>
            <p:cNvSpPr txBox="1"/>
            <p:nvPr/>
          </p:nvSpPr>
          <p:spPr bwMode="auto">
            <a:xfrm>
              <a:off x="3376497" y="3429000"/>
              <a:ext cx="862737"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On 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cxnSp>
          <p:nvCxnSpPr>
            <p:cNvPr id="31" name="Straight Connector 30"/>
            <p:cNvCxnSpPr/>
            <p:nvPr/>
          </p:nvCxnSpPr>
          <p:spPr bwMode="auto">
            <a:xfrm flipH="1">
              <a:off x="4302369" y="3112472"/>
              <a:ext cx="5886" cy="1195759"/>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p:nvPr/>
          </p:nvCxnSpPr>
          <p:spPr bwMode="auto">
            <a:xfrm flipH="1">
              <a:off x="4284787" y="4308231"/>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8" name="Straight Connector 37"/>
            <p:cNvCxnSpPr/>
            <p:nvPr/>
          </p:nvCxnSpPr>
          <p:spPr bwMode="auto">
            <a:xfrm flipH="1">
              <a:off x="4284787" y="4050323"/>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9" name="Straight Connector 38"/>
            <p:cNvCxnSpPr/>
            <p:nvPr/>
          </p:nvCxnSpPr>
          <p:spPr bwMode="auto">
            <a:xfrm flipH="1">
              <a:off x="4290648" y="3798277"/>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96510" y="3534508"/>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1" name="Straight Connector 40"/>
            <p:cNvCxnSpPr/>
            <p:nvPr/>
          </p:nvCxnSpPr>
          <p:spPr bwMode="auto">
            <a:xfrm flipH="1">
              <a:off x="4302372" y="3282462"/>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cxnSp>
        <p:nvCxnSpPr>
          <p:cNvPr id="92" name="Straight Arrow Connector 91"/>
          <p:cNvCxnSpPr/>
          <p:nvPr/>
        </p:nvCxnSpPr>
        <p:spPr bwMode="auto">
          <a:xfrm>
            <a:off x="6091768" y="2226740"/>
            <a:ext cx="414895" cy="279403"/>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Arrow Connector 93"/>
          <p:cNvCxnSpPr/>
          <p:nvPr/>
        </p:nvCxnSpPr>
        <p:spPr bwMode="auto">
          <a:xfrm>
            <a:off x="6862234" y="1879606"/>
            <a:ext cx="8497" cy="601137"/>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Arrow Connector 95"/>
          <p:cNvCxnSpPr/>
          <p:nvPr/>
        </p:nvCxnSpPr>
        <p:spPr bwMode="auto">
          <a:xfrm flipH="1">
            <a:off x="7268664" y="2277539"/>
            <a:ext cx="338637" cy="220136"/>
          </a:xfrm>
          <a:prstGeom prst="straightConnector1">
            <a:avLst/>
          </a:prstGeom>
          <a:solidFill>
            <a:srgbClr val="CC99FF"/>
          </a:solidFill>
          <a:ln w="38100" cap="flat" cmpd="sng" algn="ctr">
            <a:solidFill>
              <a:schemeClr val="tx2"/>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39" name="Group 128"/>
          <p:cNvGrpSpPr/>
          <p:nvPr/>
        </p:nvGrpSpPr>
        <p:grpSpPr>
          <a:xfrm>
            <a:off x="6256589" y="2512524"/>
            <a:ext cx="993680" cy="1099981"/>
            <a:chOff x="7296435" y="1796766"/>
            <a:chExt cx="993680" cy="1099981"/>
          </a:xfrm>
        </p:grpSpPr>
        <p:grpSp>
          <p:nvGrpSpPr>
            <p:cNvPr id="240" name="Group 108"/>
            <p:cNvGrpSpPr/>
            <p:nvPr/>
          </p:nvGrpSpPr>
          <p:grpSpPr>
            <a:xfrm>
              <a:off x="7596377" y="1954911"/>
              <a:ext cx="693738" cy="763588"/>
              <a:chOff x="2821170" y="4698122"/>
              <a:chExt cx="693738" cy="763588"/>
            </a:xfrm>
          </p:grpSpPr>
          <p:sp>
            <p:nvSpPr>
              <p:cNvPr id="110" name="Rectangle 109"/>
              <p:cNvSpPr/>
              <p:nvPr/>
            </p:nvSpPr>
            <p:spPr bwMode="auto">
              <a:xfrm>
                <a:off x="2821170" y="4698122"/>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pic>
            <p:nvPicPr>
              <p:cNvPr id="111" name="Picture 4" descr="Image result for microservice icon"/>
              <p:cNvPicPr>
                <a:picLocks noChangeAspect="1" noChangeArrowheads="1"/>
              </p:cNvPicPr>
              <p:nvPr/>
            </p:nvPicPr>
            <p:blipFill>
              <a:blip r:embed="rId6">
                <a:duotone>
                  <a:prstClr val="black"/>
                  <a:schemeClr val="accent1">
                    <a:tint val="45000"/>
                    <a:satMod val="400000"/>
                  </a:schemeClr>
                </a:duotone>
              </a:blip>
              <a:srcRect/>
              <a:stretch>
                <a:fillRect/>
              </a:stretch>
            </p:blipFill>
            <p:spPr bwMode="auto">
              <a:xfrm>
                <a:off x="2888371" y="4777884"/>
                <a:ext cx="582651" cy="582651"/>
              </a:xfrm>
              <a:prstGeom prst="rect">
                <a:avLst/>
              </a:prstGeom>
              <a:noFill/>
            </p:spPr>
          </p:pic>
        </p:grpSp>
        <p:sp>
          <p:nvSpPr>
            <p:cNvPr id="127" name="TextBox 126"/>
            <p:cNvSpPr txBox="1"/>
            <p:nvPr/>
          </p:nvSpPr>
          <p:spPr bwMode="auto">
            <a:xfrm rot="16200000">
              <a:off x="6900333" y="2192868"/>
              <a:ext cx="1099981"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API-Services</a:t>
              </a:r>
            </a:p>
          </p:txBody>
        </p:sp>
      </p:grpSp>
      <p:cxnSp>
        <p:nvCxnSpPr>
          <p:cNvPr id="128" name="Straight Arrow Connector 127"/>
          <p:cNvCxnSpPr/>
          <p:nvPr/>
        </p:nvCxnSpPr>
        <p:spPr bwMode="auto">
          <a:xfrm flipH="1" flipV="1">
            <a:off x="4369061" y="2337498"/>
            <a:ext cx="1819311" cy="654534"/>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8" name="Rectangle 47"/>
          <p:cNvSpPr/>
          <p:nvPr/>
        </p:nvSpPr>
        <p:spPr bwMode="auto">
          <a:xfrm>
            <a:off x="4660366" y="5460767"/>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0" name="Rectangle 49"/>
          <p:cNvSpPr/>
          <p:nvPr/>
        </p:nvSpPr>
        <p:spPr bwMode="auto">
          <a:xfrm>
            <a:off x="3933014" y="5460767"/>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2" name="Rectangle 51"/>
          <p:cNvSpPr/>
          <p:nvPr/>
        </p:nvSpPr>
        <p:spPr bwMode="auto">
          <a:xfrm>
            <a:off x="3199281" y="5455219"/>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8" name="Right Arrow 57"/>
          <p:cNvSpPr/>
          <p:nvPr/>
        </p:nvSpPr>
        <p:spPr>
          <a:xfrm>
            <a:off x="3746651" y="5633349"/>
            <a:ext cx="159507" cy="166457"/>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61" name="Right Arrow 60"/>
          <p:cNvSpPr/>
          <p:nvPr/>
        </p:nvSpPr>
        <p:spPr>
          <a:xfrm>
            <a:off x="4474004" y="5649995"/>
            <a:ext cx="159507" cy="166457"/>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234" name="Group 196"/>
          <p:cNvGrpSpPr>
            <a:grpSpLocks/>
          </p:cNvGrpSpPr>
          <p:nvPr/>
        </p:nvGrpSpPr>
        <p:grpSpPr bwMode="auto">
          <a:xfrm rot="10800000" flipH="1">
            <a:off x="2566291" y="5489086"/>
            <a:ext cx="535951" cy="429387"/>
            <a:chOff x="1708266" y="3086897"/>
            <a:chExt cx="748040" cy="654716"/>
          </a:xfrm>
        </p:grpSpPr>
        <p:sp>
          <p:nvSpPr>
            <p:cNvPr id="63" name="Right Arrow 62"/>
            <p:cNvSpPr/>
            <p:nvPr/>
          </p:nvSpPr>
          <p:spPr>
            <a:xfrm>
              <a:off x="1708266" y="3086897"/>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4" name="Right Arrow 63"/>
            <p:cNvSpPr/>
            <p:nvPr/>
          </p:nvSpPr>
          <p:spPr>
            <a:xfrm>
              <a:off x="1708266" y="3308742"/>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5" name="Right Arrow 64"/>
            <p:cNvSpPr/>
            <p:nvPr/>
          </p:nvSpPr>
          <p:spPr>
            <a:xfrm>
              <a:off x="1708266" y="3535999"/>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grpSp>
      <p:sp>
        <p:nvSpPr>
          <p:cNvPr id="66" name="TextBox 65"/>
          <p:cNvSpPr txBox="1"/>
          <p:nvPr/>
        </p:nvSpPr>
        <p:spPr bwMode="auto">
          <a:xfrm>
            <a:off x="3292609" y="6007656"/>
            <a:ext cx="348108" cy="184666"/>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Stage</a:t>
            </a:r>
          </a:p>
        </p:txBody>
      </p:sp>
      <p:sp>
        <p:nvSpPr>
          <p:cNvPr id="71" name="TextBox 70"/>
          <p:cNvSpPr txBox="1"/>
          <p:nvPr/>
        </p:nvSpPr>
        <p:spPr bwMode="auto">
          <a:xfrm>
            <a:off x="3859966" y="6015960"/>
            <a:ext cx="647613" cy="369332"/>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Metadata</a:t>
            </a:r>
          </a:p>
          <a:p>
            <a:pPr algn="ctr" fontAlgn="base">
              <a:spcBef>
                <a:spcPct val="0"/>
              </a:spcBef>
              <a:spcAft>
                <a:spcPct val="0"/>
              </a:spcAft>
            </a:pPr>
            <a:r>
              <a:rPr lang="en-US" sz="1200" b="1" dirty="0">
                <a:solidFill>
                  <a:srgbClr val="1F497D"/>
                </a:solidFill>
                <a:latin typeface="Calibri" pitchFamily="-1" charset="0"/>
                <a:cs typeface="ＭＳ Ｐゴシック" charset="0"/>
              </a:rPr>
              <a:t>Extraction</a:t>
            </a:r>
          </a:p>
        </p:txBody>
      </p:sp>
      <p:sp>
        <p:nvSpPr>
          <p:cNvPr id="72" name="TextBox 71"/>
          <p:cNvSpPr txBox="1"/>
          <p:nvPr/>
        </p:nvSpPr>
        <p:spPr bwMode="auto">
          <a:xfrm>
            <a:off x="4617141" y="6015960"/>
            <a:ext cx="647485" cy="184666"/>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Transform</a:t>
            </a:r>
          </a:p>
        </p:txBody>
      </p:sp>
      <p:grpSp>
        <p:nvGrpSpPr>
          <p:cNvPr id="235" name="Group 119"/>
          <p:cNvGrpSpPr>
            <a:grpSpLocks/>
          </p:cNvGrpSpPr>
          <p:nvPr/>
        </p:nvGrpSpPr>
        <p:grpSpPr bwMode="auto">
          <a:xfrm>
            <a:off x="1915505" y="5472446"/>
            <a:ext cx="486778" cy="464938"/>
            <a:chOff x="4136159" y="1638300"/>
            <a:chExt cx="466797" cy="546100"/>
          </a:xfrm>
        </p:grpSpPr>
        <p:sp>
          <p:nvSpPr>
            <p:cNvPr id="100" name="Can 99"/>
            <p:cNvSpPr/>
            <p:nvPr/>
          </p:nvSpPr>
          <p:spPr>
            <a:xfrm>
              <a:off x="4247301" y="1778000"/>
              <a:ext cx="355654" cy="4064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01" name="Folded Corner 100"/>
            <p:cNvSpPr/>
            <p:nvPr/>
          </p:nvSpPr>
          <p:spPr bwMode="auto">
            <a:xfrm>
              <a:off x="4136159" y="1638300"/>
              <a:ext cx="306435" cy="369888"/>
            </a:xfrm>
            <a:prstGeom prst="foldedCorner">
              <a:avLst/>
            </a:prstGeom>
            <a:solidFill>
              <a:schemeClr val="bg1"/>
            </a:solidFill>
            <a:ln w="19050" cap="flat" cmpd="sng" algn="ctr">
              <a:solidFill>
                <a:schemeClr val="tx2"/>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000" dirty="0">
                <a:solidFill>
                  <a:prstClr val="white"/>
                </a:solidFill>
              </a:endParaRPr>
            </a:p>
          </p:txBody>
        </p:sp>
      </p:grpSp>
      <p:grpSp>
        <p:nvGrpSpPr>
          <p:cNvPr id="89" name="Group 88"/>
          <p:cNvGrpSpPr/>
          <p:nvPr/>
        </p:nvGrpSpPr>
        <p:grpSpPr>
          <a:xfrm>
            <a:off x="4660540" y="4333481"/>
            <a:ext cx="522785" cy="702202"/>
            <a:chOff x="2409437" y="4617960"/>
            <a:chExt cx="522785" cy="702202"/>
          </a:xfrm>
        </p:grpSpPr>
        <p:sp>
          <p:nvSpPr>
            <p:cNvPr id="105" name="Rectangle 104"/>
            <p:cNvSpPr/>
            <p:nvPr/>
          </p:nvSpPr>
          <p:spPr bwMode="auto">
            <a:xfrm>
              <a:off x="2409437" y="4819750"/>
              <a:ext cx="522785" cy="500412"/>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06" name="Oval 105"/>
            <p:cNvSpPr/>
            <p:nvPr/>
          </p:nvSpPr>
          <p:spPr bwMode="auto">
            <a:xfrm>
              <a:off x="2470448" y="4896736"/>
              <a:ext cx="401958" cy="349560"/>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108" name="TextBox 107"/>
            <p:cNvSpPr txBox="1"/>
            <p:nvPr/>
          </p:nvSpPr>
          <p:spPr bwMode="auto">
            <a:xfrm>
              <a:off x="2439580" y="4617960"/>
              <a:ext cx="428002" cy="215444"/>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MDM</a:t>
              </a:r>
            </a:p>
          </p:txBody>
        </p:sp>
      </p:grpSp>
      <p:grpSp>
        <p:nvGrpSpPr>
          <p:cNvPr id="236" name="Group 325"/>
          <p:cNvGrpSpPr/>
          <p:nvPr/>
        </p:nvGrpSpPr>
        <p:grpSpPr>
          <a:xfrm>
            <a:off x="3292610" y="5546819"/>
            <a:ext cx="343943" cy="295308"/>
            <a:chOff x="3879850" y="3513138"/>
            <a:chExt cx="708025" cy="747713"/>
          </a:xfrm>
        </p:grpSpPr>
        <p:sp>
          <p:nvSpPr>
            <p:cNvPr id="113" name="Isosceles Triangle 11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4" name="Straight Connector 113"/>
            <p:cNvCxnSpPr>
              <a:stCxn id="113" idx="1"/>
              <a:endCxn id="11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5" name="Straight Connector 114"/>
            <p:cNvCxnSpPr>
              <a:stCxn id="113" idx="1"/>
              <a:endCxn id="11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6" name="Straight Connector 115"/>
            <p:cNvCxnSpPr>
              <a:stCxn id="113" idx="3"/>
              <a:endCxn id="11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7" name="Group 325"/>
          <p:cNvGrpSpPr/>
          <p:nvPr/>
        </p:nvGrpSpPr>
        <p:grpSpPr>
          <a:xfrm>
            <a:off x="4026343" y="5552368"/>
            <a:ext cx="343943" cy="295308"/>
            <a:chOff x="3879850" y="3513138"/>
            <a:chExt cx="708025" cy="747713"/>
          </a:xfrm>
        </p:grpSpPr>
        <p:sp>
          <p:nvSpPr>
            <p:cNvPr id="118" name="Isosceles Triangle 117"/>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9" name="Straight Connector 118"/>
            <p:cNvCxnSpPr>
              <a:stCxn id="118" idx="1"/>
              <a:endCxn id="118"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0" name="Straight Connector 119"/>
            <p:cNvCxnSpPr>
              <a:stCxn id="118" idx="1"/>
              <a:endCxn id="118"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1" name="Straight Connector 120"/>
            <p:cNvCxnSpPr>
              <a:stCxn id="118" idx="3"/>
              <a:endCxn id="118"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238" name="Group 325"/>
          <p:cNvGrpSpPr/>
          <p:nvPr/>
        </p:nvGrpSpPr>
        <p:grpSpPr>
          <a:xfrm>
            <a:off x="4740934" y="5569013"/>
            <a:ext cx="343943" cy="295308"/>
            <a:chOff x="3879850" y="3513138"/>
            <a:chExt cx="708025" cy="747713"/>
          </a:xfrm>
        </p:grpSpPr>
        <p:sp>
          <p:nvSpPr>
            <p:cNvPr id="123" name="Isosceles Triangle 12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24" name="Straight Connector 123"/>
            <p:cNvCxnSpPr>
              <a:stCxn id="123" idx="1"/>
              <a:endCxn id="12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5" name="Straight Connector 124"/>
            <p:cNvCxnSpPr>
              <a:stCxn id="123" idx="1"/>
              <a:endCxn id="12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6" name="Straight Connector 125"/>
            <p:cNvCxnSpPr>
              <a:stCxn id="123" idx="3"/>
              <a:endCxn id="12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sp>
        <p:nvSpPr>
          <p:cNvPr id="138" name="TextBox 137"/>
          <p:cNvSpPr txBox="1"/>
          <p:nvPr/>
        </p:nvSpPr>
        <p:spPr bwMode="auto">
          <a:xfrm>
            <a:off x="1601299" y="4854513"/>
            <a:ext cx="1248612" cy="430887"/>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Payroll</a:t>
            </a:r>
          </a:p>
          <a:p>
            <a:pPr algn="ctr" fontAlgn="base">
              <a:spcBef>
                <a:spcPct val="0"/>
              </a:spcBef>
              <a:spcAft>
                <a:spcPct val="0"/>
              </a:spcAft>
            </a:pPr>
            <a:r>
              <a:rPr lang="en-US" sz="1400" b="1" dirty="0">
                <a:solidFill>
                  <a:srgbClr val="1F497D"/>
                </a:solidFill>
                <a:latin typeface="Calibri" pitchFamily="-1" charset="0"/>
                <a:cs typeface="ＭＳ Ｐゴシック" charset="0"/>
              </a:rPr>
              <a:t>Transaction Data</a:t>
            </a:r>
          </a:p>
        </p:txBody>
      </p:sp>
      <p:grpSp>
        <p:nvGrpSpPr>
          <p:cNvPr id="241" name="Group 48"/>
          <p:cNvGrpSpPr>
            <a:grpSpLocks/>
          </p:cNvGrpSpPr>
          <p:nvPr/>
        </p:nvGrpSpPr>
        <p:grpSpPr bwMode="auto">
          <a:xfrm>
            <a:off x="2714587" y="2675499"/>
            <a:ext cx="617043" cy="633272"/>
            <a:chOff x="4268788" y="4432300"/>
            <a:chExt cx="693737" cy="763588"/>
          </a:xfrm>
        </p:grpSpPr>
        <p:sp>
          <p:nvSpPr>
            <p:cNvPr id="143" name="Rectangle 142"/>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42" name="Group 194"/>
            <p:cNvGrpSpPr>
              <a:grpSpLocks/>
            </p:cNvGrpSpPr>
            <p:nvPr/>
          </p:nvGrpSpPr>
          <p:grpSpPr bwMode="auto">
            <a:xfrm>
              <a:off x="4437063" y="4559300"/>
              <a:ext cx="355600" cy="546100"/>
              <a:chOff x="-2001837" y="584200"/>
              <a:chExt cx="355600" cy="546100"/>
            </a:xfrm>
          </p:grpSpPr>
          <p:sp>
            <p:nvSpPr>
              <p:cNvPr id="145" name="Can 144"/>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43" name="Group 188"/>
              <p:cNvGrpSpPr>
                <a:grpSpLocks/>
              </p:cNvGrpSpPr>
              <p:nvPr/>
            </p:nvGrpSpPr>
            <p:grpSpPr bwMode="auto">
              <a:xfrm>
                <a:off x="-1968500" y="584200"/>
                <a:ext cx="285750" cy="228600"/>
                <a:chOff x="3009900" y="-850900"/>
                <a:chExt cx="539750" cy="431800"/>
              </a:xfrm>
            </p:grpSpPr>
            <p:grpSp>
              <p:nvGrpSpPr>
                <p:cNvPr id="244" name="Group 182"/>
                <p:cNvGrpSpPr>
                  <a:grpSpLocks/>
                </p:cNvGrpSpPr>
                <p:nvPr/>
              </p:nvGrpSpPr>
              <p:grpSpPr bwMode="auto">
                <a:xfrm>
                  <a:off x="3009900" y="-850900"/>
                  <a:ext cx="234950" cy="431800"/>
                  <a:chOff x="603250" y="4737100"/>
                  <a:chExt cx="355600" cy="654050"/>
                </a:xfrm>
              </p:grpSpPr>
              <p:sp>
                <p:nvSpPr>
                  <p:cNvPr id="153"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4" name="Oval 15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45" name="Group 43"/>
                <p:cNvGrpSpPr>
                  <a:grpSpLocks/>
                </p:cNvGrpSpPr>
                <p:nvPr/>
              </p:nvGrpSpPr>
              <p:grpSpPr bwMode="auto">
                <a:xfrm>
                  <a:off x="3314700" y="-850900"/>
                  <a:ext cx="234950" cy="431800"/>
                  <a:chOff x="603250" y="4737100"/>
                  <a:chExt cx="355600" cy="654050"/>
                </a:xfrm>
              </p:grpSpPr>
              <p:sp>
                <p:nvSpPr>
                  <p:cNvPr id="151"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2" name="Oval 15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47" name="Elbow Connector 146"/>
              <p:cNvCxnSpPr>
                <a:stCxn id="153" idx="1"/>
                <a:endCxn id="145"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stCxn id="151" idx="1"/>
                <a:endCxn id="145"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194" name="TextBox 193"/>
          <p:cNvSpPr txBox="1"/>
          <p:nvPr/>
        </p:nvSpPr>
        <p:spPr bwMode="auto">
          <a:xfrm>
            <a:off x="2239985" y="1380073"/>
            <a:ext cx="2456250"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Commercial Payroll Processors</a:t>
            </a:r>
          </a:p>
          <a:p>
            <a:pPr algn="ctr" fontAlgn="base">
              <a:spcBef>
                <a:spcPct val="0"/>
              </a:spcBef>
              <a:spcAft>
                <a:spcPct val="0"/>
              </a:spcAft>
            </a:pPr>
            <a:r>
              <a:rPr lang="en-US" sz="1400" b="1" dirty="0">
                <a:solidFill>
                  <a:srgbClr val="1F497D"/>
                </a:solidFill>
                <a:latin typeface="Calibri" pitchFamily="-1" charset="0"/>
                <a:cs typeface="ＭＳ Ｐゴシック" charset="0"/>
              </a:rPr>
              <a:t>(</a:t>
            </a:r>
            <a:r>
              <a:rPr lang="en-US" sz="1400" b="1" dirty="0" err="1">
                <a:solidFill>
                  <a:srgbClr val="1F497D"/>
                </a:solidFill>
                <a:latin typeface="Calibri" pitchFamily="-1" charset="0"/>
                <a:cs typeface="ＭＳ Ｐゴシック" charset="0"/>
              </a:rPr>
              <a:t>NewPay</a:t>
            </a:r>
            <a:r>
              <a:rPr lang="en-US" sz="1400" b="1" dirty="0">
                <a:solidFill>
                  <a:srgbClr val="1F497D"/>
                </a:solidFill>
                <a:latin typeface="Calibri" pitchFamily="-1" charset="0"/>
                <a:cs typeface="ＭＳ Ｐゴシック" charset="0"/>
              </a:rPr>
              <a:t>)</a:t>
            </a:r>
          </a:p>
        </p:txBody>
      </p:sp>
      <p:sp>
        <p:nvSpPr>
          <p:cNvPr id="196" name="Arc 195"/>
          <p:cNvSpPr/>
          <p:nvPr/>
        </p:nvSpPr>
        <p:spPr bwMode="auto">
          <a:xfrm flipH="1">
            <a:off x="2133600" y="3039538"/>
            <a:ext cx="1003300" cy="3161088"/>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grpSp>
        <p:nvGrpSpPr>
          <p:cNvPr id="36" name="Group 35"/>
          <p:cNvGrpSpPr/>
          <p:nvPr/>
        </p:nvGrpSpPr>
        <p:grpSpPr>
          <a:xfrm>
            <a:off x="8312253" y="5426421"/>
            <a:ext cx="1382082" cy="1069516"/>
            <a:chOff x="7705613" y="4276456"/>
            <a:chExt cx="1382082" cy="1069516"/>
          </a:xfrm>
        </p:grpSpPr>
        <p:sp>
          <p:nvSpPr>
            <p:cNvPr id="197" name="TextBox 49"/>
            <p:cNvSpPr txBox="1">
              <a:spLocks noChangeArrowheads="1"/>
            </p:cNvSpPr>
            <p:nvPr/>
          </p:nvSpPr>
          <p:spPr bwMode="auto">
            <a:xfrm>
              <a:off x="7705613" y="4822752"/>
              <a:ext cx="13569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GB" sz="1400" dirty="0">
                  <a:solidFill>
                    <a:srgbClr val="000000"/>
                  </a:solidFill>
                  <a:latin typeface="Calibri" charset="0"/>
                </a:rPr>
                <a:t>HR Reporting Data Marts</a:t>
              </a:r>
            </a:p>
          </p:txBody>
        </p:sp>
        <p:grpSp>
          <p:nvGrpSpPr>
            <p:cNvPr id="246" name="Group 190"/>
            <p:cNvGrpSpPr>
              <a:grpSpLocks/>
            </p:cNvGrpSpPr>
            <p:nvPr/>
          </p:nvGrpSpPr>
          <p:grpSpPr bwMode="auto">
            <a:xfrm>
              <a:off x="8012767" y="4282670"/>
              <a:ext cx="698814" cy="494112"/>
              <a:chOff x="640045" y="3157538"/>
              <a:chExt cx="1228725" cy="863600"/>
            </a:xfrm>
          </p:grpSpPr>
          <p:sp>
            <p:nvSpPr>
              <p:cNvPr id="199" name="Rectangle 198"/>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0" name="Rectangle 199"/>
              <p:cNvSpPr/>
              <p:nvPr/>
            </p:nvSpPr>
            <p:spPr bwMode="auto">
              <a:xfrm>
                <a:off x="691548" y="3197870"/>
                <a:ext cx="1135530" cy="83039"/>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1" name="Rectangle 200"/>
              <p:cNvSpPr/>
              <p:nvPr/>
            </p:nvSpPr>
            <p:spPr bwMode="auto">
              <a:xfrm>
                <a:off x="701358" y="3309380"/>
                <a:ext cx="274685" cy="66193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2" name="Rectangle 201"/>
              <p:cNvSpPr/>
              <p:nvPr/>
            </p:nvSpPr>
            <p:spPr bwMode="auto">
              <a:xfrm>
                <a:off x="1532772" y="3309380"/>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3" name="Rectangle 202"/>
              <p:cNvSpPr/>
              <p:nvPr/>
            </p:nvSpPr>
            <p:spPr bwMode="auto">
              <a:xfrm>
                <a:off x="1005474" y="3309380"/>
                <a:ext cx="497868" cy="19454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4" name="Rectangle 203"/>
              <p:cNvSpPr/>
              <p:nvPr/>
            </p:nvSpPr>
            <p:spPr bwMode="auto">
              <a:xfrm>
                <a:off x="1005474" y="3812356"/>
                <a:ext cx="225634" cy="15895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5" name="Rectangle 204"/>
              <p:cNvSpPr/>
              <p:nvPr/>
            </p:nvSpPr>
            <p:spPr bwMode="auto">
              <a:xfrm>
                <a:off x="1270349" y="3814727"/>
                <a:ext cx="235444" cy="15658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6" name="Rectangle 205"/>
              <p:cNvSpPr/>
              <p:nvPr/>
            </p:nvSpPr>
            <p:spPr bwMode="auto">
              <a:xfrm>
                <a:off x="1532772" y="3655769"/>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7" name="Rectangle 206"/>
              <p:cNvSpPr/>
              <p:nvPr/>
            </p:nvSpPr>
            <p:spPr bwMode="auto">
              <a:xfrm>
                <a:off x="1049619" y="3354457"/>
                <a:ext cx="407123" cy="121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8" name="Rectangle 207"/>
              <p:cNvSpPr/>
              <p:nvPr/>
            </p:nvSpPr>
            <p:spPr bwMode="auto">
              <a:xfrm>
                <a:off x="745504" y="3371065"/>
                <a:ext cx="181488" cy="55042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9" name="Rectangle 208"/>
              <p:cNvSpPr/>
              <p:nvPr/>
            </p:nvSpPr>
            <p:spPr bwMode="auto">
              <a:xfrm>
                <a:off x="1586728" y="3707964"/>
                <a:ext cx="164320" cy="2253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0" name="Rectangle 209"/>
              <p:cNvSpPr/>
              <p:nvPr/>
            </p:nvSpPr>
            <p:spPr bwMode="auto">
              <a:xfrm>
                <a:off x="1591633" y="3354457"/>
                <a:ext cx="164320" cy="22539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1" name="Rectangle 210"/>
              <p:cNvSpPr/>
              <p:nvPr/>
            </p:nvSpPr>
            <p:spPr bwMode="auto">
              <a:xfrm>
                <a:off x="1309589" y="3859806"/>
                <a:ext cx="134891" cy="8778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2" name="Rectangle 211"/>
              <p:cNvSpPr/>
              <p:nvPr/>
            </p:nvSpPr>
            <p:spPr bwMode="auto">
              <a:xfrm>
                <a:off x="1054525" y="3852688"/>
                <a:ext cx="134891" cy="854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nvGrpSpPr>
              <p:cNvPr id="247" name="Group 205"/>
              <p:cNvGrpSpPr>
                <a:grpSpLocks/>
              </p:cNvGrpSpPr>
              <p:nvPr/>
            </p:nvGrpSpPr>
            <p:grpSpPr bwMode="auto">
              <a:xfrm>
                <a:off x="997419" y="3522291"/>
                <a:ext cx="496710" cy="257828"/>
                <a:chOff x="339996" y="3313113"/>
                <a:chExt cx="1120775" cy="655637"/>
              </a:xfrm>
            </p:grpSpPr>
            <p:sp>
              <p:nvSpPr>
                <p:cNvPr id="214" name="Rectangle 213"/>
                <p:cNvSpPr/>
                <p:nvPr/>
              </p:nvSpPr>
              <p:spPr bwMode="auto">
                <a:xfrm>
                  <a:off x="341572" y="3314679"/>
                  <a:ext cx="1117850" cy="65158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cxnSp>
              <p:nvCxnSpPr>
                <p:cNvPr id="215" name="Straight Connector 214"/>
                <p:cNvCxnSpPr/>
                <p:nvPr/>
              </p:nvCxnSpPr>
              <p:spPr bwMode="auto">
                <a:xfrm>
                  <a:off x="452250" y="3405174"/>
                  <a:ext cx="0" cy="50075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6" name="Straight Connector 215"/>
                <p:cNvCxnSpPr/>
                <p:nvPr/>
              </p:nvCxnSpPr>
              <p:spPr bwMode="auto">
                <a:xfrm>
                  <a:off x="424579" y="3881796"/>
                  <a:ext cx="907562"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7" name="Rectangle 216"/>
                <p:cNvSpPr/>
                <p:nvPr/>
              </p:nvSpPr>
              <p:spPr bwMode="auto">
                <a:xfrm>
                  <a:off x="551860" y="3489639"/>
                  <a:ext cx="94075" cy="392158"/>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8" name="Rectangle 217"/>
                <p:cNvSpPr/>
                <p:nvPr/>
              </p:nvSpPr>
              <p:spPr bwMode="auto">
                <a:xfrm>
                  <a:off x="751081" y="3586169"/>
                  <a:ext cx="110678" cy="289592"/>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9" name="Rectangle 218"/>
                <p:cNvSpPr/>
                <p:nvPr/>
              </p:nvSpPr>
              <p:spPr bwMode="auto">
                <a:xfrm>
                  <a:off x="1110784" y="3706833"/>
                  <a:ext cx="94078" cy="16892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20" name="Rectangle 219"/>
                <p:cNvSpPr/>
                <p:nvPr/>
              </p:nvSpPr>
              <p:spPr bwMode="auto">
                <a:xfrm>
                  <a:off x="939234" y="3525838"/>
                  <a:ext cx="88543" cy="349924"/>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grpSp>
        <p:pic>
          <p:nvPicPr>
            <p:cNvPr id="221" name="Picture 114" descr="DR - User - Information Govern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76545" y="4276456"/>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83" name="TextBox 182"/>
          <p:cNvSpPr txBox="1"/>
          <p:nvPr/>
        </p:nvSpPr>
        <p:spPr bwMode="auto">
          <a:xfrm>
            <a:off x="6907212" y="1017268"/>
            <a:ext cx="999066" cy="738664"/>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1. HR submits approval for pending name change</a:t>
            </a:r>
          </a:p>
        </p:txBody>
      </p:sp>
      <p:grpSp>
        <p:nvGrpSpPr>
          <p:cNvPr id="55" name="Group 54"/>
          <p:cNvGrpSpPr/>
          <p:nvPr/>
        </p:nvGrpSpPr>
        <p:grpSpPr>
          <a:xfrm>
            <a:off x="6394426" y="5067862"/>
            <a:ext cx="1390411" cy="612431"/>
            <a:chOff x="5112501" y="4707475"/>
            <a:chExt cx="1390411" cy="612431"/>
          </a:xfrm>
        </p:grpSpPr>
        <p:sp>
          <p:nvSpPr>
            <p:cNvPr id="85" name="Magnetic Disk 126"/>
            <p:cNvSpPr/>
            <p:nvPr/>
          </p:nvSpPr>
          <p:spPr bwMode="auto">
            <a:xfrm>
              <a:off x="5198023" y="4707475"/>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2" name="Magnetic Disk 126"/>
            <p:cNvSpPr/>
            <p:nvPr/>
          </p:nvSpPr>
          <p:spPr bwMode="auto">
            <a:xfrm>
              <a:off x="5130295" y="4749805"/>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3" name="TextBox 42"/>
            <p:cNvSpPr txBox="1"/>
            <p:nvPr/>
          </p:nvSpPr>
          <p:spPr bwMode="auto">
            <a:xfrm>
              <a:off x="5609719" y="4796686"/>
              <a:ext cx="893193"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Off-Chain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4" name="TextBox 43"/>
            <p:cNvSpPr txBox="1"/>
            <p:nvPr/>
          </p:nvSpPr>
          <p:spPr bwMode="auto">
            <a:xfrm>
              <a:off x="5112501" y="4911641"/>
              <a:ext cx="50526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ODS</a:t>
              </a:r>
            </a:p>
          </p:txBody>
        </p:sp>
      </p:grpSp>
      <p:sp>
        <p:nvSpPr>
          <p:cNvPr id="222" name="TextBox 221"/>
          <p:cNvSpPr txBox="1"/>
          <p:nvPr/>
        </p:nvSpPr>
        <p:spPr bwMode="auto">
          <a:xfrm>
            <a:off x="2760134" y="685801"/>
            <a:ext cx="491230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dirty="0">
                <a:solidFill>
                  <a:srgbClr val="FF0000"/>
                </a:solidFill>
                <a:latin typeface="Calibri" pitchFamily="-1" charset="0"/>
                <a:cs typeface="ＭＳ Ｐゴシック" charset="0"/>
              </a:rPr>
              <a:t>Off Chain Value Update Scenario </a:t>
            </a:r>
            <a:r>
              <a:rPr lang="mr-IN" sz="1400" dirty="0">
                <a:solidFill>
                  <a:srgbClr val="FF0000"/>
                </a:solidFill>
                <a:latin typeface="Calibri" pitchFamily="-1" charset="0"/>
                <a:cs typeface="ＭＳ Ｐゴシック" charset="0"/>
              </a:rPr>
              <a:t>–</a:t>
            </a:r>
            <a:r>
              <a:rPr lang="en-US" sz="1400" dirty="0">
                <a:solidFill>
                  <a:srgbClr val="FF0000"/>
                </a:solidFill>
                <a:latin typeface="Calibri" pitchFamily="-1" charset="0"/>
                <a:cs typeface="ＭＳ Ｐゴシック" charset="0"/>
              </a:rPr>
              <a:t> Approve Name Change Part 2 </a:t>
            </a:r>
          </a:p>
        </p:txBody>
      </p:sp>
      <p:sp>
        <p:nvSpPr>
          <p:cNvPr id="280" name="TextBox 279"/>
          <p:cNvSpPr txBox="1"/>
          <p:nvPr/>
        </p:nvSpPr>
        <p:spPr bwMode="auto">
          <a:xfrm>
            <a:off x="4876800" y="152401"/>
            <a:ext cx="2104230"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prstClr val="black"/>
                </a:solidFill>
                <a:latin typeface="Calibri" pitchFamily="-1" charset="0"/>
                <a:cs typeface="ＭＳ Ｐゴシック" charset="0"/>
              </a:rPr>
              <a:t>Animated Version of Slide</a:t>
            </a:r>
          </a:p>
        </p:txBody>
      </p:sp>
      <p:cxnSp>
        <p:nvCxnSpPr>
          <p:cNvPr id="255" name="Straight Arrow Connector 254"/>
          <p:cNvCxnSpPr>
            <a:stCxn id="48" idx="0"/>
            <a:endCxn id="105" idx="2"/>
          </p:cNvCxnSpPr>
          <p:nvPr/>
        </p:nvCxnSpPr>
        <p:spPr bwMode="auto">
          <a:xfrm flipV="1">
            <a:off x="4921758" y="5035683"/>
            <a:ext cx="174" cy="425084"/>
          </a:xfrm>
          <a:prstGeom prst="straightConnector1">
            <a:avLst/>
          </a:prstGeom>
          <a:solidFill>
            <a:srgbClr val="CC99FF"/>
          </a:solidFill>
          <a:ln w="38100" cap="flat" cmpd="sng" algn="ctr">
            <a:solidFill>
              <a:schemeClr val="tx2"/>
            </a:solidFill>
            <a:prstDash val="solid"/>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59" name="Straight Arrow Connector 258"/>
          <p:cNvCxnSpPr/>
          <p:nvPr/>
        </p:nvCxnSpPr>
        <p:spPr bwMode="auto">
          <a:xfrm flipH="1" flipV="1">
            <a:off x="7445740" y="3236141"/>
            <a:ext cx="1442174" cy="406487"/>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60" name="Straight Arrow Connector 259"/>
          <p:cNvCxnSpPr/>
          <p:nvPr/>
        </p:nvCxnSpPr>
        <p:spPr bwMode="auto">
          <a:xfrm flipV="1">
            <a:off x="6731080" y="3586066"/>
            <a:ext cx="191618" cy="1406539"/>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90" name="Straight Arrow Connector 289"/>
          <p:cNvCxnSpPr/>
          <p:nvPr/>
        </p:nvCxnSpPr>
        <p:spPr bwMode="auto">
          <a:xfrm>
            <a:off x="5270940" y="4794981"/>
            <a:ext cx="1067498" cy="453244"/>
          </a:xfrm>
          <a:prstGeom prst="straightConnector1">
            <a:avLst/>
          </a:prstGeom>
          <a:solidFill>
            <a:srgbClr val="CC99FF"/>
          </a:solidFill>
          <a:ln w="38100" cap="flat" cmpd="sng" algn="ctr">
            <a:solidFill>
              <a:schemeClr val="tx2"/>
            </a:solidFill>
            <a:prstDash val="solid"/>
            <a:round/>
            <a:headEnd type="stealth"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7" name="Oval Callout 106"/>
          <p:cNvSpPr/>
          <p:nvPr/>
        </p:nvSpPr>
        <p:spPr>
          <a:xfrm>
            <a:off x="4690683" y="1026296"/>
            <a:ext cx="1011502" cy="582188"/>
          </a:xfrm>
          <a:prstGeom prst="wedgeEllipseCallout">
            <a:avLst>
              <a:gd name="adj1" fmla="val 51894"/>
              <a:gd name="adj2" fmla="val 42224"/>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00" dirty="0">
                <a:solidFill>
                  <a:srgbClr val="1F497D"/>
                </a:solidFill>
                <a:latin typeface="Calibri"/>
                <a:cs typeface="Calibri"/>
              </a:rPr>
              <a:t>I’d like to change my name</a:t>
            </a:r>
          </a:p>
        </p:txBody>
      </p:sp>
      <p:cxnSp>
        <p:nvCxnSpPr>
          <p:cNvPr id="112" name="Straight Arrow Connector 111"/>
          <p:cNvCxnSpPr/>
          <p:nvPr/>
        </p:nvCxnSpPr>
        <p:spPr bwMode="auto">
          <a:xfrm flipH="1" flipV="1">
            <a:off x="7012550" y="1881648"/>
            <a:ext cx="12628" cy="606032"/>
          </a:xfrm>
          <a:prstGeom prst="straightConnector1">
            <a:avLst/>
          </a:prstGeom>
          <a:solidFill>
            <a:srgbClr val="CC99FF"/>
          </a:solidFill>
          <a:ln w="19050" cap="flat" cmpd="sng" algn="ctr">
            <a:solidFill>
              <a:srgbClr val="C00000"/>
            </a:solidFill>
            <a:prstDash val="solid"/>
            <a:round/>
            <a:headEnd type="triangl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2" name="TextBox 291"/>
          <p:cNvSpPr txBox="1"/>
          <p:nvPr/>
        </p:nvSpPr>
        <p:spPr bwMode="auto">
          <a:xfrm>
            <a:off x="7326182" y="2590033"/>
            <a:ext cx="1139418" cy="484748"/>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2. API fetches pending update from network</a:t>
            </a:r>
          </a:p>
        </p:txBody>
      </p:sp>
      <p:cxnSp>
        <p:nvCxnSpPr>
          <p:cNvPr id="294" name="Straight Arrow Connector 293"/>
          <p:cNvCxnSpPr/>
          <p:nvPr/>
        </p:nvCxnSpPr>
        <p:spPr bwMode="auto">
          <a:xfrm>
            <a:off x="7519813" y="3087076"/>
            <a:ext cx="1384841" cy="379442"/>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7" name="TextBox 296"/>
          <p:cNvSpPr txBox="1"/>
          <p:nvPr/>
        </p:nvSpPr>
        <p:spPr bwMode="auto">
          <a:xfrm>
            <a:off x="9919145" y="2983160"/>
            <a:ext cx="741117" cy="1938992"/>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6. Runs smart contract, gains consensus from network, stores transaction in log, and updates world state</a:t>
            </a:r>
          </a:p>
          <a:p>
            <a:pPr algn="ctr" fontAlgn="base">
              <a:spcBef>
                <a:spcPct val="0"/>
              </a:spcBef>
              <a:spcAft>
                <a:spcPct val="0"/>
              </a:spcAft>
            </a:pPr>
            <a:r>
              <a:rPr lang="en-US" sz="1050" dirty="0">
                <a:solidFill>
                  <a:srgbClr val="FF0000"/>
                </a:solidFill>
                <a:latin typeface="Calibri" pitchFamily="-1" charset="0"/>
                <a:cs typeface="ＭＳ Ｐゴシック" charset="0"/>
              </a:rPr>
              <a:t>(7 Steps)</a:t>
            </a:r>
          </a:p>
        </p:txBody>
      </p:sp>
      <p:cxnSp>
        <p:nvCxnSpPr>
          <p:cNvPr id="298" name="Straight Arrow Connector 297"/>
          <p:cNvCxnSpPr>
            <a:endCxn id="9" idx="3"/>
          </p:cNvCxnSpPr>
          <p:nvPr/>
        </p:nvCxnSpPr>
        <p:spPr bwMode="auto">
          <a:xfrm flipH="1" flipV="1">
            <a:off x="6124331" y="2102842"/>
            <a:ext cx="550627" cy="394834"/>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9" name="TextBox 298"/>
          <p:cNvSpPr txBox="1"/>
          <p:nvPr/>
        </p:nvSpPr>
        <p:spPr bwMode="auto">
          <a:xfrm>
            <a:off x="8197561" y="2499270"/>
            <a:ext cx="948151" cy="738664"/>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7. Network emits event for successful update</a:t>
            </a:r>
          </a:p>
        </p:txBody>
      </p:sp>
      <p:cxnSp>
        <p:nvCxnSpPr>
          <p:cNvPr id="249" name="Straight Arrow Connector 248"/>
          <p:cNvCxnSpPr/>
          <p:nvPr/>
        </p:nvCxnSpPr>
        <p:spPr bwMode="auto">
          <a:xfrm flipH="1" flipV="1">
            <a:off x="7055923" y="1924373"/>
            <a:ext cx="979" cy="509395"/>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1" name="TextBox 250"/>
          <p:cNvSpPr txBox="1"/>
          <p:nvPr/>
        </p:nvSpPr>
        <p:spPr bwMode="auto">
          <a:xfrm>
            <a:off x="6932728" y="1090645"/>
            <a:ext cx="948151"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8. HR notified of successful update</a:t>
            </a:r>
          </a:p>
        </p:txBody>
      </p:sp>
      <p:sp>
        <p:nvSpPr>
          <p:cNvPr id="252" name="TextBox 251"/>
          <p:cNvSpPr txBox="1"/>
          <p:nvPr/>
        </p:nvSpPr>
        <p:spPr bwMode="auto">
          <a:xfrm>
            <a:off x="5898548" y="1532884"/>
            <a:ext cx="948151" cy="577081"/>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8. </a:t>
            </a:r>
            <a:r>
              <a:rPr lang="en-US" sz="1050" dirty="0" err="1">
                <a:solidFill>
                  <a:srgbClr val="FF0000"/>
                </a:solidFill>
                <a:latin typeface="Calibri" pitchFamily="-1" charset="0"/>
                <a:cs typeface="ＭＳ Ｐゴシック" charset="0"/>
              </a:rPr>
              <a:t>Emp</a:t>
            </a:r>
            <a:r>
              <a:rPr lang="en-US" sz="1050" dirty="0">
                <a:solidFill>
                  <a:srgbClr val="FF0000"/>
                </a:solidFill>
                <a:latin typeface="Calibri" pitchFamily="-1" charset="0"/>
                <a:cs typeface="ＭＳ Ｐゴシック" charset="0"/>
              </a:rPr>
              <a:t> notified of success</a:t>
            </a:r>
          </a:p>
        </p:txBody>
      </p:sp>
      <p:sp>
        <p:nvSpPr>
          <p:cNvPr id="74" name="Rectangle 73"/>
          <p:cNvSpPr/>
          <p:nvPr/>
        </p:nvSpPr>
        <p:spPr>
          <a:xfrm>
            <a:off x="8895349" y="1164935"/>
            <a:ext cx="1547226" cy="1020866"/>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fontAlgn="base">
              <a:spcBef>
                <a:spcPct val="0"/>
              </a:spcBef>
              <a:spcAft>
                <a:spcPct val="0"/>
              </a:spcAft>
            </a:pPr>
            <a:r>
              <a:rPr lang="en-US" sz="1200" dirty="0">
                <a:solidFill>
                  <a:srgbClr val="1F497D"/>
                </a:solidFill>
                <a:latin typeface="Calibri"/>
                <a:cs typeface="Calibri"/>
              </a:rPr>
              <a:t>Transaction </a:t>
            </a:r>
            <a:r>
              <a:rPr lang="en-US" sz="1200">
                <a:solidFill>
                  <a:srgbClr val="1F497D"/>
                </a:solidFill>
                <a:latin typeface="Calibri"/>
                <a:cs typeface="Calibri"/>
              </a:rPr>
              <a:t>to approve </a:t>
            </a:r>
            <a:r>
              <a:rPr lang="en-US" sz="1200" dirty="0">
                <a:solidFill>
                  <a:srgbClr val="1F497D"/>
                </a:solidFill>
                <a:latin typeface="Calibri"/>
                <a:cs typeface="Calibri"/>
              </a:rPr>
              <a:t>name change submitted </a:t>
            </a:r>
            <a:r>
              <a:rPr lang="en-US" sz="1200">
                <a:solidFill>
                  <a:srgbClr val="1F497D"/>
                </a:solidFill>
                <a:latin typeface="Calibri"/>
                <a:cs typeface="Calibri"/>
              </a:rPr>
              <a:t>with encrypted </a:t>
            </a:r>
            <a:r>
              <a:rPr lang="en-US" sz="1200" dirty="0">
                <a:solidFill>
                  <a:srgbClr val="1F497D"/>
                </a:solidFill>
                <a:latin typeface="Calibri"/>
                <a:cs typeface="Calibri"/>
              </a:rPr>
              <a:t>copy of data</a:t>
            </a:r>
          </a:p>
        </p:txBody>
      </p:sp>
      <p:sp>
        <p:nvSpPr>
          <p:cNvPr id="195" name="Rectangle 194"/>
          <p:cNvSpPr/>
          <p:nvPr/>
        </p:nvSpPr>
        <p:spPr>
          <a:xfrm>
            <a:off x="3153639" y="4106088"/>
            <a:ext cx="4718720" cy="2389850"/>
          </a:xfrm>
          <a:prstGeom prst="rect">
            <a:avLst/>
          </a:prstGeom>
          <a:noFill/>
          <a:ln w="25400" cap="sq">
            <a:solidFill>
              <a:schemeClr val="tx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232" name="TextBox 231"/>
          <p:cNvSpPr txBox="1"/>
          <p:nvPr/>
        </p:nvSpPr>
        <p:spPr bwMode="auto">
          <a:xfrm>
            <a:off x="3597730" y="3826540"/>
            <a:ext cx="724494" cy="215444"/>
          </a:xfrm>
          <a:prstGeom prst="rect">
            <a:avLst/>
          </a:prstGeom>
          <a:noFill/>
          <a:ln w="9525">
            <a:noFill/>
            <a:miter lim="800000"/>
            <a:headEnd/>
            <a:tailEnd/>
          </a:ln>
        </p:spPr>
        <p:txBody>
          <a:bodyPr wrap="none" lIns="0" tIns="0" rIns="0" bIns="0" rtlCol="0">
            <a:prstTxWarp prst="textNoShape">
              <a:avLst/>
            </a:prstTxWarp>
            <a:spAutoFit/>
          </a:bodyPr>
          <a:lstStyle/>
          <a:p>
            <a:pPr algn="ctr" fontAlgn="base">
              <a:spcBef>
                <a:spcPct val="0"/>
              </a:spcBef>
              <a:spcAft>
                <a:spcPct val="0"/>
              </a:spcAft>
            </a:pPr>
            <a:r>
              <a:rPr lang="en-US" sz="1400" b="1">
                <a:solidFill>
                  <a:srgbClr val="1F497D"/>
                </a:solidFill>
                <a:latin typeface="Calibri" pitchFamily="-1" charset="0"/>
                <a:cs typeface="ＭＳ Ｐゴシック" charset="0"/>
              </a:rPr>
              <a:t>Data Lake</a:t>
            </a:r>
            <a:endParaRPr lang="en-US" sz="1400" b="1" dirty="0">
              <a:solidFill>
                <a:srgbClr val="1F497D"/>
              </a:solidFill>
              <a:latin typeface="Calibri" pitchFamily="-1" charset="0"/>
              <a:cs typeface="ＭＳ Ｐゴシック" charset="0"/>
            </a:endParaRPr>
          </a:p>
        </p:txBody>
      </p:sp>
      <p:sp>
        <p:nvSpPr>
          <p:cNvPr id="250" name="Rounded Rectangle 249"/>
          <p:cNvSpPr/>
          <p:nvPr/>
        </p:nvSpPr>
        <p:spPr>
          <a:xfrm>
            <a:off x="6565053" y="1863641"/>
            <a:ext cx="594360" cy="178507"/>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a:solidFill>
                  <a:srgbClr val="1F497D"/>
                </a:solidFill>
                <a:latin typeface="Calibri"/>
                <a:cs typeface="Calibri"/>
              </a:rPr>
              <a:t>Approval</a:t>
            </a:r>
            <a:endParaRPr lang="en-US" sz="800" dirty="0">
              <a:solidFill>
                <a:srgbClr val="1F497D"/>
              </a:solidFill>
              <a:latin typeface="Calibri"/>
              <a:cs typeface="Calibri"/>
            </a:endParaRPr>
          </a:p>
        </p:txBody>
      </p:sp>
      <p:sp>
        <p:nvSpPr>
          <p:cNvPr id="253" name="Rounded Rectangle 252"/>
          <p:cNvSpPr/>
          <p:nvPr/>
        </p:nvSpPr>
        <p:spPr>
          <a:xfrm>
            <a:off x="6603025" y="3107641"/>
            <a:ext cx="594360" cy="178507"/>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a:solidFill>
                  <a:srgbClr val="1F497D"/>
                </a:solidFill>
                <a:latin typeface="Calibri"/>
                <a:cs typeface="Calibri"/>
              </a:rPr>
              <a:t>Approval</a:t>
            </a:r>
            <a:endParaRPr lang="en-US" sz="800" dirty="0">
              <a:solidFill>
                <a:srgbClr val="1F497D"/>
              </a:solidFill>
              <a:latin typeface="Calibri"/>
              <a:cs typeface="Calibri"/>
            </a:endParaRPr>
          </a:p>
        </p:txBody>
      </p:sp>
      <p:sp>
        <p:nvSpPr>
          <p:cNvPr id="254" name="TextBox 253"/>
          <p:cNvSpPr txBox="1"/>
          <p:nvPr/>
        </p:nvSpPr>
        <p:spPr bwMode="auto">
          <a:xfrm>
            <a:off x="7890661" y="2636003"/>
            <a:ext cx="1226121" cy="484748"/>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3. Returns on-chain data and pointer to pending name change</a:t>
            </a:r>
          </a:p>
        </p:txBody>
      </p:sp>
      <p:cxnSp>
        <p:nvCxnSpPr>
          <p:cNvPr id="256" name="Straight Arrow Connector 255"/>
          <p:cNvCxnSpPr/>
          <p:nvPr/>
        </p:nvCxnSpPr>
        <p:spPr bwMode="auto">
          <a:xfrm flipH="1" flipV="1">
            <a:off x="7544448" y="3083257"/>
            <a:ext cx="1331611" cy="383261"/>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7" name="TextBox 256"/>
          <p:cNvSpPr txBox="1"/>
          <p:nvPr/>
        </p:nvSpPr>
        <p:spPr bwMode="auto">
          <a:xfrm>
            <a:off x="7090246" y="3564223"/>
            <a:ext cx="1226121" cy="646331"/>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4. Fetch off-chain pending name change data using pointer</a:t>
            </a:r>
          </a:p>
          <a:p>
            <a:pPr algn="ctr" fontAlgn="base">
              <a:spcBef>
                <a:spcPct val="0"/>
              </a:spcBef>
              <a:spcAft>
                <a:spcPct val="0"/>
              </a:spcAft>
            </a:pPr>
            <a:endParaRPr lang="en-US" sz="1050" dirty="0">
              <a:solidFill>
                <a:srgbClr val="FF0000"/>
              </a:solidFill>
              <a:latin typeface="Calibri" pitchFamily="-1" charset="0"/>
              <a:cs typeface="ＭＳ Ｐゴシック" charset="0"/>
            </a:endParaRPr>
          </a:p>
        </p:txBody>
      </p:sp>
      <p:cxnSp>
        <p:nvCxnSpPr>
          <p:cNvPr id="258" name="Straight Arrow Connector 257"/>
          <p:cNvCxnSpPr/>
          <p:nvPr/>
        </p:nvCxnSpPr>
        <p:spPr bwMode="auto">
          <a:xfrm flipH="1">
            <a:off x="6870055" y="3642627"/>
            <a:ext cx="168218" cy="1393056"/>
          </a:xfrm>
          <a:prstGeom prst="straightConnector1">
            <a:avLst/>
          </a:prstGeom>
          <a:solidFill>
            <a:srgbClr val="CC99FF"/>
          </a:solidFill>
          <a:ln w="19050" cap="flat" cmpd="sng" algn="ctr">
            <a:solidFill>
              <a:srgbClr val="C00000"/>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61" name="TextBox 260"/>
          <p:cNvSpPr txBox="1"/>
          <p:nvPr/>
        </p:nvSpPr>
        <p:spPr bwMode="auto">
          <a:xfrm>
            <a:off x="7521154" y="2296629"/>
            <a:ext cx="1664727" cy="807913"/>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5. Computes hash of name change and compares to hash stored on-chain</a:t>
            </a:r>
          </a:p>
          <a:p>
            <a:pPr algn="ctr" fontAlgn="base">
              <a:spcBef>
                <a:spcPct val="0"/>
              </a:spcBef>
              <a:spcAft>
                <a:spcPct val="0"/>
              </a:spcAft>
            </a:pPr>
            <a:r>
              <a:rPr lang="en-US" sz="1050" dirty="0">
                <a:solidFill>
                  <a:srgbClr val="FF0000"/>
                </a:solidFill>
                <a:latin typeface="Calibri" pitchFamily="-1" charset="0"/>
                <a:cs typeface="ＭＳ Ｐゴシック" charset="0"/>
              </a:rPr>
              <a:t>If match, submits name change approval transaction</a:t>
            </a:r>
          </a:p>
        </p:txBody>
      </p:sp>
      <p:cxnSp>
        <p:nvCxnSpPr>
          <p:cNvPr id="262" name="Straight Arrow Connector 261"/>
          <p:cNvCxnSpPr/>
          <p:nvPr/>
        </p:nvCxnSpPr>
        <p:spPr bwMode="auto">
          <a:xfrm>
            <a:off x="7519814" y="3082200"/>
            <a:ext cx="1406459" cy="395170"/>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63" name="Rounded Rectangle 262"/>
          <p:cNvSpPr/>
          <p:nvPr/>
        </p:nvSpPr>
        <p:spPr>
          <a:xfrm>
            <a:off x="9294660" y="3693127"/>
            <a:ext cx="594360" cy="178507"/>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dirty="0">
                <a:solidFill>
                  <a:srgbClr val="1F497D"/>
                </a:solidFill>
                <a:latin typeface="Calibri"/>
                <a:cs typeface="Calibri"/>
              </a:rPr>
              <a:t>Approval</a:t>
            </a:r>
          </a:p>
        </p:txBody>
      </p:sp>
      <p:cxnSp>
        <p:nvCxnSpPr>
          <p:cNvPr id="264" name="Straight Arrow Connector 263"/>
          <p:cNvCxnSpPr/>
          <p:nvPr/>
        </p:nvCxnSpPr>
        <p:spPr bwMode="auto">
          <a:xfrm flipH="1" flipV="1">
            <a:off x="7490882" y="3072814"/>
            <a:ext cx="1388248" cy="393705"/>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65" name="TextBox 264"/>
          <p:cNvSpPr txBox="1"/>
          <p:nvPr/>
        </p:nvSpPr>
        <p:spPr bwMode="auto">
          <a:xfrm>
            <a:off x="7989104" y="1266966"/>
            <a:ext cx="948151" cy="738664"/>
          </a:xfrm>
          <a:prstGeom prst="rect">
            <a:avLst/>
          </a:prstGeom>
          <a:noFill/>
          <a:ln w="9525">
            <a:noFill/>
            <a:miter lim="800000"/>
            <a:headEnd/>
            <a:tailEnd/>
          </a:ln>
        </p:spPr>
        <p:txBody>
          <a:bodyPr wrap="square"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8. Payroll notified of successful update</a:t>
            </a:r>
          </a:p>
        </p:txBody>
      </p:sp>
      <p:cxnSp>
        <p:nvCxnSpPr>
          <p:cNvPr id="266" name="Straight Arrow Connector 265"/>
          <p:cNvCxnSpPr>
            <a:endCxn id="10" idx="1"/>
          </p:cNvCxnSpPr>
          <p:nvPr/>
        </p:nvCxnSpPr>
        <p:spPr bwMode="auto">
          <a:xfrm flipV="1">
            <a:off x="7166028" y="2124158"/>
            <a:ext cx="378418" cy="304516"/>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67" name="TextBox 266"/>
          <p:cNvSpPr txBox="1"/>
          <p:nvPr/>
        </p:nvSpPr>
        <p:spPr bwMode="auto">
          <a:xfrm>
            <a:off x="5488866" y="4187047"/>
            <a:ext cx="1226121" cy="646331"/>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8. Kick off MDM process and move name change to master data set</a:t>
            </a:r>
          </a:p>
        </p:txBody>
      </p:sp>
      <p:cxnSp>
        <p:nvCxnSpPr>
          <p:cNvPr id="268" name="Straight Arrow Connector 267"/>
          <p:cNvCxnSpPr/>
          <p:nvPr/>
        </p:nvCxnSpPr>
        <p:spPr bwMode="auto">
          <a:xfrm flipH="1">
            <a:off x="6575452" y="3642627"/>
            <a:ext cx="191995" cy="1334088"/>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69" name="Straight Arrow Connector 268"/>
          <p:cNvCxnSpPr/>
          <p:nvPr/>
        </p:nvCxnSpPr>
        <p:spPr bwMode="auto">
          <a:xfrm flipH="1" flipV="1">
            <a:off x="5285933" y="4700472"/>
            <a:ext cx="1048024" cy="438081"/>
          </a:xfrm>
          <a:prstGeom prst="straightConnector1">
            <a:avLst/>
          </a:prstGeom>
          <a:solidFill>
            <a:srgbClr val="CC99FF"/>
          </a:solidFill>
          <a:ln w="19050" cap="flat" cmpd="sng" algn="ctr">
            <a:solidFill>
              <a:srgbClr val="C00000"/>
            </a:solidFill>
            <a:prstDash val="solid"/>
            <a:round/>
            <a:headEnd type="triangl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8" name="TextBox 197"/>
          <p:cNvSpPr txBox="1"/>
          <p:nvPr/>
        </p:nvSpPr>
        <p:spPr bwMode="auto">
          <a:xfrm>
            <a:off x="6980591" y="4446588"/>
            <a:ext cx="873442" cy="646331"/>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9. Return final copy of edr after name change</a:t>
            </a:r>
          </a:p>
        </p:txBody>
      </p:sp>
      <p:cxnSp>
        <p:nvCxnSpPr>
          <p:cNvPr id="213" name="Straight Arrow Connector 212"/>
          <p:cNvCxnSpPr/>
          <p:nvPr/>
        </p:nvCxnSpPr>
        <p:spPr bwMode="auto">
          <a:xfrm flipV="1">
            <a:off x="6873529" y="3592402"/>
            <a:ext cx="167280" cy="1425837"/>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23" name="TextBox 222"/>
          <p:cNvSpPr txBox="1"/>
          <p:nvPr/>
        </p:nvSpPr>
        <p:spPr bwMode="auto">
          <a:xfrm>
            <a:off x="7513284" y="2524798"/>
            <a:ext cx="1623931" cy="484748"/>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10. API computes hash of edr and submits transaction to update this value on-chain</a:t>
            </a:r>
          </a:p>
        </p:txBody>
      </p:sp>
      <p:cxnSp>
        <p:nvCxnSpPr>
          <p:cNvPr id="248" name="Straight Arrow Connector 247"/>
          <p:cNvCxnSpPr/>
          <p:nvPr/>
        </p:nvCxnSpPr>
        <p:spPr bwMode="auto">
          <a:xfrm>
            <a:off x="7530827" y="3091753"/>
            <a:ext cx="1390452" cy="385140"/>
          </a:xfrm>
          <a:prstGeom prst="straightConnector1">
            <a:avLst/>
          </a:prstGeom>
          <a:solidFill>
            <a:srgbClr val="CC99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70" name="TextBox 269"/>
          <p:cNvSpPr txBox="1"/>
          <p:nvPr/>
        </p:nvSpPr>
        <p:spPr bwMode="auto">
          <a:xfrm>
            <a:off x="9923776" y="2817128"/>
            <a:ext cx="734325" cy="2100575"/>
          </a:xfrm>
          <a:prstGeom prst="rect">
            <a:avLst/>
          </a:prstGeom>
          <a:noFill/>
          <a:ln w="9525">
            <a:noFill/>
            <a:miter lim="800000"/>
            <a:headEnd/>
            <a:tailEnd/>
          </a:ln>
        </p:spPr>
        <p:txBody>
          <a:bodyPr wrap="square" lIns="0" tIns="0" rIns="0" bIns="0" rtlCol="0">
            <a:prstTxWarp prst="textNoShape">
              <a:avLst/>
            </a:prstTxWarp>
            <a:spAutoFit/>
          </a:bodyPr>
          <a:lstStyle/>
          <a:p>
            <a:pPr algn="ctr" fontAlgn="base">
              <a:spcBef>
                <a:spcPct val="0"/>
              </a:spcBef>
              <a:spcAft>
                <a:spcPct val="0"/>
              </a:spcAft>
            </a:pPr>
            <a:r>
              <a:rPr lang="en-US" sz="1050" dirty="0">
                <a:solidFill>
                  <a:srgbClr val="FF0000"/>
                </a:solidFill>
                <a:latin typeface="Calibri" pitchFamily="-1" charset="0"/>
                <a:cs typeface="ＭＳ Ｐゴシック" charset="0"/>
              </a:rPr>
              <a:t>11. Runs smart contract, gains consensus from network, stores transaction in log, and updates world state</a:t>
            </a:r>
          </a:p>
          <a:p>
            <a:pPr algn="ctr" fontAlgn="base">
              <a:spcBef>
                <a:spcPct val="0"/>
              </a:spcBef>
              <a:spcAft>
                <a:spcPct val="0"/>
              </a:spcAft>
            </a:pPr>
            <a:r>
              <a:rPr lang="en-US" sz="1050" dirty="0">
                <a:solidFill>
                  <a:srgbClr val="FF0000"/>
                </a:solidFill>
                <a:latin typeface="Calibri" pitchFamily="-1" charset="0"/>
                <a:cs typeface="ＭＳ Ｐゴシック" charset="0"/>
              </a:rPr>
              <a:t>(7 Steps)</a:t>
            </a:r>
          </a:p>
        </p:txBody>
      </p:sp>
      <p:sp>
        <p:nvSpPr>
          <p:cNvPr id="271" name="Rounded Rectangle 270"/>
          <p:cNvSpPr/>
          <p:nvPr/>
        </p:nvSpPr>
        <p:spPr>
          <a:xfrm>
            <a:off x="9294660" y="3692062"/>
            <a:ext cx="594360" cy="178507"/>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dirty="0">
                <a:solidFill>
                  <a:srgbClr val="1F497D"/>
                </a:solidFill>
                <a:latin typeface="Calibri"/>
                <a:cs typeface="Calibri"/>
              </a:rPr>
              <a:t>Update</a:t>
            </a:r>
          </a:p>
        </p:txBody>
      </p:sp>
      <p:sp>
        <p:nvSpPr>
          <p:cNvPr id="272" name="Rounded Rectangle 271"/>
          <p:cNvSpPr/>
          <p:nvPr/>
        </p:nvSpPr>
        <p:spPr>
          <a:xfrm>
            <a:off x="6605497" y="3107119"/>
            <a:ext cx="594360" cy="178507"/>
          </a:xfrm>
          <a:prstGeom prst="round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r>
              <a:rPr lang="en-US" sz="800" dirty="0">
                <a:solidFill>
                  <a:srgbClr val="1F497D"/>
                </a:solidFill>
                <a:latin typeface="Calibri"/>
                <a:cs typeface="Calibri"/>
              </a:rPr>
              <a:t>Update</a:t>
            </a:r>
          </a:p>
        </p:txBody>
      </p:sp>
    </p:spTree>
    <p:extLst>
      <p:ext uri="{BB962C8B-B14F-4D97-AF65-F5344CB8AC3E}">
        <p14:creationId xmlns:p14="http://schemas.microsoft.com/office/powerpoint/2010/main" val="152518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8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5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9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94"/>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5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5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5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58"/>
                                        </p:tgtEl>
                                        <p:attrNameLst>
                                          <p:attrName>style.visibility</p:attrName>
                                        </p:attrNameLst>
                                      </p:cBhvr>
                                      <p:to>
                                        <p:strVal val="hidden"/>
                                      </p:to>
                                    </p:set>
                                  </p:childTnLst>
                                </p:cTn>
                              </p:par>
                              <p:par>
                                <p:cTn id="51" presetID="1" presetClass="entr" presetSubtype="0" fill="hold" grpId="1" nodeType="withEffect">
                                  <p:stCondLst>
                                    <p:cond delay="0"/>
                                  </p:stCondLst>
                                  <p:childTnLst>
                                    <p:set>
                                      <p:cBhvr>
                                        <p:cTn id="52" dur="1" fill="hold">
                                          <p:stCondLst>
                                            <p:cond delay="0"/>
                                          </p:stCondLst>
                                        </p:cTn>
                                        <p:tgtEl>
                                          <p:spTgt spid="2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26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74"/>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253"/>
                                        </p:tgtEl>
                                      </p:cBhvr>
                                    </p:animEffect>
                                    <p:set>
                                      <p:cBhvr>
                                        <p:cTn id="65" dur="1" fill="hold">
                                          <p:stCondLst>
                                            <p:cond delay="499"/>
                                          </p:stCondLst>
                                        </p:cTn>
                                        <p:tgtEl>
                                          <p:spTgt spid="253"/>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62"/>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29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6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97"/>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299"/>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6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299"/>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64"/>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25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298"/>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5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49"/>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265"/>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26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67"/>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268"/>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69"/>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251"/>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298"/>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252"/>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24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265"/>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266"/>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267"/>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69"/>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268"/>
                                        </p:tgtEl>
                                        <p:attrNameLst>
                                          <p:attrName>style.visibility</p:attrName>
                                        </p:attrNameLst>
                                      </p:cBhvr>
                                      <p:to>
                                        <p:strVal val="hidden"/>
                                      </p:to>
                                    </p:set>
                                  </p:childTnLst>
                                </p:cTn>
                              </p:par>
                              <p:par>
                                <p:cTn id="124" presetID="1" presetClass="entr" presetSubtype="0" fill="hold" grpId="0" nodeType="withEffect">
                                  <p:stCondLst>
                                    <p:cond delay="0"/>
                                  </p:stCondLst>
                                  <p:childTnLst>
                                    <p:set>
                                      <p:cBhvr>
                                        <p:cTn id="125" dur="1" fill="hold">
                                          <p:stCondLst>
                                            <p:cond delay="0"/>
                                          </p:stCondLst>
                                        </p:cTn>
                                        <p:tgtEl>
                                          <p:spTgt spid="198"/>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213"/>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198"/>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213"/>
                                        </p:tgtEl>
                                        <p:attrNameLst>
                                          <p:attrName>style.visibility</p:attrName>
                                        </p:attrNameLst>
                                      </p:cBhvr>
                                      <p:to>
                                        <p:strVal val="hidden"/>
                                      </p:to>
                                    </p:set>
                                  </p:childTnLst>
                                </p:cTn>
                              </p:par>
                              <p:par>
                                <p:cTn id="134" presetID="1" presetClass="entr" presetSubtype="0" fill="hold" grpId="0" nodeType="withEffect">
                                  <p:stCondLst>
                                    <p:cond delay="0"/>
                                  </p:stCondLst>
                                  <p:childTnLst>
                                    <p:set>
                                      <p:cBhvr>
                                        <p:cTn id="135" dur="1" fill="hold">
                                          <p:stCondLst>
                                            <p:cond delay="0"/>
                                          </p:stCondLst>
                                        </p:cTn>
                                        <p:tgtEl>
                                          <p:spTgt spid="223"/>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272"/>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248"/>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223"/>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272"/>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48"/>
                                        </p:tgtEl>
                                        <p:attrNameLst>
                                          <p:attrName>style.visibility</p:attrName>
                                        </p:attrNameLst>
                                      </p:cBhvr>
                                      <p:to>
                                        <p:strVal val="hidden"/>
                                      </p:to>
                                    </p:set>
                                  </p:childTnLst>
                                </p:cTn>
                              </p:par>
                              <p:par>
                                <p:cTn id="148" presetID="42" presetClass="path" presetSubtype="0" accel="50000" decel="50000" fill="hold" grpId="1" nodeType="withEffect">
                                  <p:stCondLst>
                                    <p:cond delay="0"/>
                                  </p:stCondLst>
                                  <p:childTnLst>
                                    <p:animMotion origin="layout" path="M -0.00104 1.11111E-6 L 0.00139 0.03842 " pathEditMode="relative" rAng="0" ptsTypes="AA">
                                      <p:cBhvr>
                                        <p:cTn id="149" dur="2000" fill="hold"/>
                                        <p:tgtEl>
                                          <p:spTgt spid="263"/>
                                        </p:tgtEl>
                                        <p:attrNameLst>
                                          <p:attrName>ppt_x</p:attrName>
                                          <p:attrName>ppt_y</p:attrName>
                                        </p:attrNameLst>
                                      </p:cBhvr>
                                      <p:rCtr x="122" y="1921"/>
                                    </p:animMotion>
                                  </p:childTnLst>
                                </p:cTn>
                              </p:par>
                            </p:childTnLst>
                          </p:cTn>
                        </p:par>
                        <p:par>
                          <p:cTn id="150" fill="hold">
                            <p:stCondLst>
                              <p:cond delay="2000"/>
                            </p:stCondLst>
                            <p:childTnLst>
                              <p:par>
                                <p:cTn id="151" presetID="1" presetClass="entr" presetSubtype="0" fill="hold" grpId="0" nodeType="afterEffect">
                                  <p:stCondLst>
                                    <p:cond delay="0"/>
                                  </p:stCondLst>
                                  <p:childTnLst>
                                    <p:set>
                                      <p:cBhvr>
                                        <p:cTn id="152" dur="1" fill="hold">
                                          <p:stCondLst>
                                            <p:cond delay="0"/>
                                          </p:stCondLst>
                                        </p:cTn>
                                        <p:tgtEl>
                                          <p:spTgt spid="27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P spid="292" grpId="0"/>
      <p:bldP spid="292" grpId="1"/>
      <p:bldP spid="297" grpId="0"/>
      <p:bldP spid="297" grpId="1"/>
      <p:bldP spid="299" grpId="0"/>
      <p:bldP spid="299" grpId="1"/>
      <p:bldP spid="251" grpId="0"/>
      <p:bldP spid="251" grpId="1"/>
      <p:bldP spid="252" grpId="0"/>
      <p:bldP spid="252" grpId="1"/>
      <p:bldP spid="74" grpId="0" animBg="1"/>
      <p:bldP spid="74" grpId="1" animBg="1"/>
      <p:bldP spid="250" grpId="0" animBg="1"/>
      <p:bldP spid="250" grpId="1" animBg="1"/>
      <p:bldP spid="253" grpId="0" animBg="1"/>
      <p:bldP spid="253" grpId="1" animBg="1"/>
      <p:bldP spid="254" grpId="0"/>
      <p:bldP spid="254" grpId="1"/>
      <p:bldP spid="257" grpId="0"/>
      <p:bldP spid="257" grpId="1"/>
      <p:bldP spid="261" grpId="0"/>
      <p:bldP spid="261" grpId="1"/>
      <p:bldP spid="263" grpId="0" animBg="1"/>
      <p:bldP spid="263" grpId="1" animBg="1"/>
      <p:bldP spid="265" grpId="0"/>
      <p:bldP spid="265" grpId="1"/>
      <p:bldP spid="267" grpId="0"/>
      <p:bldP spid="267" grpId="1"/>
      <p:bldP spid="198" grpId="0"/>
      <p:bldP spid="198" grpId="1"/>
      <p:bldP spid="223" grpId="0"/>
      <p:bldP spid="223" grpId="1"/>
      <p:bldP spid="270" grpId="0"/>
      <p:bldP spid="271" grpId="0" animBg="1"/>
      <p:bldP spid="272" grpId="0" animBg="1"/>
      <p:bldP spid="27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Arc 282"/>
          <p:cNvSpPr/>
          <p:nvPr/>
        </p:nvSpPr>
        <p:spPr bwMode="auto">
          <a:xfrm rot="14339611" flipH="1" flipV="1">
            <a:off x="5608902" y="2028384"/>
            <a:ext cx="3689679" cy="5035536"/>
          </a:xfrm>
          <a:prstGeom prst="arc">
            <a:avLst/>
          </a:prstGeom>
          <a:noFill/>
          <a:ln w="38100" cap="flat" cmpd="sng" algn="ctr">
            <a:solidFill>
              <a:schemeClr val="tx2"/>
            </a:solidFill>
            <a:prstDash val="sysDash"/>
            <a:round/>
            <a:headEnd type="stealth"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grpSp>
        <p:nvGrpSpPr>
          <p:cNvPr id="6" name="Group 48"/>
          <p:cNvGrpSpPr>
            <a:grpSpLocks/>
          </p:cNvGrpSpPr>
          <p:nvPr/>
        </p:nvGrpSpPr>
        <p:grpSpPr bwMode="auto">
          <a:xfrm>
            <a:off x="3671320" y="1908082"/>
            <a:ext cx="541805" cy="596357"/>
            <a:chOff x="4268788" y="4432300"/>
            <a:chExt cx="693737" cy="763588"/>
          </a:xfrm>
        </p:grpSpPr>
        <p:sp>
          <p:nvSpPr>
            <p:cNvPr id="182" name="Rectangle 181"/>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8" name="Group 194"/>
            <p:cNvGrpSpPr>
              <a:grpSpLocks/>
            </p:cNvGrpSpPr>
            <p:nvPr/>
          </p:nvGrpSpPr>
          <p:grpSpPr bwMode="auto">
            <a:xfrm>
              <a:off x="4437063" y="4559300"/>
              <a:ext cx="355600" cy="546100"/>
              <a:chOff x="-2001837" y="584200"/>
              <a:chExt cx="355600" cy="546100"/>
            </a:xfrm>
          </p:grpSpPr>
          <p:sp>
            <p:nvSpPr>
              <p:cNvPr id="184" name="Can 183"/>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1" name="Group 188"/>
              <p:cNvGrpSpPr>
                <a:grpSpLocks/>
              </p:cNvGrpSpPr>
              <p:nvPr/>
            </p:nvGrpSpPr>
            <p:grpSpPr bwMode="auto">
              <a:xfrm>
                <a:off x="-1968500" y="584200"/>
                <a:ext cx="285750" cy="228600"/>
                <a:chOff x="3009900" y="-850900"/>
                <a:chExt cx="539750" cy="431800"/>
              </a:xfrm>
            </p:grpSpPr>
            <p:grpSp>
              <p:nvGrpSpPr>
                <p:cNvPr id="16" name="Group 182"/>
                <p:cNvGrpSpPr>
                  <a:grpSpLocks/>
                </p:cNvGrpSpPr>
                <p:nvPr/>
              </p:nvGrpSpPr>
              <p:grpSpPr bwMode="auto">
                <a:xfrm>
                  <a:off x="3009900" y="-850900"/>
                  <a:ext cx="234950" cy="431800"/>
                  <a:chOff x="603250" y="4737100"/>
                  <a:chExt cx="355600" cy="654050"/>
                </a:xfrm>
              </p:grpSpPr>
              <p:sp>
                <p:nvSpPr>
                  <p:cNvPr id="192"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3" name="Oval 19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7" name="Group 43"/>
                <p:cNvGrpSpPr>
                  <a:grpSpLocks/>
                </p:cNvGrpSpPr>
                <p:nvPr/>
              </p:nvGrpSpPr>
              <p:grpSpPr bwMode="auto">
                <a:xfrm>
                  <a:off x="3314700" y="-850900"/>
                  <a:ext cx="234950" cy="431800"/>
                  <a:chOff x="603250" y="4737100"/>
                  <a:chExt cx="355600" cy="654050"/>
                </a:xfrm>
              </p:grpSpPr>
              <p:sp>
                <p:nvSpPr>
                  <p:cNvPr id="190"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91" name="Oval 19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86" name="Elbow Connector 185"/>
              <p:cNvCxnSpPr>
                <a:stCxn id="192" idx="1"/>
                <a:endCxn id="184"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87" name="Elbow Connector 186"/>
              <p:cNvCxnSpPr>
                <a:stCxn id="190" idx="1"/>
                <a:endCxn id="184"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18" name="Group 48"/>
          <p:cNvGrpSpPr>
            <a:grpSpLocks/>
          </p:cNvGrpSpPr>
          <p:nvPr/>
        </p:nvGrpSpPr>
        <p:grpSpPr bwMode="auto">
          <a:xfrm>
            <a:off x="3391919" y="2187481"/>
            <a:ext cx="541805" cy="596357"/>
            <a:chOff x="4268788" y="4432300"/>
            <a:chExt cx="693737" cy="763588"/>
          </a:xfrm>
        </p:grpSpPr>
        <p:sp>
          <p:nvSpPr>
            <p:cNvPr id="169" name="Rectangle 168"/>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1" name="Group 194"/>
            <p:cNvGrpSpPr>
              <a:grpSpLocks/>
            </p:cNvGrpSpPr>
            <p:nvPr/>
          </p:nvGrpSpPr>
          <p:grpSpPr bwMode="auto">
            <a:xfrm>
              <a:off x="4437063" y="4559300"/>
              <a:ext cx="355600" cy="546100"/>
              <a:chOff x="-2001837" y="584200"/>
              <a:chExt cx="355600" cy="546100"/>
            </a:xfrm>
          </p:grpSpPr>
          <p:sp>
            <p:nvSpPr>
              <p:cNvPr id="171" name="Can 170"/>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6" name="Group 188"/>
              <p:cNvGrpSpPr>
                <a:grpSpLocks/>
              </p:cNvGrpSpPr>
              <p:nvPr/>
            </p:nvGrpSpPr>
            <p:grpSpPr bwMode="auto">
              <a:xfrm>
                <a:off x="-1968500" y="584200"/>
                <a:ext cx="285750" cy="228600"/>
                <a:chOff x="3009900" y="-850900"/>
                <a:chExt cx="539750" cy="431800"/>
              </a:xfrm>
            </p:grpSpPr>
            <p:grpSp>
              <p:nvGrpSpPr>
                <p:cNvPr id="27" name="Group 182"/>
                <p:cNvGrpSpPr>
                  <a:grpSpLocks/>
                </p:cNvGrpSpPr>
                <p:nvPr/>
              </p:nvGrpSpPr>
              <p:grpSpPr bwMode="auto">
                <a:xfrm>
                  <a:off x="3009900" y="-850900"/>
                  <a:ext cx="234950" cy="431800"/>
                  <a:chOff x="603250" y="4737100"/>
                  <a:chExt cx="355600" cy="654050"/>
                </a:xfrm>
              </p:grpSpPr>
              <p:sp>
                <p:nvSpPr>
                  <p:cNvPr id="179"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80" name="Oval 179"/>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8" name="Group 43"/>
                <p:cNvGrpSpPr>
                  <a:grpSpLocks/>
                </p:cNvGrpSpPr>
                <p:nvPr/>
              </p:nvGrpSpPr>
              <p:grpSpPr bwMode="auto">
                <a:xfrm>
                  <a:off x="3314700" y="-850900"/>
                  <a:ext cx="234950" cy="431800"/>
                  <a:chOff x="603250" y="4737100"/>
                  <a:chExt cx="355600" cy="654050"/>
                </a:xfrm>
              </p:grpSpPr>
              <p:sp>
                <p:nvSpPr>
                  <p:cNvPr id="177"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78" name="Oval 17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73" name="Elbow Connector 172"/>
              <p:cNvCxnSpPr>
                <a:stCxn id="179" idx="1"/>
                <a:endCxn id="171"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74" name="Elbow Connector 173"/>
              <p:cNvCxnSpPr>
                <a:stCxn id="177" idx="1"/>
                <a:endCxn id="171"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30" name="Group 48"/>
          <p:cNvGrpSpPr>
            <a:grpSpLocks/>
          </p:cNvGrpSpPr>
          <p:nvPr/>
        </p:nvGrpSpPr>
        <p:grpSpPr bwMode="auto">
          <a:xfrm>
            <a:off x="3095586" y="2483815"/>
            <a:ext cx="541805" cy="596357"/>
            <a:chOff x="4268788" y="4432300"/>
            <a:chExt cx="693737" cy="763588"/>
          </a:xfrm>
        </p:grpSpPr>
        <p:sp>
          <p:nvSpPr>
            <p:cNvPr id="156" name="Rectangle 155"/>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32" name="Group 194"/>
            <p:cNvGrpSpPr>
              <a:grpSpLocks/>
            </p:cNvGrpSpPr>
            <p:nvPr/>
          </p:nvGrpSpPr>
          <p:grpSpPr bwMode="auto">
            <a:xfrm>
              <a:off x="4437063" y="4559300"/>
              <a:ext cx="355600" cy="546100"/>
              <a:chOff x="-2001837" y="584200"/>
              <a:chExt cx="355600" cy="546100"/>
            </a:xfrm>
          </p:grpSpPr>
          <p:sp>
            <p:nvSpPr>
              <p:cNvPr id="158" name="Can 157"/>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34" name="Group 188"/>
              <p:cNvGrpSpPr>
                <a:grpSpLocks/>
              </p:cNvGrpSpPr>
              <p:nvPr/>
            </p:nvGrpSpPr>
            <p:grpSpPr bwMode="auto">
              <a:xfrm>
                <a:off x="-1968500" y="584200"/>
                <a:ext cx="285750" cy="228600"/>
                <a:chOff x="3009900" y="-850900"/>
                <a:chExt cx="539750" cy="431800"/>
              </a:xfrm>
            </p:grpSpPr>
            <p:grpSp>
              <p:nvGrpSpPr>
                <p:cNvPr id="35" name="Group 182"/>
                <p:cNvGrpSpPr>
                  <a:grpSpLocks/>
                </p:cNvGrpSpPr>
                <p:nvPr/>
              </p:nvGrpSpPr>
              <p:grpSpPr bwMode="auto">
                <a:xfrm>
                  <a:off x="3009900" y="-850900"/>
                  <a:ext cx="234950" cy="431800"/>
                  <a:chOff x="603250" y="4737100"/>
                  <a:chExt cx="355600" cy="654050"/>
                </a:xfrm>
              </p:grpSpPr>
              <p:sp>
                <p:nvSpPr>
                  <p:cNvPr id="166"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7" name="Oval 166"/>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36" name="Group 43"/>
                <p:cNvGrpSpPr>
                  <a:grpSpLocks/>
                </p:cNvGrpSpPr>
                <p:nvPr/>
              </p:nvGrpSpPr>
              <p:grpSpPr bwMode="auto">
                <a:xfrm>
                  <a:off x="3314700" y="-850900"/>
                  <a:ext cx="234950" cy="431800"/>
                  <a:chOff x="603250" y="4737100"/>
                  <a:chExt cx="355600" cy="654050"/>
                </a:xfrm>
              </p:grpSpPr>
              <p:sp>
                <p:nvSpPr>
                  <p:cNvPr id="164"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65" name="Oval 164"/>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60" name="Elbow Connector 159"/>
              <p:cNvCxnSpPr>
                <a:stCxn id="166" idx="1"/>
                <a:endCxn id="158"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61" name="Elbow Connector 160"/>
              <p:cNvCxnSpPr>
                <a:stCxn id="164" idx="1"/>
                <a:endCxn id="158"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85" name="Magnetic Disk 126"/>
          <p:cNvSpPr/>
          <p:nvPr/>
        </p:nvSpPr>
        <p:spPr bwMode="auto">
          <a:xfrm>
            <a:off x="7966392" y="4869979"/>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2" name="Title 1"/>
          <p:cNvSpPr>
            <a:spLocks noGrp="1"/>
          </p:cNvSpPr>
          <p:nvPr>
            <p:ph type="title"/>
          </p:nvPr>
        </p:nvSpPr>
        <p:spPr>
          <a:xfrm>
            <a:off x="1676401" y="611189"/>
            <a:ext cx="8766175" cy="425875"/>
          </a:xfrm>
        </p:spPr>
        <p:txBody>
          <a:bodyPr/>
          <a:lstStyle/>
          <a:p>
            <a:r>
              <a:rPr lang="en-US" dirty="0"/>
              <a:t>EDR v2</a:t>
            </a:r>
          </a:p>
        </p:txBody>
      </p:sp>
      <p:grpSp>
        <p:nvGrpSpPr>
          <p:cNvPr id="37" name="Group 16"/>
          <p:cNvGrpSpPr/>
          <p:nvPr/>
        </p:nvGrpSpPr>
        <p:grpSpPr>
          <a:xfrm>
            <a:off x="6674956" y="1123366"/>
            <a:ext cx="399468" cy="792894"/>
            <a:chOff x="4081345" y="1042600"/>
            <a:chExt cx="399468" cy="792894"/>
          </a:xfrm>
        </p:grpSpPr>
        <p:pic>
          <p:nvPicPr>
            <p:cNvPr id="4"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7239" y="104260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4081345" y="1527717"/>
              <a:ext cx="3994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HR</a:t>
              </a:r>
            </a:p>
          </p:txBody>
        </p:sp>
      </p:grpSp>
      <p:grpSp>
        <p:nvGrpSpPr>
          <p:cNvPr id="49" name="Group 17"/>
          <p:cNvGrpSpPr/>
          <p:nvPr/>
        </p:nvGrpSpPr>
        <p:grpSpPr>
          <a:xfrm>
            <a:off x="5806204" y="1451496"/>
            <a:ext cx="510076" cy="785462"/>
            <a:chOff x="3051720" y="1514669"/>
            <a:chExt cx="510076" cy="785462"/>
          </a:xfrm>
        </p:grpSpPr>
        <p:pic>
          <p:nvPicPr>
            <p:cNvPr id="3"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9650" y="1514669"/>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bwMode="auto">
            <a:xfrm>
              <a:off x="3051720" y="1992354"/>
              <a:ext cx="510076"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err="1">
                  <a:solidFill>
                    <a:srgbClr val="1F497D"/>
                  </a:solidFill>
                  <a:latin typeface="Calibri" pitchFamily="-1" charset="0"/>
                  <a:cs typeface="ＭＳ Ｐゴシック" charset="0"/>
                </a:rPr>
                <a:t>Emp</a:t>
              </a:r>
              <a:endParaRPr lang="en-US" sz="1400" b="1" dirty="0">
                <a:solidFill>
                  <a:srgbClr val="1F497D"/>
                </a:solidFill>
                <a:latin typeface="Calibri" pitchFamily="-1" charset="0"/>
                <a:cs typeface="ＭＳ Ｐゴシック" charset="0"/>
              </a:endParaRPr>
            </a:p>
          </p:txBody>
        </p:sp>
      </p:grpSp>
      <p:grpSp>
        <p:nvGrpSpPr>
          <p:cNvPr id="51" name="Group 15"/>
          <p:cNvGrpSpPr/>
          <p:nvPr/>
        </p:nvGrpSpPr>
        <p:grpSpPr>
          <a:xfrm>
            <a:off x="7320901" y="1531622"/>
            <a:ext cx="695062" cy="770591"/>
            <a:chOff x="4761573" y="1577860"/>
            <a:chExt cx="695062" cy="770591"/>
          </a:xfrm>
        </p:grpSpPr>
        <p:pic>
          <p:nvPicPr>
            <p:cNvPr id="5" name="Picture 120" descr="DR - User - Business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2430" y="1577860"/>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bwMode="auto">
            <a:xfrm>
              <a:off x="4761573" y="2040674"/>
              <a:ext cx="69506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Payroll</a:t>
              </a:r>
            </a:p>
          </p:txBody>
        </p:sp>
      </p:grpSp>
      <p:sp>
        <p:nvSpPr>
          <p:cNvPr id="19" name="Magnetic Disk 126"/>
          <p:cNvSpPr/>
          <p:nvPr/>
        </p:nvSpPr>
        <p:spPr bwMode="auto">
          <a:xfrm>
            <a:off x="7856983" y="3359002"/>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20" name="TextBox 19"/>
          <p:cNvSpPr txBox="1"/>
          <p:nvPr/>
        </p:nvSpPr>
        <p:spPr bwMode="auto">
          <a:xfrm rot="5400000">
            <a:off x="8119652" y="3404023"/>
            <a:ext cx="966740" cy="461665"/>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200" b="1" dirty="0">
                <a:solidFill>
                  <a:srgbClr val="1F497D"/>
                </a:solidFill>
                <a:latin typeface="Calibri" pitchFamily="-1" charset="0"/>
                <a:cs typeface="ＭＳ Ｐゴシック" charset="0"/>
              </a:rPr>
              <a:t>Temp</a:t>
            </a:r>
          </a:p>
          <a:p>
            <a:pPr algn="ctr" fontAlgn="base">
              <a:spcBef>
                <a:spcPct val="0"/>
              </a:spcBef>
              <a:spcAft>
                <a:spcPct val="0"/>
              </a:spcAft>
            </a:pPr>
            <a:r>
              <a:rPr lang="en-US" sz="1200" b="1" dirty="0">
                <a:solidFill>
                  <a:srgbClr val="1F497D"/>
                </a:solidFill>
                <a:latin typeface="Calibri" pitchFamily="-1" charset="0"/>
                <a:cs typeface="ＭＳ Ｐゴシック" charset="0"/>
              </a:rPr>
              <a:t>transactions</a:t>
            </a:r>
          </a:p>
        </p:txBody>
      </p:sp>
      <p:grpSp>
        <p:nvGrpSpPr>
          <p:cNvPr id="53" name="Group 73"/>
          <p:cNvGrpSpPr/>
          <p:nvPr/>
        </p:nvGrpSpPr>
        <p:grpSpPr>
          <a:xfrm>
            <a:off x="5624427" y="2546209"/>
            <a:ext cx="1617596" cy="2125499"/>
            <a:chOff x="3376497" y="2343002"/>
            <a:chExt cx="1617596" cy="2125499"/>
          </a:xfrm>
        </p:grpSpPr>
        <p:grpSp>
          <p:nvGrpSpPr>
            <p:cNvPr id="54" name="Group 47"/>
            <p:cNvGrpSpPr>
              <a:grpSpLocks/>
            </p:cNvGrpSpPr>
            <p:nvPr/>
          </p:nvGrpSpPr>
          <p:grpSpPr bwMode="auto">
            <a:xfrm>
              <a:off x="4300355" y="2343002"/>
              <a:ext cx="693738" cy="763588"/>
              <a:chOff x="1314450" y="1508125"/>
              <a:chExt cx="693738" cy="763588"/>
            </a:xfrm>
          </p:grpSpPr>
          <p:sp>
            <p:nvSpPr>
              <p:cNvPr id="12" name="Rectangle 11"/>
              <p:cNvSpPr/>
              <p:nvPr/>
            </p:nvSpPr>
            <p:spPr bwMode="auto">
              <a:xfrm>
                <a:off x="1314450" y="150812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3" name="Rectangle 12"/>
              <p:cNvSpPr/>
              <p:nvPr/>
            </p:nvSpPr>
            <p:spPr bwMode="auto">
              <a:xfrm>
                <a:off x="1420813" y="1585913"/>
                <a:ext cx="481012" cy="608012"/>
              </a:xfrm>
              <a:prstGeom prst="rect">
                <a:avLst/>
              </a:prstGeom>
              <a:solidFill>
                <a:srgbClr val="9DD7E2"/>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4" name="Oval 13"/>
              <p:cNvSpPr/>
              <p:nvPr/>
            </p:nvSpPr>
            <p:spPr bwMode="auto">
              <a:xfrm>
                <a:off x="1403350" y="1651000"/>
                <a:ext cx="515938" cy="49688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grpSp>
        <p:pic>
          <p:nvPicPr>
            <p:cNvPr id="15" name="Picture 2" descr="Image result for blockchain icon"/>
            <p:cNvPicPr>
              <a:picLocks noChangeAspect="1" noChangeArrowheads="1"/>
            </p:cNvPicPr>
            <p:nvPr/>
          </p:nvPicPr>
          <p:blipFill>
            <a:blip r:embed="rId4"/>
            <a:srcRect/>
            <a:stretch>
              <a:fillRect/>
            </a:stretch>
          </p:blipFill>
          <p:spPr bwMode="auto">
            <a:xfrm>
              <a:off x="4411610" y="2483012"/>
              <a:ext cx="494100" cy="494100"/>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4413187" y="3142925"/>
              <a:ext cx="513268" cy="299806"/>
            </a:xfrm>
            <a:prstGeom prst="rect">
              <a:avLst/>
            </a:prstGeom>
            <a:noFill/>
            <a:ln w="9525">
              <a:noFill/>
              <a:miter lim="800000"/>
              <a:headEnd/>
              <a:tailEnd/>
            </a:ln>
          </p:spPr>
        </p:pic>
        <p:pic>
          <p:nvPicPr>
            <p:cNvPr id="22" name="Picture 2"/>
            <p:cNvPicPr>
              <a:picLocks noChangeAspect="1" noChangeArrowheads="1"/>
            </p:cNvPicPr>
            <p:nvPr/>
          </p:nvPicPr>
          <p:blipFill>
            <a:blip r:embed="rId5"/>
            <a:srcRect/>
            <a:stretch>
              <a:fillRect/>
            </a:stretch>
          </p:blipFill>
          <p:spPr bwMode="auto">
            <a:xfrm>
              <a:off x="4420622" y="3395688"/>
              <a:ext cx="513268" cy="299806"/>
            </a:xfrm>
            <a:prstGeom prst="rect">
              <a:avLst/>
            </a:prstGeom>
            <a:noFill/>
            <a:ln w="9525">
              <a:noFill/>
              <a:miter lim="800000"/>
              <a:headEnd/>
              <a:tailEnd/>
            </a:ln>
          </p:spPr>
        </p:pic>
        <p:pic>
          <p:nvPicPr>
            <p:cNvPr id="23" name="Picture 2"/>
            <p:cNvPicPr>
              <a:picLocks noChangeAspect="1" noChangeArrowheads="1"/>
            </p:cNvPicPr>
            <p:nvPr/>
          </p:nvPicPr>
          <p:blipFill>
            <a:blip r:embed="rId5"/>
            <a:srcRect/>
            <a:stretch>
              <a:fillRect/>
            </a:stretch>
          </p:blipFill>
          <p:spPr bwMode="auto">
            <a:xfrm>
              <a:off x="4421197" y="3652157"/>
              <a:ext cx="513268" cy="299806"/>
            </a:xfrm>
            <a:prstGeom prst="rect">
              <a:avLst/>
            </a:prstGeom>
            <a:noFill/>
            <a:ln w="9525">
              <a:noFill/>
              <a:miter lim="800000"/>
              <a:headEnd/>
              <a:tailEnd/>
            </a:ln>
          </p:spPr>
        </p:pic>
        <p:pic>
          <p:nvPicPr>
            <p:cNvPr id="24" name="Picture 2"/>
            <p:cNvPicPr>
              <a:picLocks noChangeAspect="1" noChangeArrowheads="1"/>
            </p:cNvPicPr>
            <p:nvPr/>
          </p:nvPicPr>
          <p:blipFill>
            <a:blip r:embed="rId5"/>
            <a:srcRect/>
            <a:stretch>
              <a:fillRect/>
            </a:stretch>
          </p:blipFill>
          <p:spPr bwMode="auto">
            <a:xfrm>
              <a:off x="4417481" y="3915498"/>
              <a:ext cx="513268" cy="299806"/>
            </a:xfrm>
            <a:prstGeom prst="rect">
              <a:avLst/>
            </a:prstGeom>
            <a:noFill/>
            <a:ln w="9525">
              <a:noFill/>
              <a:miter lim="800000"/>
              <a:headEnd/>
              <a:tailEnd/>
            </a:ln>
          </p:spPr>
        </p:pic>
        <p:pic>
          <p:nvPicPr>
            <p:cNvPr id="25" name="Picture 2"/>
            <p:cNvPicPr>
              <a:picLocks noChangeAspect="1" noChangeArrowheads="1"/>
            </p:cNvPicPr>
            <p:nvPr/>
          </p:nvPicPr>
          <p:blipFill>
            <a:blip r:embed="rId5"/>
            <a:srcRect/>
            <a:stretch>
              <a:fillRect/>
            </a:stretch>
          </p:blipFill>
          <p:spPr bwMode="auto">
            <a:xfrm>
              <a:off x="4413186" y="4168695"/>
              <a:ext cx="513268" cy="299806"/>
            </a:xfrm>
            <a:prstGeom prst="rect">
              <a:avLst/>
            </a:prstGeom>
            <a:noFill/>
            <a:ln w="9525">
              <a:noFill/>
              <a:miter lim="800000"/>
              <a:headEnd/>
              <a:tailEnd/>
            </a:ln>
          </p:spPr>
        </p:pic>
        <p:sp>
          <p:nvSpPr>
            <p:cNvPr id="29" name="TextBox 28"/>
            <p:cNvSpPr txBox="1"/>
            <p:nvPr/>
          </p:nvSpPr>
          <p:spPr bwMode="auto">
            <a:xfrm>
              <a:off x="3376497" y="3429000"/>
              <a:ext cx="862737"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On 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cxnSp>
          <p:nvCxnSpPr>
            <p:cNvPr id="31" name="Straight Connector 30"/>
            <p:cNvCxnSpPr/>
            <p:nvPr/>
          </p:nvCxnSpPr>
          <p:spPr bwMode="auto">
            <a:xfrm flipH="1">
              <a:off x="4302369" y="3112472"/>
              <a:ext cx="5886" cy="1195759"/>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p:nvPr/>
          </p:nvCxnSpPr>
          <p:spPr bwMode="auto">
            <a:xfrm flipH="1">
              <a:off x="4284787" y="4308231"/>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8" name="Straight Connector 37"/>
            <p:cNvCxnSpPr/>
            <p:nvPr/>
          </p:nvCxnSpPr>
          <p:spPr bwMode="auto">
            <a:xfrm flipH="1">
              <a:off x="4284787" y="4050323"/>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9" name="Straight Connector 38"/>
            <p:cNvCxnSpPr/>
            <p:nvPr/>
          </p:nvCxnSpPr>
          <p:spPr bwMode="auto">
            <a:xfrm flipH="1">
              <a:off x="4290648" y="3798277"/>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0" name="Straight Connector 39"/>
            <p:cNvCxnSpPr/>
            <p:nvPr/>
          </p:nvCxnSpPr>
          <p:spPr bwMode="auto">
            <a:xfrm flipH="1">
              <a:off x="4296510" y="3534508"/>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1" name="Straight Connector 40"/>
            <p:cNvCxnSpPr/>
            <p:nvPr/>
          </p:nvCxnSpPr>
          <p:spPr bwMode="auto">
            <a:xfrm flipH="1">
              <a:off x="4302372" y="3282462"/>
              <a:ext cx="187568" cy="1"/>
            </a:xfrm>
            <a:prstGeom prst="line">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sp>
        <p:nvSpPr>
          <p:cNvPr id="42" name="Magnetic Disk 126"/>
          <p:cNvSpPr/>
          <p:nvPr/>
        </p:nvSpPr>
        <p:spPr bwMode="auto">
          <a:xfrm>
            <a:off x="7898664" y="4912309"/>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3" name="TextBox 42"/>
          <p:cNvSpPr txBox="1"/>
          <p:nvPr/>
        </p:nvSpPr>
        <p:spPr bwMode="auto">
          <a:xfrm>
            <a:off x="8387629" y="4982728"/>
            <a:ext cx="893193"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Off-Chain</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4" name="TextBox 43"/>
          <p:cNvSpPr txBox="1"/>
          <p:nvPr/>
        </p:nvSpPr>
        <p:spPr bwMode="auto">
          <a:xfrm>
            <a:off x="7880870" y="5074145"/>
            <a:ext cx="505267"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ODS</a:t>
            </a:r>
          </a:p>
        </p:txBody>
      </p:sp>
      <p:sp>
        <p:nvSpPr>
          <p:cNvPr id="45" name="Magnetic Disk 126"/>
          <p:cNvSpPr/>
          <p:nvPr/>
        </p:nvSpPr>
        <p:spPr bwMode="auto">
          <a:xfrm>
            <a:off x="7918846" y="5932214"/>
            <a:ext cx="471487" cy="514891"/>
          </a:xfrm>
          <a:prstGeom prst="flowChartMagneticDisk">
            <a:avLst/>
          </a:prstGeom>
          <a:solidFill>
            <a:srgbClr val="93CDDD"/>
          </a:solidFill>
          <a:ln>
            <a:solidFill>
              <a:srgbClr val="003F69"/>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dirty="0">
              <a:solidFill>
                <a:prstClr val="white"/>
              </a:solidFill>
            </a:endParaRPr>
          </a:p>
        </p:txBody>
      </p:sp>
      <p:sp>
        <p:nvSpPr>
          <p:cNvPr id="46" name="TextBox 45"/>
          <p:cNvSpPr txBox="1"/>
          <p:nvPr/>
        </p:nvSpPr>
        <p:spPr bwMode="auto">
          <a:xfrm>
            <a:off x="7940137" y="6107079"/>
            <a:ext cx="476412"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PDF</a:t>
            </a:r>
          </a:p>
        </p:txBody>
      </p:sp>
      <p:sp>
        <p:nvSpPr>
          <p:cNvPr id="47" name="TextBox 46"/>
          <p:cNvSpPr txBox="1"/>
          <p:nvPr/>
        </p:nvSpPr>
        <p:spPr bwMode="auto">
          <a:xfrm>
            <a:off x="8438510" y="5964862"/>
            <a:ext cx="825291"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HR Form</a:t>
            </a:r>
          </a:p>
          <a:p>
            <a:pPr algn="ctr" fontAlgn="base">
              <a:spcBef>
                <a:spcPct val="0"/>
              </a:spcBef>
              <a:spcAft>
                <a:spcPct val="0"/>
              </a:spcAft>
            </a:pPr>
            <a:r>
              <a:rPr lang="en-US" sz="1400" b="1" dirty="0">
                <a:solidFill>
                  <a:srgbClr val="1F497D"/>
                </a:solidFill>
                <a:latin typeface="Calibri" pitchFamily="-1" charset="0"/>
                <a:cs typeface="ＭＳ Ｐゴシック" charset="0"/>
              </a:rPr>
              <a:t>Data</a:t>
            </a:r>
          </a:p>
        </p:txBody>
      </p:sp>
      <p:sp>
        <p:nvSpPr>
          <p:cNvPr id="48" name="Rectangle 47"/>
          <p:cNvSpPr/>
          <p:nvPr/>
        </p:nvSpPr>
        <p:spPr bwMode="auto">
          <a:xfrm>
            <a:off x="5627881" y="500291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0" name="Rectangle 49"/>
          <p:cNvSpPr/>
          <p:nvPr/>
        </p:nvSpPr>
        <p:spPr bwMode="auto">
          <a:xfrm>
            <a:off x="4662681" y="500291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2" name="Rectangle 51"/>
          <p:cNvSpPr/>
          <p:nvPr/>
        </p:nvSpPr>
        <p:spPr bwMode="auto">
          <a:xfrm>
            <a:off x="3689014" y="4994449"/>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58" name="Right Arrow 57"/>
          <p:cNvSpPr/>
          <p:nvPr/>
        </p:nvSpPr>
        <p:spPr>
          <a:xfrm>
            <a:off x="4415378" y="5266259"/>
            <a:ext cx="211667" cy="25400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61" name="Right Arrow 60"/>
          <p:cNvSpPr/>
          <p:nvPr/>
        </p:nvSpPr>
        <p:spPr>
          <a:xfrm>
            <a:off x="5380578" y="5291659"/>
            <a:ext cx="211667" cy="25400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grpSp>
        <p:nvGrpSpPr>
          <p:cNvPr id="55" name="Group 196"/>
          <p:cNvGrpSpPr>
            <a:grpSpLocks/>
          </p:cNvGrpSpPr>
          <p:nvPr/>
        </p:nvGrpSpPr>
        <p:grpSpPr bwMode="auto">
          <a:xfrm rot="10800000" flipH="1">
            <a:off x="2849033" y="5046126"/>
            <a:ext cx="711210" cy="655210"/>
            <a:chOff x="1708266" y="3086897"/>
            <a:chExt cx="748040" cy="654716"/>
          </a:xfrm>
        </p:grpSpPr>
        <p:sp>
          <p:nvSpPr>
            <p:cNvPr id="63" name="Right Arrow 62"/>
            <p:cNvSpPr/>
            <p:nvPr/>
          </p:nvSpPr>
          <p:spPr>
            <a:xfrm>
              <a:off x="1708266" y="3086897"/>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4" name="Right Arrow 63"/>
            <p:cNvSpPr/>
            <p:nvPr/>
          </p:nvSpPr>
          <p:spPr>
            <a:xfrm>
              <a:off x="1708266" y="3308742"/>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sp>
          <p:nvSpPr>
            <p:cNvPr id="65" name="Right Arrow 64"/>
            <p:cNvSpPr/>
            <p:nvPr/>
          </p:nvSpPr>
          <p:spPr>
            <a:xfrm>
              <a:off x="1708266" y="3535999"/>
              <a:ext cx="748040" cy="205614"/>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dirty="0">
                <a:solidFill>
                  <a:srgbClr val="1F497D"/>
                </a:solidFill>
                <a:latin typeface="Calibri"/>
                <a:cs typeface="Calibri"/>
              </a:endParaRPr>
            </a:p>
          </p:txBody>
        </p:sp>
      </p:grpSp>
      <p:sp>
        <p:nvSpPr>
          <p:cNvPr id="66" name="TextBox 65"/>
          <p:cNvSpPr txBox="1"/>
          <p:nvPr/>
        </p:nvSpPr>
        <p:spPr bwMode="auto">
          <a:xfrm>
            <a:off x="3746510" y="5782726"/>
            <a:ext cx="591380"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Stage</a:t>
            </a:r>
          </a:p>
        </p:txBody>
      </p:sp>
      <p:sp>
        <p:nvSpPr>
          <p:cNvPr id="71" name="TextBox 70"/>
          <p:cNvSpPr txBox="1"/>
          <p:nvPr/>
        </p:nvSpPr>
        <p:spPr bwMode="auto">
          <a:xfrm>
            <a:off x="4576238" y="5808125"/>
            <a:ext cx="940514" cy="52322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Metadata</a:t>
            </a:r>
          </a:p>
          <a:p>
            <a:pPr fontAlgn="base">
              <a:spcBef>
                <a:spcPct val="0"/>
              </a:spcBef>
              <a:spcAft>
                <a:spcPct val="0"/>
              </a:spcAft>
            </a:pPr>
            <a:r>
              <a:rPr lang="en-US" sz="1400" b="1" dirty="0">
                <a:solidFill>
                  <a:srgbClr val="1F497D"/>
                </a:solidFill>
                <a:latin typeface="Calibri" pitchFamily="-1" charset="0"/>
                <a:cs typeface="ＭＳ Ｐゴシック" charset="0"/>
              </a:rPr>
              <a:t>Extraction</a:t>
            </a:r>
          </a:p>
        </p:txBody>
      </p:sp>
      <p:sp>
        <p:nvSpPr>
          <p:cNvPr id="72" name="TextBox 71"/>
          <p:cNvSpPr txBox="1"/>
          <p:nvPr/>
        </p:nvSpPr>
        <p:spPr bwMode="auto">
          <a:xfrm>
            <a:off x="5541476" y="5808126"/>
            <a:ext cx="938334"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Transform</a:t>
            </a:r>
          </a:p>
        </p:txBody>
      </p:sp>
      <p:cxnSp>
        <p:nvCxnSpPr>
          <p:cNvPr id="76" name="Straight Arrow Connector 75"/>
          <p:cNvCxnSpPr/>
          <p:nvPr/>
        </p:nvCxnSpPr>
        <p:spPr bwMode="auto">
          <a:xfrm>
            <a:off x="7277130" y="3378207"/>
            <a:ext cx="812800" cy="1481667"/>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7" name="Arc 76"/>
          <p:cNvSpPr/>
          <p:nvPr/>
        </p:nvSpPr>
        <p:spPr bwMode="auto">
          <a:xfrm>
            <a:off x="6481262" y="2912539"/>
            <a:ext cx="1583268" cy="855134"/>
          </a:xfrm>
          <a:prstGeom prst="arc">
            <a:avLst/>
          </a:prstGeom>
          <a:solidFill>
            <a:schemeClr val="bg1"/>
          </a:solid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cxnSp>
        <p:nvCxnSpPr>
          <p:cNvPr id="78" name="Straight Arrow Connector 77"/>
          <p:cNvCxnSpPr>
            <a:stCxn id="42" idx="3"/>
            <a:endCxn id="45" idx="1"/>
          </p:cNvCxnSpPr>
          <p:nvPr/>
        </p:nvCxnSpPr>
        <p:spPr bwMode="auto">
          <a:xfrm>
            <a:off x="8134407" y="5427199"/>
            <a:ext cx="20182" cy="505014"/>
          </a:xfrm>
          <a:prstGeom prst="straightConnector1">
            <a:avLst/>
          </a:prstGeom>
          <a:solidFill>
            <a:srgbClr val="CC99FF"/>
          </a:solidFill>
          <a:ln w="38100" cap="flat" cmpd="sng" algn="ctr">
            <a:solidFill>
              <a:schemeClr val="tx2"/>
            </a:solidFill>
            <a:prstDash val="solid"/>
            <a:round/>
            <a:headEnd type="stealth"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1" name="TextBox 80"/>
          <p:cNvSpPr txBox="1"/>
          <p:nvPr/>
        </p:nvSpPr>
        <p:spPr bwMode="auto">
          <a:xfrm>
            <a:off x="8132259" y="5596477"/>
            <a:ext cx="760144" cy="26161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100" b="1" dirty="0">
                <a:solidFill>
                  <a:srgbClr val="1F497D"/>
                </a:solidFill>
                <a:latin typeface="Calibri" pitchFamily="-1" charset="0"/>
                <a:cs typeface="ＭＳ Ｐゴシック" charset="0"/>
              </a:rPr>
              <a:t>Metadata</a:t>
            </a:r>
          </a:p>
        </p:txBody>
      </p:sp>
      <p:sp>
        <p:nvSpPr>
          <p:cNvPr id="83" name="Arc 82"/>
          <p:cNvSpPr/>
          <p:nvPr/>
        </p:nvSpPr>
        <p:spPr bwMode="auto">
          <a:xfrm rot="2903500" flipH="1" flipV="1">
            <a:off x="7734334" y="5300142"/>
            <a:ext cx="889000" cy="846666"/>
          </a:xfrm>
          <a:prstGeom prst="arc">
            <a:avLst/>
          </a:prstGeom>
          <a:noFill/>
          <a:ln w="38100" cap="flat" cmpd="sng" algn="ctr">
            <a:solidFill>
              <a:schemeClr val="tx2"/>
            </a:solidFill>
            <a:prstDash val="solid"/>
            <a:round/>
            <a:headEnd type="stealth"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84" name="TextBox 83"/>
          <p:cNvSpPr txBox="1"/>
          <p:nvPr/>
        </p:nvSpPr>
        <p:spPr bwMode="auto">
          <a:xfrm rot="16200000">
            <a:off x="7107793" y="5579543"/>
            <a:ext cx="931665" cy="26161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100" b="1" dirty="0">
                <a:solidFill>
                  <a:srgbClr val="1F497D"/>
                </a:solidFill>
                <a:latin typeface="Calibri" pitchFamily="-1" charset="0"/>
                <a:cs typeface="ＭＳ Ｐゴシック" charset="0"/>
              </a:rPr>
              <a:t>Reconstitute</a:t>
            </a:r>
          </a:p>
        </p:txBody>
      </p:sp>
      <p:cxnSp>
        <p:nvCxnSpPr>
          <p:cNvPr id="86" name="Straight Arrow Connector 85"/>
          <p:cNvCxnSpPr>
            <a:stCxn id="19" idx="3"/>
          </p:cNvCxnSpPr>
          <p:nvPr/>
        </p:nvCxnSpPr>
        <p:spPr bwMode="auto">
          <a:xfrm>
            <a:off x="8092727" y="3873893"/>
            <a:ext cx="22603" cy="833583"/>
          </a:xfrm>
          <a:prstGeom prst="straightConnector1">
            <a:avLst/>
          </a:prstGeom>
          <a:solidFill>
            <a:srgbClr val="CC99FF"/>
          </a:solidFill>
          <a:ln w="38100" cap="flat" cmpd="sng" algn="ctr">
            <a:solidFill>
              <a:schemeClr val="tx2"/>
            </a:solidFill>
            <a:prstDash val="solid"/>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Arrow Connector 91"/>
          <p:cNvCxnSpPr/>
          <p:nvPr/>
        </p:nvCxnSpPr>
        <p:spPr bwMode="auto">
          <a:xfrm>
            <a:off x="6091768" y="2226740"/>
            <a:ext cx="414895" cy="279403"/>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Arrow Connector 93"/>
          <p:cNvCxnSpPr/>
          <p:nvPr/>
        </p:nvCxnSpPr>
        <p:spPr bwMode="auto">
          <a:xfrm>
            <a:off x="6862234" y="1879606"/>
            <a:ext cx="8497" cy="601137"/>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Arrow Connector 95"/>
          <p:cNvCxnSpPr/>
          <p:nvPr/>
        </p:nvCxnSpPr>
        <p:spPr bwMode="auto">
          <a:xfrm flipH="1">
            <a:off x="7268664" y="2277539"/>
            <a:ext cx="338637" cy="220136"/>
          </a:xfrm>
          <a:prstGeom prst="straightConnector1">
            <a:avLst/>
          </a:prstGeom>
          <a:solidFill>
            <a:srgbClr val="CC99FF"/>
          </a:solidFill>
          <a:ln w="3810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56" name="Group 119"/>
          <p:cNvGrpSpPr>
            <a:grpSpLocks/>
          </p:cNvGrpSpPr>
          <p:nvPr/>
        </p:nvGrpSpPr>
        <p:grpSpPr bwMode="auto">
          <a:xfrm>
            <a:off x="1985439" y="5020736"/>
            <a:ext cx="645957" cy="709457"/>
            <a:chOff x="4136159" y="1638300"/>
            <a:chExt cx="466797" cy="546100"/>
          </a:xfrm>
        </p:grpSpPr>
        <p:sp>
          <p:nvSpPr>
            <p:cNvPr id="100" name="Can 99"/>
            <p:cNvSpPr/>
            <p:nvPr/>
          </p:nvSpPr>
          <p:spPr>
            <a:xfrm>
              <a:off x="4247301" y="1778000"/>
              <a:ext cx="355654" cy="4064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01" name="Folded Corner 100"/>
            <p:cNvSpPr/>
            <p:nvPr/>
          </p:nvSpPr>
          <p:spPr bwMode="auto">
            <a:xfrm>
              <a:off x="4136159" y="1638300"/>
              <a:ext cx="306435" cy="369888"/>
            </a:xfrm>
            <a:prstGeom prst="foldedCorner">
              <a:avLst/>
            </a:prstGeom>
            <a:solidFill>
              <a:schemeClr val="bg1"/>
            </a:solidFill>
            <a:ln w="19050" cap="flat" cmpd="sng" algn="ctr">
              <a:solidFill>
                <a:schemeClr val="tx2"/>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000" dirty="0">
                <a:solidFill>
                  <a:prstClr val="white"/>
                </a:solidFill>
              </a:endParaRPr>
            </a:p>
          </p:txBody>
        </p:sp>
      </p:grpSp>
      <p:sp>
        <p:nvSpPr>
          <p:cNvPr id="105" name="Rectangle 104"/>
          <p:cNvSpPr/>
          <p:nvPr/>
        </p:nvSpPr>
        <p:spPr bwMode="auto">
          <a:xfrm>
            <a:off x="4663243" y="4024775"/>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sp>
        <p:nvSpPr>
          <p:cNvPr id="106" name="Oval 105"/>
          <p:cNvSpPr/>
          <p:nvPr/>
        </p:nvSpPr>
        <p:spPr bwMode="auto">
          <a:xfrm>
            <a:off x="4744206" y="4142250"/>
            <a:ext cx="533400" cy="533400"/>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GB" sz="2400">
              <a:solidFill>
                <a:prstClr val="white"/>
              </a:solidFill>
            </a:endParaRPr>
          </a:p>
        </p:txBody>
      </p:sp>
      <p:sp>
        <p:nvSpPr>
          <p:cNvPr id="108" name="TextBox 107"/>
          <p:cNvSpPr txBox="1"/>
          <p:nvPr/>
        </p:nvSpPr>
        <p:spPr bwMode="auto">
          <a:xfrm>
            <a:off x="4703244" y="3716861"/>
            <a:ext cx="612668"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MDM</a:t>
            </a:r>
          </a:p>
        </p:txBody>
      </p:sp>
      <p:grpSp>
        <p:nvGrpSpPr>
          <p:cNvPr id="57" name="Group 325"/>
          <p:cNvGrpSpPr/>
          <p:nvPr/>
        </p:nvGrpSpPr>
        <p:grpSpPr>
          <a:xfrm>
            <a:off x="3812862" y="5134223"/>
            <a:ext cx="456414" cy="450616"/>
            <a:chOff x="3879850" y="3513138"/>
            <a:chExt cx="708025" cy="747713"/>
          </a:xfrm>
        </p:grpSpPr>
        <p:sp>
          <p:nvSpPr>
            <p:cNvPr id="113" name="Isosceles Triangle 11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4" name="Straight Connector 113"/>
            <p:cNvCxnSpPr>
              <a:stCxn id="113" idx="1"/>
              <a:endCxn id="11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5" name="Straight Connector 114"/>
            <p:cNvCxnSpPr>
              <a:stCxn id="113" idx="1"/>
              <a:endCxn id="11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16" name="Straight Connector 115"/>
            <p:cNvCxnSpPr>
              <a:stCxn id="113" idx="3"/>
              <a:endCxn id="11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59" name="Group 325"/>
          <p:cNvGrpSpPr/>
          <p:nvPr/>
        </p:nvGrpSpPr>
        <p:grpSpPr>
          <a:xfrm>
            <a:off x="4786529" y="5142690"/>
            <a:ext cx="456414" cy="450616"/>
            <a:chOff x="3879850" y="3513138"/>
            <a:chExt cx="708025" cy="747713"/>
          </a:xfrm>
        </p:grpSpPr>
        <p:sp>
          <p:nvSpPr>
            <p:cNvPr id="118" name="Isosceles Triangle 117"/>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19" name="Straight Connector 118"/>
            <p:cNvCxnSpPr>
              <a:stCxn id="118" idx="1"/>
              <a:endCxn id="118"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0" name="Straight Connector 119"/>
            <p:cNvCxnSpPr>
              <a:stCxn id="118" idx="1"/>
              <a:endCxn id="118"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1" name="Straight Connector 120"/>
            <p:cNvCxnSpPr>
              <a:stCxn id="118" idx="3"/>
              <a:endCxn id="118"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60" name="Group 325"/>
          <p:cNvGrpSpPr/>
          <p:nvPr/>
        </p:nvGrpSpPr>
        <p:grpSpPr>
          <a:xfrm>
            <a:off x="5734795" y="5168089"/>
            <a:ext cx="456414" cy="450616"/>
            <a:chOff x="3879850" y="3513138"/>
            <a:chExt cx="708025" cy="747713"/>
          </a:xfrm>
        </p:grpSpPr>
        <p:sp>
          <p:nvSpPr>
            <p:cNvPr id="123" name="Isosceles Triangle 122"/>
            <p:cNvSpPr/>
            <p:nvPr/>
          </p:nvSpPr>
          <p:spPr bwMode="auto">
            <a:xfrm>
              <a:off x="3879850" y="3513138"/>
              <a:ext cx="708025" cy="747713"/>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a:defRPr/>
              </a:pPr>
              <a:endParaRPr lang="en-GB" sz="2400" kern="0">
                <a:solidFill>
                  <a:sysClr val="window" lastClr="FFFFFF"/>
                </a:solidFill>
                <a:latin typeface="Calibri"/>
              </a:endParaRPr>
            </a:p>
          </p:txBody>
        </p:sp>
        <p:cxnSp>
          <p:nvCxnSpPr>
            <p:cNvPr id="124" name="Straight Connector 123"/>
            <p:cNvCxnSpPr>
              <a:stCxn id="123" idx="1"/>
              <a:endCxn id="123" idx="5"/>
            </p:cNvCxnSpPr>
            <p:nvPr/>
          </p:nvCxnSpPr>
          <p:spPr bwMode="auto">
            <a:xfrm rot="10800000" flipH="1">
              <a:off x="4052888" y="3887788"/>
              <a:ext cx="357188" cy="47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5" name="Straight Connector 124"/>
            <p:cNvCxnSpPr>
              <a:stCxn id="123" idx="1"/>
              <a:endCxn id="123" idx="3"/>
            </p:cNvCxnSpPr>
            <p:nvPr/>
          </p:nvCxnSpPr>
          <p:spPr bwMode="auto">
            <a:xfrm rot="10800000" flipH="1" flipV="1">
              <a:off x="4052888" y="3887788"/>
              <a:ext cx="177800" cy="373063"/>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126" name="Straight Connector 125"/>
            <p:cNvCxnSpPr>
              <a:stCxn id="123" idx="3"/>
              <a:endCxn id="123" idx="5"/>
            </p:cNvCxnSpPr>
            <p:nvPr/>
          </p:nvCxnSpPr>
          <p:spPr bwMode="auto">
            <a:xfrm rot="5400000" flipH="1" flipV="1">
              <a:off x="4133850" y="3984626"/>
              <a:ext cx="373063" cy="17938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grpSp>
        <p:nvGrpSpPr>
          <p:cNvPr id="62" name="Group 128"/>
          <p:cNvGrpSpPr/>
          <p:nvPr/>
        </p:nvGrpSpPr>
        <p:grpSpPr>
          <a:xfrm>
            <a:off x="8883940" y="2270906"/>
            <a:ext cx="993680" cy="1099981"/>
            <a:chOff x="7296435" y="1796766"/>
            <a:chExt cx="993680" cy="1099981"/>
          </a:xfrm>
        </p:grpSpPr>
        <p:grpSp>
          <p:nvGrpSpPr>
            <p:cNvPr id="67" name="Group 108"/>
            <p:cNvGrpSpPr/>
            <p:nvPr/>
          </p:nvGrpSpPr>
          <p:grpSpPr>
            <a:xfrm>
              <a:off x="7596377" y="1954911"/>
              <a:ext cx="693738" cy="763588"/>
              <a:chOff x="2821170" y="4698122"/>
              <a:chExt cx="693738" cy="763588"/>
            </a:xfrm>
          </p:grpSpPr>
          <p:sp>
            <p:nvSpPr>
              <p:cNvPr id="110" name="Rectangle 109"/>
              <p:cNvSpPr/>
              <p:nvPr/>
            </p:nvSpPr>
            <p:spPr bwMode="auto">
              <a:xfrm>
                <a:off x="2821170" y="4698122"/>
                <a:ext cx="693738"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GB" sz="2400">
                  <a:solidFill>
                    <a:prstClr val="white"/>
                  </a:solidFill>
                </a:endParaRPr>
              </a:p>
            </p:txBody>
          </p:sp>
          <p:pic>
            <p:nvPicPr>
              <p:cNvPr id="111" name="Picture 4" descr="Image result for microservice icon"/>
              <p:cNvPicPr>
                <a:picLocks noChangeAspect="1" noChangeArrowheads="1"/>
              </p:cNvPicPr>
              <p:nvPr/>
            </p:nvPicPr>
            <p:blipFill>
              <a:blip r:embed="rId6">
                <a:duotone>
                  <a:prstClr val="black"/>
                  <a:schemeClr val="accent1">
                    <a:tint val="45000"/>
                    <a:satMod val="400000"/>
                  </a:schemeClr>
                </a:duotone>
              </a:blip>
              <a:srcRect/>
              <a:stretch>
                <a:fillRect/>
              </a:stretch>
            </p:blipFill>
            <p:spPr bwMode="auto">
              <a:xfrm>
                <a:off x="2888371" y="4777884"/>
                <a:ext cx="582651" cy="582651"/>
              </a:xfrm>
              <a:prstGeom prst="rect">
                <a:avLst/>
              </a:prstGeom>
              <a:noFill/>
            </p:spPr>
          </p:pic>
        </p:grpSp>
        <p:sp>
          <p:nvSpPr>
            <p:cNvPr id="127" name="TextBox 126"/>
            <p:cNvSpPr txBox="1"/>
            <p:nvPr/>
          </p:nvSpPr>
          <p:spPr bwMode="auto">
            <a:xfrm rot="16200000">
              <a:off x="6900333" y="2192868"/>
              <a:ext cx="1099981"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srgbClr val="1F497D"/>
                  </a:solidFill>
                  <a:latin typeface="Calibri" pitchFamily="-1" charset="0"/>
                  <a:cs typeface="ＭＳ Ｐゴシック" charset="0"/>
                </a:rPr>
                <a:t>API-Services</a:t>
              </a:r>
            </a:p>
          </p:txBody>
        </p:sp>
      </p:grpSp>
      <p:cxnSp>
        <p:nvCxnSpPr>
          <p:cNvPr id="128" name="Straight Arrow Connector 127"/>
          <p:cNvCxnSpPr/>
          <p:nvPr/>
        </p:nvCxnSpPr>
        <p:spPr bwMode="auto">
          <a:xfrm flipH="1">
            <a:off x="8255001" y="3318940"/>
            <a:ext cx="1231901" cy="1481661"/>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8" name="TextBox 137"/>
          <p:cNvSpPr txBox="1"/>
          <p:nvPr/>
        </p:nvSpPr>
        <p:spPr bwMode="auto">
          <a:xfrm>
            <a:off x="1485900" y="4334925"/>
            <a:ext cx="1432828"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Batch Payroll</a:t>
            </a:r>
          </a:p>
          <a:p>
            <a:pPr algn="ctr" fontAlgn="base">
              <a:spcBef>
                <a:spcPct val="0"/>
              </a:spcBef>
              <a:spcAft>
                <a:spcPct val="0"/>
              </a:spcAft>
            </a:pPr>
            <a:r>
              <a:rPr lang="en-US" sz="1400" b="1" dirty="0">
                <a:solidFill>
                  <a:srgbClr val="1F497D"/>
                </a:solidFill>
                <a:latin typeface="Calibri" pitchFamily="-1" charset="0"/>
                <a:cs typeface="ＭＳ Ｐゴシック" charset="0"/>
              </a:rPr>
              <a:t>Transaction Data</a:t>
            </a:r>
          </a:p>
        </p:txBody>
      </p:sp>
      <p:grpSp>
        <p:nvGrpSpPr>
          <p:cNvPr id="68" name="Group 48"/>
          <p:cNvGrpSpPr>
            <a:grpSpLocks/>
          </p:cNvGrpSpPr>
          <p:nvPr/>
        </p:nvGrpSpPr>
        <p:grpSpPr bwMode="auto">
          <a:xfrm>
            <a:off x="2714587" y="2675499"/>
            <a:ext cx="617043" cy="633272"/>
            <a:chOff x="4268788" y="4432300"/>
            <a:chExt cx="693737" cy="763588"/>
          </a:xfrm>
        </p:grpSpPr>
        <p:sp>
          <p:nvSpPr>
            <p:cNvPr id="143" name="Rectangle 142"/>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69" name="Group 194"/>
            <p:cNvGrpSpPr>
              <a:grpSpLocks/>
            </p:cNvGrpSpPr>
            <p:nvPr/>
          </p:nvGrpSpPr>
          <p:grpSpPr bwMode="auto">
            <a:xfrm>
              <a:off x="4437063" y="4559300"/>
              <a:ext cx="355600" cy="546100"/>
              <a:chOff x="-2001837" y="584200"/>
              <a:chExt cx="355600" cy="546100"/>
            </a:xfrm>
          </p:grpSpPr>
          <p:sp>
            <p:nvSpPr>
              <p:cNvPr id="145" name="Can 144"/>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70" name="Group 188"/>
              <p:cNvGrpSpPr>
                <a:grpSpLocks/>
              </p:cNvGrpSpPr>
              <p:nvPr/>
            </p:nvGrpSpPr>
            <p:grpSpPr bwMode="auto">
              <a:xfrm>
                <a:off x="-1968500" y="584200"/>
                <a:ext cx="285750" cy="228600"/>
                <a:chOff x="3009900" y="-850900"/>
                <a:chExt cx="539750" cy="431800"/>
              </a:xfrm>
            </p:grpSpPr>
            <p:grpSp>
              <p:nvGrpSpPr>
                <p:cNvPr id="73" name="Group 182"/>
                <p:cNvGrpSpPr>
                  <a:grpSpLocks/>
                </p:cNvGrpSpPr>
                <p:nvPr/>
              </p:nvGrpSpPr>
              <p:grpSpPr bwMode="auto">
                <a:xfrm>
                  <a:off x="3009900" y="-850900"/>
                  <a:ext cx="234950" cy="431800"/>
                  <a:chOff x="603250" y="4737100"/>
                  <a:chExt cx="355600" cy="654050"/>
                </a:xfrm>
              </p:grpSpPr>
              <p:sp>
                <p:nvSpPr>
                  <p:cNvPr id="153"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4" name="Oval 15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74" name="Group 43"/>
                <p:cNvGrpSpPr>
                  <a:grpSpLocks/>
                </p:cNvGrpSpPr>
                <p:nvPr/>
              </p:nvGrpSpPr>
              <p:grpSpPr bwMode="auto">
                <a:xfrm>
                  <a:off x="3314700" y="-850900"/>
                  <a:ext cx="234950" cy="431800"/>
                  <a:chOff x="603250" y="4737100"/>
                  <a:chExt cx="355600" cy="654050"/>
                </a:xfrm>
              </p:grpSpPr>
              <p:sp>
                <p:nvSpPr>
                  <p:cNvPr id="151"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52" name="Oval 15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147" name="Elbow Connector 146"/>
              <p:cNvCxnSpPr>
                <a:stCxn id="153" idx="1"/>
                <a:endCxn id="145"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stCxn id="151" idx="1"/>
                <a:endCxn id="145"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194" name="TextBox 193"/>
          <p:cNvSpPr txBox="1"/>
          <p:nvPr/>
        </p:nvSpPr>
        <p:spPr bwMode="auto">
          <a:xfrm>
            <a:off x="2172249" y="1380073"/>
            <a:ext cx="2456250" cy="523220"/>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Commercial Payroll Processors</a:t>
            </a:r>
          </a:p>
          <a:p>
            <a:pPr algn="ctr" fontAlgn="base">
              <a:spcBef>
                <a:spcPct val="0"/>
              </a:spcBef>
              <a:spcAft>
                <a:spcPct val="0"/>
              </a:spcAft>
            </a:pPr>
            <a:r>
              <a:rPr lang="en-US" sz="1400" b="1" dirty="0">
                <a:solidFill>
                  <a:srgbClr val="1F497D"/>
                </a:solidFill>
                <a:latin typeface="Calibri" pitchFamily="-1" charset="0"/>
                <a:cs typeface="ＭＳ Ｐゴシック" charset="0"/>
              </a:rPr>
              <a:t>(</a:t>
            </a:r>
            <a:r>
              <a:rPr lang="en-US" sz="1400" b="1" dirty="0" err="1">
                <a:solidFill>
                  <a:srgbClr val="1F497D"/>
                </a:solidFill>
                <a:latin typeface="Calibri" pitchFamily="-1" charset="0"/>
                <a:cs typeface="ＭＳ Ｐゴシック" charset="0"/>
              </a:rPr>
              <a:t>NewPay</a:t>
            </a:r>
            <a:r>
              <a:rPr lang="en-US" sz="1400" b="1" dirty="0">
                <a:solidFill>
                  <a:srgbClr val="1F497D"/>
                </a:solidFill>
                <a:latin typeface="Calibri" pitchFamily="-1" charset="0"/>
                <a:cs typeface="ＭＳ Ｐゴシック" charset="0"/>
              </a:rPr>
              <a:t>)</a:t>
            </a:r>
          </a:p>
        </p:txBody>
      </p:sp>
      <p:sp>
        <p:nvSpPr>
          <p:cNvPr id="195" name="Arc 194"/>
          <p:cNvSpPr/>
          <p:nvPr/>
        </p:nvSpPr>
        <p:spPr bwMode="auto">
          <a:xfrm rot="2817587" flipH="1">
            <a:off x="3024131" y="1224868"/>
            <a:ext cx="7757107" cy="7067944"/>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96" name="Arc 195"/>
          <p:cNvSpPr/>
          <p:nvPr/>
        </p:nvSpPr>
        <p:spPr bwMode="auto">
          <a:xfrm flipH="1">
            <a:off x="2133600" y="3039538"/>
            <a:ext cx="1003300" cy="2366434"/>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197" name="TextBox 49"/>
          <p:cNvSpPr txBox="1">
            <a:spLocks noChangeArrowheads="1"/>
          </p:cNvSpPr>
          <p:nvPr/>
        </p:nvSpPr>
        <p:spPr bwMode="auto">
          <a:xfrm>
            <a:off x="9280412" y="5390019"/>
            <a:ext cx="13569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GB" sz="1400" dirty="0">
                <a:solidFill>
                  <a:srgbClr val="000000"/>
                </a:solidFill>
                <a:latin typeface="Calibri" charset="0"/>
              </a:rPr>
              <a:t>HR Reporting Data Marts</a:t>
            </a:r>
          </a:p>
        </p:txBody>
      </p:sp>
      <p:grpSp>
        <p:nvGrpSpPr>
          <p:cNvPr id="75" name="Group 190"/>
          <p:cNvGrpSpPr>
            <a:grpSpLocks/>
          </p:cNvGrpSpPr>
          <p:nvPr/>
        </p:nvGrpSpPr>
        <p:grpSpPr bwMode="auto">
          <a:xfrm>
            <a:off x="9536767" y="4875360"/>
            <a:ext cx="698814" cy="494112"/>
            <a:chOff x="640045" y="3157538"/>
            <a:chExt cx="1228725" cy="863600"/>
          </a:xfrm>
        </p:grpSpPr>
        <p:sp>
          <p:nvSpPr>
            <p:cNvPr id="199" name="Rectangle 198"/>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0" name="Rectangle 199"/>
            <p:cNvSpPr/>
            <p:nvPr/>
          </p:nvSpPr>
          <p:spPr bwMode="auto">
            <a:xfrm>
              <a:off x="691548" y="3197870"/>
              <a:ext cx="1135530" cy="83039"/>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1" name="Rectangle 200"/>
            <p:cNvSpPr/>
            <p:nvPr/>
          </p:nvSpPr>
          <p:spPr bwMode="auto">
            <a:xfrm>
              <a:off x="701358" y="3309380"/>
              <a:ext cx="274685" cy="66193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2" name="Rectangle 201"/>
            <p:cNvSpPr/>
            <p:nvPr/>
          </p:nvSpPr>
          <p:spPr bwMode="auto">
            <a:xfrm>
              <a:off x="1532772" y="3309380"/>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3" name="Rectangle 202"/>
            <p:cNvSpPr/>
            <p:nvPr/>
          </p:nvSpPr>
          <p:spPr bwMode="auto">
            <a:xfrm>
              <a:off x="1005474" y="3309380"/>
              <a:ext cx="497868" cy="19454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4" name="Rectangle 203"/>
            <p:cNvSpPr/>
            <p:nvPr/>
          </p:nvSpPr>
          <p:spPr bwMode="auto">
            <a:xfrm>
              <a:off x="1005474" y="3812356"/>
              <a:ext cx="225634" cy="15895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5" name="Rectangle 204"/>
            <p:cNvSpPr/>
            <p:nvPr/>
          </p:nvSpPr>
          <p:spPr bwMode="auto">
            <a:xfrm>
              <a:off x="1270349" y="3814727"/>
              <a:ext cx="235444" cy="15658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6" name="Rectangle 205"/>
            <p:cNvSpPr/>
            <p:nvPr/>
          </p:nvSpPr>
          <p:spPr bwMode="auto">
            <a:xfrm>
              <a:off x="1532772" y="3655769"/>
              <a:ext cx="289400" cy="31554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7" name="Rectangle 206"/>
            <p:cNvSpPr/>
            <p:nvPr/>
          </p:nvSpPr>
          <p:spPr bwMode="auto">
            <a:xfrm>
              <a:off x="1049619" y="3354457"/>
              <a:ext cx="407123" cy="121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8" name="Rectangle 207"/>
            <p:cNvSpPr/>
            <p:nvPr/>
          </p:nvSpPr>
          <p:spPr bwMode="auto">
            <a:xfrm>
              <a:off x="745504" y="3371065"/>
              <a:ext cx="181488" cy="55042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09" name="Rectangle 208"/>
            <p:cNvSpPr/>
            <p:nvPr/>
          </p:nvSpPr>
          <p:spPr bwMode="auto">
            <a:xfrm>
              <a:off x="1586728" y="3707964"/>
              <a:ext cx="164320" cy="2253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0" name="Rectangle 209"/>
            <p:cNvSpPr/>
            <p:nvPr/>
          </p:nvSpPr>
          <p:spPr bwMode="auto">
            <a:xfrm>
              <a:off x="1591633" y="3354457"/>
              <a:ext cx="164320" cy="22539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1" name="Rectangle 210"/>
            <p:cNvSpPr/>
            <p:nvPr/>
          </p:nvSpPr>
          <p:spPr bwMode="auto">
            <a:xfrm>
              <a:off x="1309589" y="3859806"/>
              <a:ext cx="134891" cy="8778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2" name="Rectangle 211"/>
            <p:cNvSpPr/>
            <p:nvPr/>
          </p:nvSpPr>
          <p:spPr bwMode="auto">
            <a:xfrm>
              <a:off x="1054525" y="3852688"/>
              <a:ext cx="134891" cy="854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nvGrpSpPr>
            <p:cNvPr id="79" name="Group 205"/>
            <p:cNvGrpSpPr>
              <a:grpSpLocks/>
            </p:cNvGrpSpPr>
            <p:nvPr/>
          </p:nvGrpSpPr>
          <p:grpSpPr bwMode="auto">
            <a:xfrm>
              <a:off x="997419" y="3522291"/>
              <a:ext cx="496710" cy="257828"/>
              <a:chOff x="339996" y="3313113"/>
              <a:chExt cx="1120775" cy="655637"/>
            </a:xfrm>
          </p:grpSpPr>
          <p:sp>
            <p:nvSpPr>
              <p:cNvPr id="214" name="Rectangle 213"/>
              <p:cNvSpPr/>
              <p:nvPr/>
            </p:nvSpPr>
            <p:spPr bwMode="auto">
              <a:xfrm>
                <a:off x="341572" y="3314679"/>
                <a:ext cx="1117850" cy="65158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cxnSp>
            <p:nvCxnSpPr>
              <p:cNvPr id="215" name="Straight Connector 214"/>
              <p:cNvCxnSpPr/>
              <p:nvPr/>
            </p:nvCxnSpPr>
            <p:spPr bwMode="auto">
              <a:xfrm>
                <a:off x="452250" y="3405174"/>
                <a:ext cx="0" cy="50075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6" name="Straight Connector 215"/>
              <p:cNvCxnSpPr/>
              <p:nvPr/>
            </p:nvCxnSpPr>
            <p:spPr bwMode="auto">
              <a:xfrm>
                <a:off x="424579" y="3881796"/>
                <a:ext cx="907562"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7" name="Rectangle 216"/>
              <p:cNvSpPr/>
              <p:nvPr/>
            </p:nvSpPr>
            <p:spPr bwMode="auto">
              <a:xfrm>
                <a:off x="551860" y="3489639"/>
                <a:ext cx="94075" cy="392158"/>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8" name="Rectangle 217"/>
              <p:cNvSpPr/>
              <p:nvPr/>
            </p:nvSpPr>
            <p:spPr bwMode="auto">
              <a:xfrm>
                <a:off x="751081" y="3586169"/>
                <a:ext cx="110678" cy="289592"/>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19" name="Rectangle 218"/>
              <p:cNvSpPr/>
              <p:nvPr/>
            </p:nvSpPr>
            <p:spPr bwMode="auto">
              <a:xfrm>
                <a:off x="1110784" y="3706833"/>
                <a:ext cx="94078" cy="16892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sp>
            <p:nvSpPr>
              <p:cNvPr id="220" name="Rectangle 219"/>
              <p:cNvSpPr/>
              <p:nvPr/>
            </p:nvSpPr>
            <p:spPr bwMode="auto">
              <a:xfrm>
                <a:off x="939234" y="3525838"/>
                <a:ext cx="88543" cy="349924"/>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srgbClr val="1F497D"/>
                  </a:solidFill>
                  <a:latin typeface="Calibri"/>
                  <a:cs typeface="Calibri"/>
                </a:endParaRPr>
              </a:p>
            </p:txBody>
          </p:sp>
        </p:grpSp>
      </p:grpSp>
      <p:pic>
        <p:nvPicPr>
          <p:cNvPr id="221" name="Picture 114" descr="DR - User - Information Govern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300545" y="4538934"/>
            <a:ext cx="311150"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0" name="Group 229"/>
          <p:cNvGrpSpPr>
            <a:grpSpLocks/>
          </p:cNvGrpSpPr>
          <p:nvPr/>
        </p:nvGrpSpPr>
        <p:grpSpPr bwMode="auto">
          <a:xfrm>
            <a:off x="9516785" y="4250892"/>
            <a:ext cx="741099" cy="530360"/>
            <a:chOff x="3663881" y="1879258"/>
            <a:chExt cx="1229360" cy="863600"/>
          </a:xfrm>
        </p:grpSpPr>
        <p:sp>
          <p:nvSpPr>
            <p:cNvPr id="223" name="Rectangle 222"/>
            <p:cNvSpPr/>
            <p:nvPr/>
          </p:nvSpPr>
          <p:spPr>
            <a:xfrm>
              <a:off x="3663881" y="18792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24" name="Rectangle 223"/>
            <p:cNvSpPr/>
            <p:nvPr/>
          </p:nvSpPr>
          <p:spPr>
            <a:xfrm>
              <a:off x="3714802" y="1920497"/>
              <a:ext cx="1137217" cy="80054"/>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25" name="Rectangle 224"/>
            <p:cNvSpPr/>
            <p:nvPr/>
          </p:nvSpPr>
          <p:spPr>
            <a:xfrm>
              <a:off x="3724501" y="2032085"/>
              <a:ext cx="1120245" cy="65497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cxnSp>
          <p:nvCxnSpPr>
            <p:cNvPr id="226" name="Straight Connector 225"/>
            <p:cNvCxnSpPr/>
            <p:nvPr/>
          </p:nvCxnSpPr>
          <p:spPr bwMode="auto">
            <a:xfrm>
              <a:off x="3833615" y="2119416"/>
              <a:ext cx="0" cy="50700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7" name="Straight Connector 226"/>
            <p:cNvCxnSpPr/>
            <p:nvPr/>
          </p:nvCxnSpPr>
          <p:spPr bwMode="auto">
            <a:xfrm>
              <a:off x="3809367" y="2602159"/>
              <a:ext cx="911714"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28" name="Rectangle 227"/>
            <p:cNvSpPr/>
            <p:nvPr/>
          </p:nvSpPr>
          <p:spPr>
            <a:xfrm>
              <a:off x="3933031" y="2206746"/>
              <a:ext cx="99415" cy="395413"/>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29" name="Rectangle 228"/>
            <p:cNvSpPr/>
            <p:nvPr/>
          </p:nvSpPr>
          <p:spPr>
            <a:xfrm>
              <a:off x="4136712" y="2306206"/>
              <a:ext cx="104264" cy="286249"/>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30" name="Rectangle 229"/>
            <p:cNvSpPr/>
            <p:nvPr/>
          </p:nvSpPr>
          <p:spPr>
            <a:xfrm>
              <a:off x="4495578" y="2427498"/>
              <a:ext cx="92141" cy="16980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sp>
          <p:nvSpPr>
            <p:cNvPr id="231" name="Rectangle 230"/>
            <p:cNvSpPr/>
            <p:nvPr/>
          </p:nvSpPr>
          <p:spPr>
            <a:xfrm>
              <a:off x="4323419" y="2245559"/>
              <a:ext cx="89717" cy="35174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solidFill>
                  <a:srgbClr val="1F497D"/>
                </a:solidFill>
                <a:latin typeface="Calibri"/>
                <a:cs typeface="Calibri"/>
              </a:endParaRPr>
            </a:p>
          </p:txBody>
        </p:sp>
      </p:grpSp>
      <p:sp>
        <p:nvSpPr>
          <p:cNvPr id="232" name="Arc 231"/>
          <p:cNvSpPr/>
          <p:nvPr/>
        </p:nvSpPr>
        <p:spPr bwMode="auto">
          <a:xfrm rot="16200000">
            <a:off x="8959852" y="4015320"/>
            <a:ext cx="876301" cy="1828802"/>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263" name="Arc 262"/>
          <p:cNvSpPr/>
          <p:nvPr/>
        </p:nvSpPr>
        <p:spPr bwMode="auto">
          <a:xfrm rot="16200000">
            <a:off x="6102353" y="4383621"/>
            <a:ext cx="876301" cy="1159935"/>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264" name="Arc 263"/>
          <p:cNvSpPr/>
          <p:nvPr/>
        </p:nvSpPr>
        <p:spPr bwMode="auto">
          <a:xfrm>
            <a:off x="6333068" y="4514855"/>
            <a:ext cx="1591733" cy="759879"/>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grpSp>
        <p:nvGrpSpPr>
          <p:cNvPr id="183" name="Group 48"/>
          <p:cNvGrpSpPr>
            <a:grpSpLocks/>
          </p:cNvGrpSpPr>
          <p:nvPr/>
        </p:nvGrpSpPr>
        <p:grpSpPr bwMode="auto">
          <a:xfrm>
            <a:off x="4382520" y="2433016"/>
            <a:ext cx="541805" cy="596357"/>
            <a:chOff x="4268788" y="4432300"/>
            <a:chExt cx="693737" cy="763588"/>
          </a:xfrm>
        </p:grpSpPr>
        <p:sp>
          <p:nvSpPr>
            <p:cNvPr id="185" name="Rectangle 184"/>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188" name="Group 194"/>
            <p:cNvGrpSpPr>
              <a:grpSpLocks/>
            </p:cNvGrpSpPr>
            <p:nvPr/>
          </p:nvGrpSpPr>
          <p:grpSpPr bwMode="auto">
            <a:xfrm>
              <a:off x="4437063" y="4559300"/>
              <a:ext cx="355600" cy="546100"/>
              <a:chOff x="-2001837" y="584200"/>
              <a:chExt cx="355600" cy="546100"/>
            </a:xfrm>
          </p:grpSpPr>
          <p:sp>
            <p:nvSpPr>
              <p:cNvPr id="189" name="Can 188"/>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98" name="Group 188"/>
              <p:cNvGrpSpPr>
                <a:grpSpLocks/>
              </p:cNvGrpSpPr>
              <p:nvPr/>
            </p:nvGrpSpPr>
            <p:grpSpPr bwMode="auto">
              <a:xfrm>
                <a:off x="-1968500" y="584200"/>
                <a:ext cx="285750" cy="228600"/>
                <a:chOff x="3009900" y="-850900"/>
                <a:chExt cx="539750" cy="431800"/>
              </a:xfrm>
            </p:grpSpPr>
            <p:grpSp>
              <p:nvGrpSpPr>
                <p:cNvPr id="233" name="Group 182"/>
                <p:cNvGrpSpPr>
                  <a:grpSpLocks/>
                </p:cNvGrpSpPr>
                <p:nvPr/>
              </p:nvGrpSpPr>
              <p:grpSpPr bwMode="auto">
                <a:xfrm>
                  <a:off x="3009900" y="-850900"/>
                  <a:ext cx="234950" cy="431800"/>
                  <a:chOff x="603250" y="4737100"/>
                  <a:chExt cx="355600" cy="654050"/>
                </a:xfrm>
              </p:grpSpPr>
              <p:sp>
                <p:nvSpPr>
                  <p:cNvPr id="237"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238" name="Oval 23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34" name="Group 43"/>
                <p:cNvGrpSpPr>
                  <a:grpSpLocks/>
                </p:cNvGrpSpPr>
                <p:nvPr/>
              </p:nvGrpSpPr>
              <p:grpSpPr bwMode="auto">
                <a:xfrm>
                  <a:off x="3314700" y="-850900"/>
                  <a:ext cx="234950" cy="431800"/>
                  <a:chOff x="603250" y="4737100"/>
                  <a:chExt cx="355600" cy="654050"/>
                </a:xfrm>
              </p:grpSpPr>
              <p:sp>
                <p:nvSpPr>
                  <p:cNvPr id="235"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236" name="Oval 235"/>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213" name="Elbow Connector 212"/>
              <p:cNvCxnSpPr>
                <a:stCxn id="237" idx="1"/>
                <a:endCxn id="189"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222" name="Elbow Connector 221"/>
              <p:cNvCxnSpPr>
                <a:stCxn id="235" idx="1"/>
                <a:endCxn id="189"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239" name="Group 48"/>
          <p:cNvGrpSpPr>
            <a:grpSpLocks/>
          </p:cNvGrpSpPr>
          <p:nvPr/>
        </p:nvGrpSpPr>
        <p:grpSpPr bwMode="auto">
          <a:xfrm>
            <a:off x="4103119" y="2712415"/>
            <a:ext cx="541805" cy="596357"/>
            <a:chOff x="4268788" y="4432300"/>
            <a:chExt cx="693737" cy="763588"/>
          </a:xfrm>
        </p:grpSpPr>
        <p:sp>
          <p:nvSpPr>
            <p:cNvPr id="240" name="Rectangle 239"/>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41" name="Group 194"/>
            <p:cNvGrpSpPr>
              <a:grpSpLocks/>
            </p:cNvGrpSpPr>
            <p:nvPr/>
          </p:nvGrpSpPr>
          <p:grpSpPr bwMode="auto">
            <a:xfrm>
              <a:off x="4437063" y="4559300"/>
              <a:ext cx="355600" cy="546100"/>
              <a:chOff x="-2001837" y="584200"/>
              <a:chExt cx="355600" cy="546100"/>
            </a:xfrm>
          </p:grpSpPr>
          <p:sp>
            <p:nvSpPr>
              <p:cNvPr id="242" name="Can 241"/>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43" name="Group 188"/>
              <p:cNvGrpSpPr>
                <a:grpSpLocks/>
              </p:cNvGrpSpPr>
              <p:nvPr/>
            </p:nvGrpSpPr>
            <p:grpSpPr bwMode="auto">
              <a:xfrm>
                <a:off x="-1968500" y="584200"/>
                <a:ext cx="285750" cy="228600"/>
                <a:chOff x="3009900" y="-850900"/>
                <a:chExt cx="539750" cy="431800"/>
              </a:xfrm>
            </p:grpSpPr>
            <p:grpSp>
              <p:nvGrpSpPr>
                <p:cNvPr id="246" name="Group 182"/>
                <p:cNvGrpSpPr>
                  <a:grpSpLocks/>
                </p:cNvGrpSpPr>
                <p:nvPr/>
              </p:nvGrpSpPr>
              <p:grpSpPr bwMode="auto">
                <a:xfrm>
                  <a:off x="3009900" y="-850900"/>
                  <a:ext cx="234950" cy="431800"/>
                  <a:chOff x="603250" y="4737100"/>
                  <a:chExt cx="355600" cy="654050"/>
                </a:xfrm>
              </p:grpSpPr>
              <p:sp>
                <p:nvSpPr>
                  <p:cNvPr id="250"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251" name="Oval 250"/>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47" name="Group 43"/>
                <p:cNvGrpSpPr>
                  <a:grpSpLocks/>
                </p:cNvGrpSpPr>
                <p:nvPr/>
              </p:nvGrpSpPr>
              <p:grpSpPr bwMode="auto">
                <a:xfrm>
                  <a:off x="3314700" y="-850900"/>
                  <a:ext cx="234950" cy="431800"/>
                  <a:chOff x="603250" y="4737100"/>
                  <a:chExt cx="355600" cy="654050"/>
                </a:xfrm>
              </p:grpSpPr>
              <p:sp>
                <p:nvSpPr>
                  <p:cNvPr id="248"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249" name="Oval 248"/>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244" name="Elbow Connector 243"/>
              <p:cNvCxnSpPr>
                <a:stCxn id="250" idx="1"/>
                <a:endCxn id="242"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245" name="Elbow Connector 244"/>
              <p:cNvCxnSpPr>
                <a:stCxn id="248" idx="1"/>
                <a:endCxn id="242"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252" name="Group 48"/>
          <p:cNvGrpSpPr>
            <a:grpSpLocks/>
          </p:cNvGrpSpPr>
          <p:nvPr/>
        </p:nvGrpSpPr>
        <p:grpSpPr bwMode="auto">
          <a:xfrm>
            <a:off x="3806786" y="3008749"/>
            <a:ext cx="541805" cy="596357"/>
            <a:chOff x="4268788" y="4432300"/>
            <a:chExt cx="693737" cy="763588"/>
          </a:xfrm>
        </p:grpSpPr>
        <p:sp>
          <p:nvSpPr>
            <p:cNvPr id="253" name="Rectangle 252"/>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54" name="Group 194"/>
            <p:cNvGrpSpPr>
              <a:grpSpLocks/>
            </p:cNvGrpSpPr>
            <p:nvPr/>
          </p:nvGrpSpPr>
          <p:grpSpPr bwMode="auto">
            <a:xfrm>
              <a:off x="4437063" y="4559300"/>
              <a:ext cx="355600" cy="546100"/>
              <a:chOff x="-2001837" y="584200"/>
              <a:chExt cx="355600" cy="546100"/>
            </a:xfrm>
          </p:grpSpPr>
          <p:sp>
            <p:nvSpPr>
              <p:cNvPr id="255" name="Can 254"/>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56" name="Group 188"/>
              <p:cNvGrpSpPr>
                <a:grpSpLocks/>
              </p:cNvGrpSpPr>
              <p:nvPr/>
            </p:nvGrpSpPr>
            <p:grpSpPr bwMode="auto">
              <a:xfrm>
                <a:off x="-1968500" y="584200"/>
                <a:ext cx="285750" cy="228600"/>
                <a:chOff x="3009900" y="-850900"/>
                <a:chExt cx="539750" cy="431800"/>
              </a:xfrm>
            </p:grpSpPr>
            <p:grpSp>
              <p:nvGrpSpPr>
                <p:cNvPr id="259" name="Group 182"/>
                <p:cNvGrpSpPr>
                  <a:grpSpLocks/>
                </p:cNvGrpSpPr>
                <p:nvPr/>
              </p:nvGrpSpPr>
              <p:grpSpPr bwMode="auto">
                <a:xfrm>
                  <a:off x="3009900" y="-850900"/>
                  <a:ext cx="234950" cy="431800"/>
                  <a:chOff x="603250" y="4737100"/>
                  <a:chExt cx="355600" cy="654050"/>
                </a:xfrm>
              </p:grpSpPr>
              <p:sp>
                <p:nvSpPr>
                  <p:cNvPr id="265"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266" name="Oval 265"/>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60" name="Group 43"/>
                <p:cNvGrpSpPr>
                  <a:grpSpLocks/>
                </p:cNvGrpSpPr>
                <p:nvPr/>
              </p:nvGrpSpPr>
              <p:grpSpPr bwMode="auto">
                <a:xfrm>
                  <a:off x="3314700" y="-850900"/>
                  <a:ext cx="234950" cy="431800"/>
                  <a:chOff x="603250" y="4737100"/>
                  <a:chExt cx="355600" cy="654050"/>
                </a:xfrm>
              </p:grpSpPr>
              <p:sp>
                <p:nvSpPr>
                  <p:cNvPr id="261"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262" name="Oval 26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257" name="Elbow Connector 256"/>
              <p:cNvCxnSpPr>
                <a:stCxn id="265" idx="1"/>
                <a:endCxn id="255"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258" name="Elbow Connector 257"/>
              <p:cNvCxnSpPr>
                <a:stCxn id="261" idx="1"/>
                <a:endCxn id="255"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267" name="Group 48"/>
          <p:cNvGrpSpPr>
            <a:grpSpLocks/>
          </p:cNvGrpSpPr>
          <p:nvPr/>
        </p:nvGrpSpPr>
        <p:grpSpPr bwMode="auto">
          <a:xfrm>
            <a:off x="3425787" y="3200433"/>
            <a:ext cx="617043" cy="633272"/>
            <a:chOff x="4268788" y="4432300"/>
            <a:chExt cx="693737" cy="763588"/>
          </a:xfrm>
        </p:grpSpPr>
        <p:sp>
          <p:nvSpPr>
            <p:cNvPr id="268" name="Rectangle 267"/>
            <p:cNvSpPr/>
            <p:nvPr/>
          </p:nvSpPr>
          <p:spPr bwMode="auto">
            <a:xfrm>
              <a:off x="4268788" y="4432300"/>
              <a:ext cx="693737" cy="763588"/>
            </a:xfrm>
            <a:prstGeom prst="rect">
              <a:avLst/>
            </a:prstGeom>
            <a:solidFill>
              <a:schemeClr val="bg1"/>
            </a:solidFill>
            <a:ln w="1905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prstClr val="white"/>
                </a:solidFill>
              </a:endParaRPr>
            </a:p>
          </p:txBody>
        </p:sp>
        <p:grpSp>
          <p:nvGrpSpPr>
            <p:cNvPr id="269" name="Group 194"/>
            <p:cNvGrpSpPr>
              <a:grpSpLocks/>
            </p:cNvGrpSpPr>
            <p:nvPr/>
          </p:nvGrpSpPr>
          <p:grpSpPr bwMode="auto">
            <a:xfrm>
              <a:off x="4437063" y="4559300"/>
              <a:ext cx="355600" cy="546100"/>
              <a:chOff x="-2001837" y="584200"/>
              <a:chExt cx="355600" cy="546100"/>
            </a:xfrm>
          </p:grpSpPr>
          <p:sp>
            <p:nvSpPr>
              <p:cNvPr id="270" name="Can 269"/>
              <p:cNvSpPr/>
              <p:nvPr/>
            </p:nvSpPr>
            <p:spPr bwMode="auto">
              <a:xfrm>
                <a:off x="-2001837" y="952500"/>
                <a:ext cx="355599" cy="177800"/>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271" name="Group 188"/>
              <p:cNvGrpSpPr>
                <a:grpSpLocks/>
              </p:cNvGrpSpPr>
              <p:nvPr/>
            </p:nvGrpSpPr>
            <p:grpSpPr bwMode="auto">
              <a:xfrm>
                <a:off x="-1968500" y="584200"/>
                <a:ext cx="285750" cy="228600"/>
                <a:chOff x="3009900" y="-850900"/>
                <a:chExt cx="539750" cy="431800"/>
              </a:xfrm>
            </p:grpSpPr>
            <p:grpSp>
              <p:nvGrpSpPr>
                <p:cNvPr id="274" name="Group 182"/>
                <p:cNvGrpSpPr>
                  <a:grpSpLocks/>
                </p:cNvGrpSpPr>
                <p:nvPr/>
              </p:nvGrpSpPr>
              <p:grpSpPr bwMode="auto">
                <a:xfrm>
                  <a:off x="3009900" y="-850900"/>
                  <a:ext cx="234950" cy="431800"/>
                  <a:chOff x="603250" y="4737100"/>
                  <a:chExt cx="355600" cy="654050"/>
                </a:xfrm>
              </p:grpSpPr>
              <p:sp>
                <p:nvSpPr>
                  <p:cNvPr id="278" name="Delay 359"/>
                  <p:cNvSpPr/>
                  <p:nvPr/>
                </p:nvSpPr>
                <p:spPr>
                  <a:xfrm rot="16200000">
                    <a:off x="546339"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279" name="Oval 278"/>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275" name="Group 43"/>
                <p:cNvGrpSpPr>
                  <a:grpSpLocks/>
                </p:cNvGrpSpPr>
                <p:nvPr/>
              </p:nvGrpSpPr>
              <p:grpSpPr bwMode="auto">
                <a:xfrm>
                  <a:off x="3314700" y="-850900"/>
                  <a:ext cx="234950" cy="431800"/>
                  <a:chOff x="603250" y="4737100"/>
                  <a:chExt cx="355600" cy="654050"/>
                </a:xfrm>
              </p:grpSpPr>
              <p:sp>
                <p:nvSpPr>
                  <p:cNvPr id="276" name="Delay 357"/>
                  <p:cNvSpPr/>
                  <p:nvPr/>
                </p:nvSpPr>
                <p:spPr>
                  <a:xfrm rot="16200000">
                    <a:off x="547940" y="4980237"/>
                    <a:ext cx="467826" cy="35399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277" name="Oval 276"/>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272" name="Elbow Connector 271"/>
              <p:cNvCxnSpPr>
                <a:stCxn id="278" idx="1"/>
                <a:endCxn id="270" idx="1"/>
              </p:cNvCxnSpPr>
              <p:nvPr/>
            </p:nvCxnSpPr>
            <p:spPr>
              <a:xfrm rot="16200000" flipH="1">
                <a:off x="-1935162" y="841375"/>
                <a:ext cx="139700" cy="82550"/>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273" name="Elbow Connector 272"/>
              <p:cNvCxnSpPr>
                <a:stCxn id="276" idx="1"/>
                <a:endCxn id="270" idx="1"/>
              </p:cNvCxnSpPr>
              <p:nvPr/>
            </p:nvCxnSpPr>
            <p:spPr>
              <a:xfrm rot="5400000">
                <a:off x="-1854200" y="842962"/>
                <a:ext cx="139700" cy="7937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sp>
        <p:nvSpPr>
          <p:cNvPr id="280" name="TextBox 279"/>
          <p:cNvSpPr txBox="1"/>
          <p:nvPr/>
        </p:nvSpPr>
        <p:spPr bwMode="auto">
          <a:xfrm>
            <a:off x="3256433" y="3911608"/>
            <a:ext cx="897490" cy="307777"/>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US" sz="1400" b="1" dirty="0">
                <a:solidFill>
                  <a:srgbClr val="1F497D"/>
                </a:solidFill>
                <a:latin typeface="Calibri" pitchFamily="-1" charset="0"/>
                <a:cs typeface="ＭＳ Ｐゴシック" charset="0"/>
              </a:rPr>
              <a:t>SSP (Gov)</a:t>
            </a:r>
          </a:p>
        </p:txBody>
      </p:sp>
      <p:sp>
        <p:nvSpPr>
          <p:cNvPr id="281" name="Arc 280"/>
          <p:cNvSpPr/>
          <p:nvPr/>
        </p:nvSpPr>
        <p:spPr bwMode="auto">
          <a:xfrm rot="1827693" flipH="1">
            <a:off x="2252133" y="3352805"/>
            <a:ext cx="1003300" cy="2366434"/>
          </a:xfrm>
          <a:prstGeom prst="arc">
            <a:avLst/>
          </a:prstGeom>
          <a:noFill/>
          <a:ln w="38100" cap="flat" cmpd="sng" algn="ctr">
            <a:solidFill>
              <a:schemeClr val="tx2"/>
            </a:solidFill>
            <a:prstDash val="sysDash"/>
            <a:round/>
            <a:headEnd type="none"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tlCol="0" anchor="ctr"/>
          <a:lstStyle/>
          <a:p>
            <a:pPr algn="ctr" fontAlgn="base">
              <a:spcBef>
                <a:spcPct val="0"/>
              </a:spcBef>
              <a:spcAft>
                <a:spcPct val="0"/>
              </a:spcAft>
            </a:pPr>
            <a:endParaRPr lang="en-US" sz="2400">
              <a:solidFill>
                <a:prstClr val="black"/>
              </a:solidFill>
              <a:cs typeface="ＭＳ Ｐゴシック" charset="0"/>
            </a:endParaRPr>
          </a:p>
        </p:txBody>
      </p:sp>
      <p:sp>
        <p:nvSpPr>
          <p:cNvPr id="282" name="TextBox 281"/>
          <p:cNvSpPr txBox="1"/>
          <p:nvPr/>
        </p:nvSpPr>
        <p:spPr bwMode="auto">
          <a:xfrm>
            <a:off x="2802468" y="685801"/>
            <a:ext cx="2902589"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dirty="0" err="1">
                <a:solidFill>
                  <a:srgbClr val="FF0000"/>
                </a:solidFill>
                <a:latin typeface="Calibri" pitchFamily="-1" charset="0"/>
                <a:cs typeface="ＭＳ Ｐゴシック" charset="0"/>
              </a:rPr>
              <a:t>eOPF</a:t>
            </a:r>
            <a:r>
              <a:rPr lang="en-US" sz="1400" dirty="0">
                <a:solidFill>
                  <a:srgbClr val="FF0000"/>
                </a:solidFill>
                <a:latin typeface="Calibri" pitchFamily="-1" charset="0"/>
                <a:cs typeface="ＭＳ Ｐゴシック" charset="0"/>
              </a:rPr>
              <a:t> and EHRI Functionality Realized</a:t>
            </a:r>
          </a:p>
        </p:txBody>
      </p:sp>
      <p:cxnSp>
        <p:nvCxnSpPr>
          <p:cNvPr id="285" name="Straight Arrow Connector 284"/>
          <p:cNvCxnSpPr>
            <a:endCxn id="288" idx="2"/>
          </p:cNvCxnSpPr>
          <p:nvPr/>
        </p:nvCxnSpPr>
        <p:spPr bwMode="auto">
          <a:xfrm flipH="1" flipV="1">
            <a:off x="9135519" y="1464728"/>
            <a:ext cx="423349" cy="872072"/>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88" name="Rounded Rectangle 287"/>
          <p:cNvSpPr/>
          <p:nvPr/>
        </p:nvSpPr>
        <p:spPr>
          <a:xfrm>
            <a:off x="8686785" y="855128"/>
            <a:ext cx="897467" cy="609600"/>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400" dirty="0">
                <a:solidFill>
                  <a:srgbClr val="1F497D"/>
                </a:solidFill>
                <a:latin typeface="Calibri"/>
                <a:cs typeface="Calibri"/>
              </a:rPr>
              <a:t>HR Connect</a:t>
            </a:r>
          </a:p>
        </p:txBody>
      </p:sp>
      <p:sp>
        <p:nvSpPr>
          <p:cNvPr id="291" name="Rounded Rectangle 290"/>
          <p:cNvSpPr/>
          <p:nvPr/>
        </p:nvSpPr>
        <p:spPr>
          <a:xfrm>
            <a:off x="9651985" y="838194"/>
            <a:ext cx="897467" cy="609600"/>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400" dirty="0" err="1">
                <a:solidFill>
                  <a:srgbClr val="1F497D"/>
                </a:solidFill>
                <a:latin typeface="Calibri"/>
                <a:cs typeface="Calibri"/>
              </a:rPr>
              <a:t>eOPF</a:t>
            </a:r>
            <a:endParaRPr lang="en-US" sz="1400" dirty="0">
              <a:solidFill>
                <a:srgbClr val="1F497D"/>
              </a:solidFill>
              <a:latin typeface="Calibri"/>
              <a:cs typeface="Calibri"/>
            </a:endParaRPr>
          </a:p>
          <a:p>
            <a:pPr algn="ctr" fontAlgn="base">
              <a:spcBef>
                <a:spcPct val="0"/>
              </a:spcBef>
              <a:spcAft>
                <a:spcPct val="0"/>
              </a:spcAft>
            </a:pPr>
            <a:r>
              <a:rPr lang="en-US" sz="1400" dirty="0">
                <a:solidFill>
                  <a:srgbClr val="1F497D"/>
                </a:solidFill>
                <a:latin typeface="Calibri"/>
                <a:cs typeface="Calibri"/>
              </a:rPr>
              <a:t>Access</a:t>
            </a:r>
          </a:p>
        </p:txBody>
      </p:sp>
      <p:cxnSp>
        <p:nvCxnSpPr>
          <p:cNvPr id="292" name="Straight Arrow Connector 291"/>
          <p:cNvCxnSpPr>
            <a:endCxn id="291" idx="2"/>
          </p:cNvCxnSpPr>
          <p:nvPr/>
        </p:nvCxnSpPr>
        <p:spPr bwMode="auto">
          <a:xfrm flipV="1">
            <a:off x="9601200" y="1447794"/>
            <a:ext cx="499518" cy="889006"/>
          </a:xfrm>
          <a:prstGeom prst="straightConnector1">
            <a:avLst/>
          </a:prstGeom>
          <a:solidFill>
            <a:srgbClr val="CC99FF"/>
          </a:solidFill>
          <a:ln w="38100" cap="flat" cmpd="sng" algn="ctr">
            <a:solidFill>
              <a:schemeClr val="tx2"/>
            </a:solidFill>
            <a:prstDash val="solid"/>
            <a:round/>
            <a:headEnd type="stealth" w="med" len="med"/>
            <a:tailEnd type="stealth"/>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408093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376" y="712852"/>
            <a:ext cx="6802373" cy="3941972"/>
          </a:xfrm>
        </p:spPr>
        <p:txBody>
          <a:bodyPr/>
          <a:lstStyle/>
          <a:p>
            <a:r>
              <a:rPr lang="en-US" sz="4400" dirty="0"/>
              <a:t>Data Lake Architecture and Design Patterns</a:t>
            </a:r>
          </a:p>
        </p:txBody>
      </p:sp>
      <p:sp>
        <p:nvSpPr>
          <p:cNvPr id="3" name="Slide Number Placeholder 2"/>
          <p:cNvSpPr>
            <a:spLocks noGrp="1"/>
          </p:cNvSpPr>
          <p:nvPr>
            <p:ph type="sldNum" sz="quarter" idx="4"/>
          </p:nvPr>
        </p:nvSpPr>
        <p:spPr/>
        <p:txBody>
          <a:bodyPr/>
          <a:lstStyle/>
          <a:p>
            <a:fld id="{5714FB1E-E660-F74D-BC29-F339B17ACE97}" type="slidenum">
              <a:rPr>
                <a:solidFill>
                  <a:srgbClr val="FFFFFF"/>
                </a:solidFill>
              </a:rPr>
              <a:pPr/>
              <a:t>42</a:t>
            </a:fld>
            <a:endParaRPr dirty="0">
              <a:solidFill>
                <a:srgbClr val="FFFFFF"/>
              </a:solidFill>
            </a:endParaRPr>
          </a:p>
        </p:txBody>
      </p:sp>
      <p:sp>
        <p:nvSpPr>
          <p:cNvPr id="4" name="Footer Placeholder 3"/>
          <p:cNvSpPr>
            <a:spLocks noGrp="1"/>
          </p:cNvSpPr>
          <p:nvPr>
            <p:ph type="ftr" sz="quarter" idx="3"/>
          </p:nvPr>
        </p:nvSpPr>
        <p:spPr/>
        <p:txBody>
          <a:bodyPr/>
          <a:lstStyle/>
          <a:p>
            <a:r>
              <a:rPr lang="en-US" dirty="0">
                <a:solidFill>
                  <a:srgbClr val="FFFFFF"/>
                </a:solidFill>
              </a:rPr>
              <a:t>EDR Confidential</a:t>
            </a:r>
          </a:p>
        </p:txBody>
      </p:sp>
      <p:sp>
        <p:nvSpPr>
          <p:cNvPr id="2" name="Rectangle 1"/>
          <p:cNvSpPr/>
          <p:nvPr/>
        </p:nvSpPr>
        <p:spPr>
          <a:xfrm>
            <a:off x="100013" y="114300"/>
            <a:ext cx="11987213" cy="59855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
        <p:nvSpPr>
          <p:cNvPr id="7" name="Rectangle 6"/>
          <p:cNvSpPr/>
          <p:nvPr/>
        </p:nvSpPr>
        <p:spPr>
          <a:xfrm>
            <a:off x="0" y="6107321"/>
            <a:ext cx="11987213" cy="59855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Tree>
    <p:extLst>
      <p:ext uri="{BB962C8B-B14F-4D97-AF65-F5344CB8AC3E}">
        <p14:creationId xmlns:p14="http://schemas.microsoft.com/office/powerpoint/2010/main" val="69528507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1"/>
          <p:cNvSpPr>
            <a:spLocks noGrp="1"/>
          </p:cNvSpPr>
          <p:nvPr>
            <p:ph type="title"/>
          </p:nvPr>
        </p:nvSpPr>
        <p:spPr>
          <a:xfrm>
            <a:off x="1657351" y="150813"/>
            <a:ext cx="8766175" cy="1143000"/>
          </a:xfrm>
        </p:spPr>
        <p:txBody>
          <a:bodyPr/>
          <a:lstStyle/>
          <a:p>
            <a:r>
              <a:rPr lang="en-US" dirty="0">
                <a:latin typeface="Arial" charset="0"/>
                <a:ea typeface="MS PGothic" charset="0"/>
              </a:rPr>
              <a:t>Data lake Logical Architecture</a:t>
            </a:r>
          </a:p>
        </p:txBody>
      </p:sp>
      <p:sp>
        <p:nvSpPr>
          <p:cNvPr id="12290" name="Rounded Rectangle 359"/>
          <p:cNvSpPr>
            <a:spLocks noChangeArrowheads="1"/>
          </p:cNvSpPr>
          <p:nvPr/>
        </p:nvSpPr>
        <p:spPr bwMode="auto">
          <a:xfrm>
            <a:off x="9131300" y="2208213"/>
            <a:ext cx="1492250" cy="3306762"/>
          </a:xfrm>
          <a:prstGeom prst="roundRect">
            <a:avLst>
              <a:gd name="adj" fmla="val 6412"/>
            </a:avLst>
          </a:prstGeom>
          <a:solidFill>
            <a:srgbClr val="C6E9F2"/>
          </a:solidFill>
          <a:ln w="12700">
            <a:solidFill>
              <a:srgbClr val="1F497D"/>
            </a:solidFill>
            <a:round/>
            <a:headEnd/>
            <a:tailEnd/>
          </a:ln>
        </p:spPr>
        <p:txBody>
          <a:bodyPr wrap="none" tIns="0" bIns="0"/>
          <a:lstStyle/>
          <a:p>
            <a:pPr algn="ctr" fontAlgn="base">
              <a:spcBef>
                <a:spcPct val="0"/>
              </a:spcBef>
              <a:spcAft>
                <a:spcPct val="0"/>
              </a:spcAft>
            </a:pPr>
            <a:r>
              <a:rPr lang="en-GB" sz="1000">
                <a:solidFill>
                  <a:srgbClr val="000000"/>
                </a:solidFill>
                <a:cs typeface="ＭＳ Ｐゴシック" charset="0"/>
              </a:rPr>
              <a:t>Line of Business</a:t>
            </a:r>
          </a:p>
          <a:p>
            <a:pPr algn="ctr" fontAlgn="base">
              <a:spcBef>
                <a:spcPct val="0"/>
              </a:spcBef>
              <a:spcAft>
                <a:spcPct val="0"/>
              </a:spcAft>
            </a:pPr>
            <a:r>
              <a:rPr lang="en-GB" sz="1000">
                <a:solidFill>
                  <a:srgbClr val="000000"/>
                </a:solidFill>
                <a:cs typeface="ＭＳ Ｐゴシック" charset="0"/>
              </a:rPr>
              <a:t>Applications</a:t>
            </a:r>
          </a:p>
        </p:txBody>
      </p:sp>
      <p:sp>
        <p:nvSpPr>
          <p:cNvPr id="12291" name="Rounded Rectangle 60"/>
          <p:cNvSpPr>
            <a:spLocks noChangeArrowheads="1"/>
          </p:cNvSpPr>
          <p:nvPr/>
        </p:nvSpPr>
        <p:spPr bwMode="auto">
          <a:xfrm>
            <a:off x="9229726" y="2570164"/>
            <a:ext cx="1319213" cy="2886075"/>
          </a:xfrm>
          <a:prstGeom prst="roundRect">
            <a:avLst>
              <a:gd name="adj" fmla="val 4199"/>
            </a:avLst>
          </a:prstGeom>
          <a:solidFill>
            <a:schemeClr val="bg1"/>
          </a:solidFill>
          <a:ln w="12700">
            <a:solidFill>
              <a:srgbClr val="1F497D"/>
            </a:solidFill>
            <a:round/>
            <a:headEnd/>
            <a:tailEnd/>
          </a:ln>
        </p:spPr>
        <p:txBody>
          <a:bodyPr lIns="36000" tIns="36000" rIns="36000" bIns="36000" anchor="b"/>
          <a:lstStyle/>
          <a:p>
            <a:pPr algn="ctr" fontAlgn="base">
              <a:spcBef>
                <a:spcPct val="0"/>
              </a:spcBef>
              <a:spcAft>
                <a:spcPct val="0"/>
              </a:spcAft>
            </a:pPr>
            <a:endParaRPr lang="en-GB" sz="1200">
              <a:solidFill>
                <a:srgbClr val="000000"/>
              </a:solidFill>
              <a:cs typeface="ＭＳ Ｐゴシック" charset="0"/>
            </a:endParaRPr>
          </a:p>
        </p:txBody>
      </p:sp>
      <p:sp>
        <p:nvSpPr>
          <p:cNvPr id="204" name="Up Arrow 203"/>
          <p:cNvSpPr/>
          <p:nvPr/>
        </p:nvSpPr>
        <p:spPr bwMode="auto">
          <a:xfrm flipV="1">
            <a:off x="6018213" y="1746250"/>
            <a:ext cx="152400" cy="393700"/>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206" name="Up Arrow 205"/>
          <p:cNvSpPr/>
          <p:nvPr/>
        </p:nvSpPr>
        <p:spPr bwMode="auto">
          <a:xfrm flipV="1">
            <a:off x="6596063" y="1743075"/>
            <a:ext cx="152400" cy="393700"/>
          </a:xfrm>
          <a:prstGeom prst="upArrow">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212" name="Left-Right Arrow 211"/>
          <p:cNvSpPr/>
          <p:nvPr/>
        </p:nvSpPr>
        <p:spPr bwMode="auto">
          <a:xfrm>
            <a:off x="8694738" y="4202113"/>
            <a:ext cx="404812" cy="1444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213" name="Left-Right Arrow 212"/>
          <p:cNvSpPr/>
          <p:nvPr/>
        </p:nvSpPr>
        <p:spPr bwMode="auto">
          <a:xfrm>
            <a:off x="8694738" y="3344863"/>
            <a:ext cx="404812" cy="1444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296" name="TextBox 373"/>
          <p:cNvSpPr txBox="1">
            <a:spLocks noChangeArrowheads="1"/>
          </p:cNvSpPr>
          <p:nvPr/>
        </p:nvSpPr>
        <p:spPr bwMode="auto">
          <a:xfrm>
            <a:off x="8586788" y="3940175"/>
            <a:ext cx="633412"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Information</a:t>
            </a:r>
          </a:p>
          <a:p>
            <a:pPr algn="ctr" eaLnBrk="1" fontAlgn="base" hangingPunct="1">
              <a:spcBef>
                <a:spcPct val="0"/>
              </a:spcBef>
              <a:spcAft>
                <a:spcPct val="0"/>
              </a:spcAft>
            </a:pPr>
            <a:r>
              <a:rPr lang="en-US" sz="700">
                <a:solidFill>
                  <a:srgbClr val="000000"/>
                </a:solidFill>
                <a:latin typeface="Calibri" charset="0"/>
              </a:rPr>
              <a:t>Service Calls</a:t>
            </a:r>
          </a:p>
        </p:txBody>
      </p:sp>
      <p:sp>
        <p:nvSpPr>
          <p:cNvPr id="12297" name="TextBox 375"/>
          <p:cNvSpPr txBox="1">
            <a:spLocks noChangeArrowheads="1"/>
          </p:cNvSpPr>
          <p:nvPr/>
        </p:nvSpPr>
        <p:spPr bwMode="auto">
          <a:xfrm>
            <a:off x="8643938" y="3062289"/>
            <a:ext cx="51911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Search</a:t>
            </a:r>
          </a:p>
          <a:p>
            <a:pPr algn="ctr" eaLnBrk="1" fontAlgn="base" hangingPunct="1">
              <a:spcBef>
                <a:spcPct val="0"/>
              </a:spcBef>
              <a:spcAft>
                <a:spcPct val="0"/>
              </a:spcAft>
            </a:pPr>
            <a:r>
              <a:rPr lang="en-US" sz="700">
                <a:solidFill>
                  <a:srgbClr val="000000"/>
                </a:solidFill>
                <a:latin typeface="Calibri" charset="0"/>
              </a:rPr>
              <a:t>Requests</a:t>
            </a:r>
          </a:p>
        </p:txBody>
      </p:sp>
      <p:sp>
        <p:nvSpPr>
          <p:cNvPr id="12298" name="TextBox 376"/>
          <p:cNvSpPr txBox="1">
            <a:spLocks noChangeArrowheads="1"/>
          </p:cNvSpPr>
          <p:nvPr/>
        </p:nvSpPr>
        <p:spPr bwMode="auto">
          <a:xfrm>
            <a:off x="8628064" y="5308601"/>
            <a:ext cx="5175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Report</a:t>
            </a:r>
          </a:p>
          <a:p>
            <a:pPr algn="ctr" eaLnBrk="1" fontAlgn="base" hangingPunct="1">
              <a:spcBef>
                <a:spcPct val="0"/>
              </a:spcBef>
              <a:spcAft>
                <a:spcPct val="0"/>
              </a:spcAft>
            </a:pPr>
            <a:r>
              <a:rPr lang="en-US" sz="700">
                <a:solidFill>
                  <a:srgbClr val="000000"/>
                </a:solidFill>
                <a:latin typeface="Calibri" charset="0"/>
              </a:rPr>
              <a:t>Requests</a:t>
            </a:r>
          </a:p>
        </p:txBody>
      </p:sp>
      <p:sp>
        <p:nvSpPr>
          <p:cNvPr id="12299" name="TextBox 384"/>
          <p:cNvSpPr txBox="1">
            <a:spLocks noChangeArrowheads="1"/>
          </p:cNvSpPr>
          <p:nvPr/>
        </p:nvSpPr>
        <p:spPr bwMode="auto">
          <a:xfrm>
            <a:off x="6172201" y="1728789"/>
            <a:ext cx="493713" cy="41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Deploy</a:t>
            </a:r>
          </a:p>
          <a:p>
            <a:pPr algn="ctr" eaLnBrk="1" fontAlgn="base" hangingPunct="1">
              <a:spcBef>
                <a:spcPct val="0"/>
              </a:spcBef>
              <a:spcAft>
                <a:spcPct val="0"/>
              </a:spcAft>
            </a:pPr>
            <a:r>
              <a:rPr lang="en-US" sz="700">
                <a:solidFill>
                  <a:srgbClr val="000000"/>
                </a:solidFill>
                <a:latin typeface="Calibri" charset="0"/>
              </a:rPr>
              <a:t>Decision</a:t>
            </a:r>
          </a:p>
          <a:p>
            <a:pPr algn="ctr" eaLnBrk="1" fontAlgn="base" hangingPunct="1">
              <a:spcBef>
                <a:spcPct val="0"/>
              </a:spcBef>
              <a:spcAft>
                <a:spcPct val="0"/>
              </a:spcAft>
            </a:pPr>
            <a:r>
              <a:rPr lang="en-US" sz="700">
                <a:solidFill>
                  <a:srgbClr val="000000"/>
                </a:solidFill>
                <a:latin typeface="Calibri" charset="0"/>
              </a:rPr>
              <a:t>Models</a:t>
            </a:r>
          </a:p>
        </p:txBody>
      </p:sp>
      <p:sp>
        <p:nvSpPr>
          <p:cNvPr id="12300" name="TextBox 389"/>
          <p:cNvSpPr txBox="1">
            <a:spLocks noChangeArrowheads="1"/>
          </p:cNvSpPr>
          <p:nvPr/>
        </p:nvSpPr>
        <p:spPr bwMode="auto">
          <a:xfrm>
            <a:off x="4600575" y="1782764"/>
            <a:ext cx="4270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Data</a:t>
            </a:r>
          </a:p>
          <a:p>
            <a:pPr algn="ctr" eaLnBrk="1" fontAlgn="base" hangingPunct="1">
              <a:spcBef>
                <a:spcPct val="0"/>
              </a:spcBef>
              <a:spcAft>
                <a:spcPct val="0"/>
              </a:spcAft>
            </a:pPr>
            <a:r>
              <a:rPr lang="en-US" sz="700">
                <a:solidFill>
                  <a:srgbClr val="000000"/>
                </a:solidFill>
                <a:latin typeface="Calibri" charset="0"/>
              </a:rPr>
              <a:t>Access</a:t>
            </a:r>
          </a:p>
        </p:txBody>
      </p:sp>
      <p:sp>
        <p:nvSpPr>
          <p:cNvPr id="12301" name="Rounded Rectangle 60"/>
          <p:cNvSpPr>
            <a:spLocks noChangeArrowheads="1"/>
          </p:cNvSpPr>
          <p:nvPr/>
        </p:nvSpPr>
        <p:spPr bwMode="auto">
          <a:xfrm>
            <a:off x="3575050" y="2181225"/>
            <a:ext cx="5094288" cy="4433888"/>
          </a:xfrm>
          <a:prstGeom prst="roundRect">
            <a:avLst>
              <a:gd name="adj" fmla="val 4431"/>
            </a:avLst>
          </a:prstGeom>
          <a:solidFill>
            <a:schemeClr val="tx2"/>
          </a:solidFill>
          <a:ln w="12700">
            <a:solidFill>
              <a:srgbClr val="1F497D"/>
            </a:solidFill>
            <a:round/>
            <a:headEnd/>
            <a:tailEnd/>
          </a:ln>
        </p:spPr>
        <p:txBody>
          <a:bodyPr lIns="36000" tIns="36000" rIns="36000" bIns="36000" anchor="b"/>
          <a:lstStyle/>
          <a:p>
            <a:pPr algn="ctr" fontAlgn="base">
              <a:spcBef>
                <a:spcPct val="0"/>
              </a:spcBef>
              <a:spcAft>
                <a:spcPct val="0"/>
              </a:spcAft>
            </a:pPr>
            <a:r>
              <a:rPr lang="en-GB" sz="1400">
                <a:solidFill>
                  <a:srgbClr val="FFFFFF"/>
                </a:solidFill>
                <a:cs typeface="ＭＳ Ｐゴシック" charset="0"/>
              </a:rPr>
              <a:t>Data Lake</a:t>
            </a:r>
          </a:p>
        </p:txBody>
      </p:sp>
      <p:sp>
        <p:nvSpPr>
          <p:cNvPr id="243" name="Up Arrow 242"/>
          <p:cNvSpPr/>
          <p:nvPr/>
        </p:nvSpPr>
        <p:spPr bwMode="auto">
          <a:xfrm flipV="1">
            <a:off x="4229100" y="1743075"/>
            <a:ext cx="152400" cy="393700"/>
          </a:xfrm>
          <a:prstGeom prst="upArrow">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03" name="TextBox 385"/>
          <p:cNvSpPr txBox="1">
            <a:spLocks noChangeArrowheads="1"/>
          </p:cNvSpPr>
          <p:nvPr/>
        </p:nvSpPr>
        <p:spPr bwMode="auto">
          <a:xfrm>
            <a:off x="3635376" y="1685926"/>
            <a:ext cx="6270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base" hangingPunct="1">
              <a:spcBef>
                <a:spcPct val="0"/>
              </a:spcBef>
              <a:spcAft>
                <a:spcPct val="0"/>
              </a:spcAft>
            </a:pPr>
            <a:r>
              <a:rPr lang="en-US" sz="700">
                <a:solidFill>
                  <a:srgbClr val="000000"/>
                </a:solidFill>
                <a:latin typeface="Calibri" charset="0"/>
              </a:rPr>
              <a:t>Deploy</a:t>
            </a:r>
          </a:p>
          <a:p>
            <a:pPr algn="r" eaLnBrk="1" fontAlgn="base" hangingPunct="1">
              <a:spcBef>
                <a:spcPct val="0"/>
              </a:spcBef>
              <a:spcAft>
                <a:spcPct val="0"/>
              </a:spcAft>
            </a:pPr>
            <a:r>
              <a:rPr lang="en-US" sz="700">
                <a:solidFill>
                  <a:srgbClr val="000000"/>
                </a:solidFill>
                <a:latin typeface="Calibri" charset="0"/>
              </a:rPr>
              <a:t>Real-time</a:t>
            </a:r>
          </a:p>
          <a:p>
            <a:pPr algn="r" eaLnBrk="1" fontAlgn="base" hangingPunct="1">
              <a:spcBef>
                <a:spcPct val="0"/>
              </a:spcBef>
              <a:spcAft>
                <a:spcPct val="0"/>
              </a:spcAft>
            </a:pPr>
            <a:r>
              <a:rPr lang="en-US" sz="700">
                <a:solidFill>
                  <a:srgbClr val="000000"/>
                </a:solidFill>
                <a:latin typeface="Calibri" charset="0"/>
              </a:rPr>
              <a:t>Decision</a:t>
            </a:r>
          </a:p>
          <a:p>
            <a:pPr algn="r" eaLnBrk="1" fontAlgn="base" hangingPunct="1">
              <a:spcBef>
                <a:spcPct val="0"/>
              </a:spcBef>
              <a:spcAft>
                <a:spcPct val="0"/>
              </a:spcAft>
            </a:pPr>
            <a:r>
              <a:rPr lang="en-US" sz="700">
                <a:solidFill>
                  <a:srgbClr val="000000"/>
                </a:solidFill>
                <a:latin typeface="Calibri" charset="0"/>
              </a:rPr>
              <a:t>Models</a:t>
            </a:r>
          </a:p>
        </p:txBody>
      </p:sp>
      <p:sp>
        <p:nvSpPr>
          <p:cNvPr id="250" name="Left-Right Arrow 249"/>
          <p:cNvSpPr/>
          <p:nvPr/>
        </p:nvSpPr>
        <p:spPr bwMode="auto">
          <a:xfrm>
            <a:off x="8664575" y="5788026"/>
            <a:ext cx="446088" cy="1444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05" name="Rounded Rectangle 359"/>
          <p:cNvSpPr>
            <a:spLocks noChangeArrowheads="1"/>
          </p:cNvSpPr>
          <p:nvPr/>
        </p:nvSpPr>
        <p:spPr bwMode="auto">
          <a:xfrm>
            <a:off x="9120188" y="5595938"/>
            <a:ext cx="1498600" cy="901700"/>
          </a:xfrm>
          <a:prstGeom prst="roundRect">
            <a:avLst>
              <a:gd name="adj" fmla="val 6014"/>
            </a:avLst>
          </a:prstGeom>
          <a:solidFill>
            <a:srgbClr val="C6E9F2"/>
          </a:solidFill>
          <a:ln w="12700">
            <a:solidFill>
              <a:srgbClr val="1F497D"/>
            </a:solidFill>
            <a:round/>
            <a:headEnd/>
            <a:tailEnd/>
          </a:ln>
        </p:spPr>
        <p:txBody>
          <a:bodyPr wrap="none" tIns="0" bIns="0"/>
          <a:lstStyle/>
          <a:p>
            <a:pPr algn="ctr" fontAlgn="base">
              <a:spcBef>
                <a:spcPct val="0"/>
              </a:spcBef>
              <a:spcAft>
                <a:spcPct val="0"/>
              </a:spcAft>
            </a:pPr>
            <a:r>
              <a:rPr lang="en-GB" sz="1000">
                <a:solidFill>
                  <a:srgbClr val="000000"/>
                </a:solidFill>
                <a:cs typeface="ＭＳ Ｐゴシック" charset="0"/>
              </a:rPr>
              <a:t>Data Lake</a:t>
            </a:r>
          </a:p>
          <a:p>
            <a:pPr algn="ctr" fontAlgn="base">
              <a:spcBef>
                <a:spcPct val="0"/>
              </a:spcBef>
              <a:spcAft>
                <a:spcPct val="0"/>
              </a:spcAft>
            </a:pPr>
            <a:r>
              <a:rPr lang="en-GB" sz="1000">
                <a:solidFill>
                  <a:srgbClr val="000000"/>
                </a:solidFill>
                <a:cs typeface="ＭＳ Ｐゴシック" charset="0"/>
              </a:rPr>
              <a:t>Operations</a:t>
            </a:r>
          </a:p>
        </p:txBody>
      </p:sp>
      <p:sp>
        <p:nvSpPr>
          <p:cNvPr id="300" name="Left-Right Arrow 299"/>
          <p:cNvSpPr/>
          <p:nvPr/>
        </p:nvSpPr>
        <p:spPr bwMode="auto">
          <a:xfrm>
            <a:off x="8705851" y="3805238"/>
            <a:ext cx="404813" cy="1444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07" name="TextBox 375"/>
          <p:cNvSpPr txBox="1">
            <a:spLocks noChangeArrowheads="1"/>
          </p:cNvSpPr>
          <p:nvPr/>
        </p:nvSpPr>
        <p:spPr bwMode="auto">
          <a:xfrm>
            <a:off x="8605838" y="3522664"/>
            <a:ext cx="59531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Curation</a:t>
            </a:r>
          </a:p>
          <a:p>
            <a:pPr algn="ctr" eaLnBrk="1" fontAlgn="base" hangingPunct="1">
              <a:spcBef>
                <a:spcPct val="0"/>
              </a:spcBef>
              <a:spcAft>
                <a:spcPct val="0"/>
              </a:spcAft>
            </a:pPr>
            <a:r>
              <a:rPr lang="en-US" sz="700">
                <a:solidFill>
                  <a:srgbClr val="000000"/>
                </a:solidFill>
                <a:latin typeface="Calibri" charset="0"/>
              </a:rPr>
              <a:t>Interaction</a:t>
            </a:r>
          </a:p>
        </p:txBody>
      </p:sp>
      <p:sp>
        <p:nvSpPr>
          <p:cNvPr id="305" name="Left-Right Arrow 304"/>
          <p:cNvSpPr/>
          <p:nvPr/>
        </p:nvSpPr>
        <p:spPr bwMode="auto">
          <a:xfrm>
            <a:off x="8680451" y="5216526"/>
            <a:ext cx="404813" cy="1444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09" name="TextBox 376"/>
          <p:cNvSpPr txBox="1">
            <a:spLocks noChangeArrowheads="1"/>
          </p:cNvSpPr>
          <p:nvPr/>
        </p:nvSpPr>
        <p:spPr bwMode="auto">
          <a:xfrm>
            <a:off x="8567738" y="5919789"/>
            <a:ext cx="684212"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Management</a:t>
            </a:r>
          </a:p>
        </p:txBody>
      </p:sp>
      <p:sp>
        <p:nvSpPr>
          <p:cNvPr id="312" name="Right Arrow 311"/>
          <p:cNvSpPr/>
          <p:nvPr/>
        </p:nvSpPr>
        <p:spPr bwMode="auto">
          <a:xfrm>
            <a:off x="8721725" y="4787900"/>
            <a:ext cx="368300" cy="14763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11" name="TextBox 374"/>
          <p:cNvSpPr txBox="1">
            <a:spLocks noChangeArrowheads="1"/>
          </p:cNvSpPr>
          <p:nvPr/>
        </p:nvSpPr>
        <p:spPr bwMode="auto">
          <a:xfrm>
            <a:off x="8670926" y="4872039"/>
            <a:ext cx="4286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Data</a:t>
            </a:r>
          </a:p>
          <a:p>
            <a:pPr algn="ctr" eaLnBrk="1" fontAlgn="base" hangingPunct="1">
              <a:spcBef>
                <a:spcPct val="0"/>
              </a:spcBef>
              <a:spcAft>
                <a:spcPct val="0"/>
              </a:spcAft>
            </a:pPr>
            <a:r>
              <a:rPr lang="en-US" sz="700">
                <a:solidFill>
                  <a:srgbClr val="000000"/>
                </a:solidFill>
                <a:latin typeface="Calibri" charset="0"/>
              </a:rPr>
              <a:t>Access</a:t>
            </a:r>
          </a:p>
        </p:txBody>
      </p:sp>
      <p:sp>
        <p:nvSpPr>
          <p:cNvPr id="315" name="Right Arrow 314"/>
          <p:cNvSpPr/>
          <p:nvPr/>
        </p:nvSpPr>
        <p:spPr bwMode="auto">
          <a:xfrm flipH="1">
            <a:off x="8707438" y="4554539"/>
            <a:ext cx="368300" cy="1476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13" name="TextBox 374"/>
          <p:cNvSpPr txBox="1">
            <a:spLocks noChangeArrowheads="1"/>
          </p:cNvSpPr>
          <p:nvPr/>
        </p:nvSpPr>
        <p:spPr bwMode="auto">
          <a:xfrm>
            <a:off x="8709026" y="4318000"/>
            <a:ext cx="4794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700">
                <a:solidFill>
                  <a:srgbClr val="000000"/>
                </a:solidFill>
                <a:latin typeface="Calibri" charset="0"/>
              </a:rPr>
              <a:t>Data</a:t>
            </a:r>
          </a:p>
          <a:p>
            <a:pPr eaLnBrk="1" fontAlgn="base" hangingPunct="1">
              <a:spcBef>
                <a:spcPct val="0"/>
              </a:spcBef>
              <a:spcAft>
                <a:spcPct val="0"/>
              </a:spcAft>
            </a:pPr>
            <a:r>
              <a:rPr lang="en-US" sz="700">
                <a:solidFill>
                  <a:srgbClr val="000000"/>
                </a:solidFill>
                <a:latin typeface="Calibri" charset="0"/>
              </a:rPr>
              <a:t>Deposit</a:t>
            </a:r>
          </a:p>
        </p:txBody>
      </p:sp>
      <p:sp>
        <p:nvSpPr>
          <p:cNvPr id="12314" name="TextBox 374"/>
          <p:cNvSpPr txBox="1">
            <a:spLocks noChangeArrowheads="1"/>
          </p:cNvSpPr>
          <p:nvPr/>
        </p:nvSpPr>
        <p:spPr bwMode="auto">
          <a:xfrm>
            <a:off x="5657851" y="1770064"/>
            <a:ext cx="4794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Data</a:t>
            </a:r>
          </a:p>
          <a:p>
            <a:pPr algn="ctr" eaLnBrk="1" fontAlgn="base" hangingPunct="1">
              <a:spcBef>
                <a:spcPct val="0"/>
              </a:spcBef>
              <a:spcAft>
                <a:spcPct val="0"/>
              </a:spcAft>
            </a:pPr>
            <a:r>
              <a:rPr lang="en-US" sz="700">
                <a:solidFill>
                  <a:srgbClr val="000000"/>
                </a:solidFill>
                <a:latin typeface="Calibri" charset="0"/>
              </a:rPr>
              <a:t>Deposit</a:t>
            </a:r>
          </a:p>
        </p:txBody>
      </p:sp>
      <p:sp>
        <p:nvSpPr>
          <p:cNvPr id="318" name="Up Arrow 317"/>
          <p:cNvSpPr/>
          <p:nvPr/>
        </p:nvSpPr>
        <p:spPr bwMode="auto">
          <a:xfrm>
            <a:off x="4933950" y="1744663"/>
            <a:ext cx="152400" cy="393700"/>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16" name="Rounded Rectangle 359"/>
          <p:cNvSpPr>
            <a:spLocks noChangeArrowheads="1"/>
          </p:cNvSpPr>
          <p:nvPr/>
        </p:nvSpPr>
        <p:spPr bwMode="auto">
          <a:xfrm>
            <a:off x="2424114" y="1128713"/>
            <a:ext cx="4776787" cy="577850"/>
          </a:xfrm>
          <a:prstGeom prst="roundRect">
            <a:avLst>
              <a:gd name="adj" fmla="val 6014"/>
            </a:avLst>
          </a:prstGeom>
          <a:solidFill>
            <a:srgbClr val="C6E9F2"/>
          </a:solidFill>
          <a:ln w="12700">
            <a:solidFill>
              <a:srgbClr val="1F497D"/>
            </a:solidFill>
            <a:round/>
            <a:headEnd/>
            <a:tailEnd/>
          </a:ln>
        </p:spPr>
        <p:txBody>
          <a:bodyPr wrap="none" tIns="0" bIns="0" anchor="ctr"/>
          <a:lstStyle/>
          <a:p>
            <a:pPr algn="ctr" fontAlgn="base">
              <a:spcBef>
                <a:spcPct val="0"/>
              </a:spcBef>
              <a:spcAft>
                <a:spcPct val="0"/>
              </a:spcAft>
            </a:pPr>
            <a:r>
              <a:rPr lang="en-GB" sz="1000">
                <a:solidFill>
                  <a:srgbClr val="000000"/>
                </a:solidFill>
                <a:cs typeface="ＭＳ Ｐゴシック" charset="0"/>
              </a:rPr>
              <a:t>Decision Model</a:t>
            </a:r>
          </a:p>
          <a:p>
            <a:pPr algn="ctr" fontAlgn="base">
              <a:spcBef>
                <a:spcPct val="0"/>
              </a:spcBef>
              <a:spcAft>
                <a:spcPct val="0"/>
              </a:spcAft>
            </a:pPr>
            <a:r>
              <a:rPr lang="en-GB" sz="1000">
                <a:solidFill>
                  <a:srgbClr val="000000"/>
                </a:solidFill>
                <a:cs typeface="ＭＳ Ｐゴシック" charset="0"/>
              </a:rPr>
              <a:t>Management</a:t>
            </a:r>
          </a:p>
        </p:txBody>
      </p:sp>
      <p:sp>
        <p:nvSpPr>
          <p:cNvPr id="12317" name="Right Arrow 21"/>
          <p:cNvSpPr>
            <a:spLocks noChangeArrowheads="1"/>
          </p:cNvSpPr>
          <p:nvPr/>
        </p:nvSpPr>
        <p:spPr bwMode="auto">
          <a:xfrm>
            <a:off x="6381750" y="1355726"/>
            <a:ext cx="96838" cy="93663"/>
          </a:xfrm>
          <a:prstGeom prst="rightArrow">
            <a:avLst>
              <a:gd name="adj1" fmla="val 50000"/>
              <a:gd name="adj2" fmla="val 36761"/>
            </a:avLst>
          </a:prstGeom>
          <a:solidFill>
            <a:srgbClr val="FFFFFF"/>
          </a:solidFill>
          <a:ln w="12700">
            <a:solidFill>
              <a:srgbClr val="1F497D"/>
            </a:solidFill>
            <a:miter lim="800000"/>
            <a:headEnd/>
            <a:tailEnd/>
          </a:ln>
        </p:spPr>
        <p:txBody>
          <a:bodyPr anchor="ctr"/>
          <a:lstStyle/>
          <a:p>
            <a:pPr algn="ctr" fontAlgn="base">
              <a:spcBef>
                <a:spcPct val="0"/>
              </a:spcBef>
              <a:spcAft>
                <a:spcPct val="0"/>
              </a:spcAft>
            </a:pPr>
            <a:endParaRPr lang="en-GB" sz="1000">
              <a:solidFill>
                <a:srgbClr val="1F497D"/>
              </a:solidFill>
              <a:cs typeface="ＭＳ Ｐゴシック" charset="0"/>
            </a:endParaRPr>
          </a:p>
        </p:txBody>
      </p:sp>
      <p:sp>
        <p:nvSpPr>
          <p:cNvPr id="12318" name="Rounded Rectangle 54"/>
          <p:cNvSpPr>
            <a:spLocks noChangeArrowheads="1"/>
          </p:cNvSpPr>
          <p:nvPr/>
        </p:nvSpPr>
        <p:spPr bwMode="auto">
          <a:xfrm>
            <a:off x="6597650" y="1239839"/>
            <a:ext cx="255588"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fontAlgn="base">
              <a:spcBef>
                <a:spcPct val="0"/>
              </a:spcBef>
              <a:spcAft>
                <a:spcPct val="0"/>
              </a:spcAft>
            </a:pPr>
            <a:endParaRPr lang="en-GB" sz="1400">
              <a:solidFill>
                <a:srgbClr val="FFFFFF"/>
              </a:solidFill>
              <a:cs typeface="ＭＳ Ｐゴシック" charset="0"/>
            </a:endParaRPr>
          </a:p>
        </p:txBody>
      </p:sp>
      <p:sp>
        <p:nvSpPr>
          <p:cNvPr id="12319" name="Rounded Rectangle 111"/>
          <p:cNvSpPr>
            <a:spLocks noChangeArrowheads="1"/>
          </p:cNvSpPr>
          <p:nvPr/>
        </p:nvSpPr>
        <p:spPr bwMode="auto">
          <a:xfrm>
            <a:off x="6683375"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320" name="Diamond 102"/>
          <p:cNvSpPr>
            <a:spLocks noChangeArrowheads="1"/>
          </p:cNvSpPr>
          <p:nvPr/>
        </p:nvSpPr>
        <p:spPr bwMode="auto">
          <a:xfrm>
            <a:off x="6643688" y="1265238"/>
            <a:ext cx="158750" cy="158750"/>
          </a:xfrm>
          <a:prstGeom prst="diamond">
            <a:avLst/>
          </a:prstGeom>
          <a:solidFill>
            <a:srgbClr val="1F497D"/>
          </a:solidFill>
          <a:ln w="9525">
            <a:solidFill>
              <a:srgbClr val="1F497D"/>
            </a:solidFill>
            <a:miter lim="800000"/>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321" name="Rounded Rectangle 219"/>
          <p:cNvSpPr>
            <a:spLocks noChangeArrowheads="1"/>
          </p:cNvSpPr>
          <p:nvPr/>
        </p:nvSpPr>
        <p:spPr bwMode="auto">
          <a:xfrm>
            <a:off x="6664326" y="1446214"/>
            <a:ext cx="36513"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322" name="Rounded Rectangle 105"/>
          <p:cNvSpPr>
            <a:spLocks noChangeArrowheads="1"/>
          </p:cNvSpPr>
          <p:nvPr/>
        </p:nvSpPr>
        <p:spPr bwMode="auto">
          <a:xfrm>
            <a:off x="6740525" y="1446214"/>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323" name="Rounded Rectangle 106"/>
          <p:cNvSpPr>
            <a:spLocks noChangeArrowheads="1"/>
          </p:cNvSpPr>
          <p:nvPr/>
        </p:nvSpPr>
        <p:spPr bwMode="auto">
          <a:xfrm>
            <a:off x="6740525" y="1482726"/>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324" name="Rounded Rectangle 107"/>
          <p:cNvSpPr>
            <a:spLocks noChangeArrowheads="1"/>
          </p:cNvSpPr>
          <p:nvPr/>
        </p:nvSpPr>
        <p:spPr bwMode="auto">
          <a:xfrm>
            <a:off x="6735764" y="1485901"/>
            <a:ext cx="71437"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325" name="Rounded Rectangle 108"/>
          <p:cNvSpPr>
            <a:spLocks noChangeArrowheads="1"/>
          </p:cNvSpPr>
          <p:nvPr/>
        </p:nvSpPr>
        <p:spPr bwMode="auto">
          <a:xfrm>
            <a:off x="6664326" y="1520826"/>
            <a:ext cx="36513"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326" name="Rounded Rectangle 109"/>
          <p:cNvSpPr>
            <a:spLocks noChangeArrowheads="1"/>
          </p:cNvSpPr>
          <p:nvPr/>
        </p:nvSpPr>
        <p:spPr bwMode="auto">
          <a:xfrm>
            <a:off x="6702425" y="1520826"/>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327" name="Rounded Rectangle 110"/>
          <p:cNvSpPr>
            <a:spLocks noChangeArrowheads="1"/>
          </p:cNvSpPr>
          <p:nvPr/>
        </p:nvSpPr>
        <p:spPr bwMode="auto">
          <a:xfrm>
            <a:off x="6707188" y="1552575"/>
            <a:ext cx="36512" cy="33338"/>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328" name="Rounded Rectangle 111"/>
          <p:cNvSpPr>
            <a:spLocks noChangeArrowheads="1"/>
          </p:cNvSpPr>
          <p:nvPr/>
        </p:nvSpPr>
        <p:spPr bwMode="auto">
          <a:xfrm>
            <a:off x="6678613" y="1463675"/>
            <a:ext cx="80962" cy="90488"/>
          </a:xfrm>
          <a:prstGeom prst="roundRect">
            <a:avLst>
              <a:gd name="adj" fmla="val 16667"/>
            </a:avLst>
          </a:prstGeom>
          <a:solidFill>
            <a:srgbClr val="1F497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lang="en-GB" sz="2400">
              <a:solidFill>
                <a:srgbClr val="FFFFFF"/>
              </a:solidFill>
              <a:cs typeface="ＭＳ Ｐゴシック" charset="0"/>
            </a:endParaRPr>
          </a:p>
        </p:txBody>
      </p:sp>
      <p:grpSp>
        <p:nvGrpSpPr>
          <p:cNvPr id="12329" name="Group 88"/>
          <p:cNvGrpSpPr>
            <a:grpSpLocks/>
          </p:cNvGrpSpPr>
          <p:nvPr/>
        </p:nvGrpSpPr>
        <p:grpSpPr bwMode="auto">
          <a:xfrm>
            <a:off x="6129339" y="1230313"/>
            <a:ext cx="204787" cy="374650"/>
            <a:chOff x="7802563" y="3073400"/>
            <a:chExt cx="355600" cy="654050"/>
          </a:xfrm>
        </p:grpSpPr>
        <p:sp>
          <p:nvSpPr>
            <p:cNvPr id="240" name="Delay 239"/>
            <p:cNvSpPr/>
            <p:nvPr/>
          </p:nvSpPr>
          <p:spPr bwMode="auto">
            <a:xfrm rot="16200000">
              <a:off x="7744794" y="3314081"/>
              <a:ext cx="471138"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241" name="Isosceles Triangle 240"/>
            <p:cNvSpPr/>
            <p:nvPr/>
          </p:nvSpPr>
          <p:spPr>
            <a:xfrm flipV="1">
              <a:off x="7893530" y="3328369"/>
              <a:ext cx="173666" cy="155198"/>
            </a:xfrm>
            <a:prstGeom prst="triangl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dirty="0">
                <a:solidFill>
                  <a:srgbClr val="1F497D"/>
                </a:solidFill>
                <a:cs typeface="Calibri"/>
              </a:endParaRPr>
            </a:p>
          </p:txBody>
        </p:sp>
        <p:sp>
          <p:nvSpPr>
            <p:cNvPr id="242" name="Oval 241"/>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12330" name="Right Arrow 21"/>
          <p:cNvSpPr>
            <a:spLocks noChangeArrowheads="1"/>
          </p:cNvSpPr>
          <p:nvPr/>
        </p:nvSpPr>
        <p:spPr bwMode="auto">
          <a:xfrm flipH="1">
            <a:off x="3155950" y="1354138"/>
            <a:ext cx="96838" cy="93662"/>
          </a:xfrm>
          <a:prstGeom prst="rightArrow">
            <a:avLst>
              <a:gd name="adj1" fmla="val 50000"/>
              <a:gd name="adj2" fmla="val 36761"/>
            </a:avLst>
          </a:prstGeom>
          <a:solidFill>
            <a:srgbClr val="FFFFFF"/>
          </a:solidFill>
          <a:ln w="12700">
            <a:solidFill>
              <a:srgbClr val="1F497D"/>
            </a:solidFill>
            <a:miter lim="800000"/>
            <a:headEnd/>
            <a:tailEnd/>
          </a:ln>
        </p:spPr>
        <p:txBody>
          <a:bodyPr anchor="ctr"/>
          <a:lstStyle/>
          <a:p>
            <a:pPr algn="ctr" fontAlgn="base">
              <a:spcBef>
                <a:spcPct val="0"/>
              </a:spcBef>
              <a:spcAft>
                <a:spcPct val="0"/>
              </a:spcAft>
            </a:pPr>
            <a:endParaRPr lang="en-GB" sz="1000">
              <a:solidFill>
                <a:srgbClr val="1F497D"/>
              </a:solidFill>
              <a:cs typeface="ＭＳ Ｐゴシック" charset="0"/>
            </a:endParaRPr>
          </a:p>
        </p:txBody>
      </p:sp>
      <p:grpSp>
        <p:nvGrpSpPr>
          <p:cNvPr id="12331" name="Group 23"/>
          <p:cNvGrpSpPr>
            <a:grpSpLocks/>
          </p:cNvGrpSpPr>
          <p:nvPr/>
        </p:nvGrpSpPr>
        <p:grpSpPr bwMode="auto">
          <a:xfrm>
            <a:off x="3321051" y="1222375"/>
            <a:ext cx="206375" cy="393700"/>
            <a:chOff x="603250" y="4737100"/>
            <a:chExt cx="355600" cy="654050"/>
          </a:xfrm>
        </p:grpSpPr>
        <p:sp>
          <p:nvSpPr>
            <p:cNvPr id="269" name="Delay 268"/>
            <p:cNvSpPr/>
            <p:nvPr/>
          </p:nvSpPr>
          <p:spPr>
            <a:xfrm rot="16200000">
              <a:off x="546330" y="4978630"/>
              <a:ext cx="469439"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defRPr/>
              </a:pPr>
              <a:endParaRPr lang="en-GB" sz="300">
                <a:solidFill>
                  <a:prstClr val="white"/>
                </a:solidFill>
              </a:endParaRPr>
            </a:p>
          </p:txBody>
        </p:sp>
        <p:sp>
          <p:nvSpPr>
            <p:cNvPr id="272" name="Oval 27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defRPr/>
              </a:pPr>
              <a:endParaRPr lang="en-GB" sz="300">
                <a:solidFill>
                  <a:prstClr val="white"/>
                </a:solidFill>
              </a:endParaRPr>
            </a:p>
          </p:txBody>
        </p:sp>
      </p:grpSp>
      <p:grpSp>
        <p:nvGrpSpPr>
          <p:cNvPr id="284" name="Group 283"/>
          <p:cNvGrpSpPr/>
          <p:nvPr/>
        </p:nvGrpSpPr>
        <p:grpSpPr>
          <a:xfrm>
            <a:off x="3331185" y="1430502"/>
            <a:ext cx="180249" cy="172636"/>
            <a:chOff x="5291296" y="-516674"/>
            <a:chExt cx="292418" cy="280067"/>
          </a:xfrm>
          <a:noFill/>
        </p:grpSpPr>
        <p:grpSp>
          <p:nvGrpSpPr>
            <p:cNvPr id="285" name="Group 284"/>
            <p:cNvGrpSpPr/>
            <p:nvPr/>
          </p:nvGrpSpPr>
          <p:grpSpPr>
            <a:xfrm>
              <a:off x="5291296" y="-516674"/>
              <a:ext cx="292418" cy="82089"/>
              <a:chOff x="5283050" y="-516674"/>
              <a:chExt cx="292418" cy="82089"/>
            </a:xfrm>
            <a:grpFill/>
          </p:grpSpPr>
          <p:sp>
            <p:nvSpPr>
              <p:cNvPr id="307" name="Oval 306"/>
              <p:cNvSpPr/>
              <p:nvPr/>
            </p:nvSpPr>
            <p:spPr>
              <a:xfrm>
                <a:off x="528305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cxnSp>
            <p:nvCxnSpPr>
              <p:cNvPr id="308" name="Straight Connector 307"/>
              <p:cNvCxnSpPr/>
              <p:nvPr/>
            </p:nvCxnSpPr>
            <p:spPr bwMode="auto">
              <a:xfrm>
                <a:off x="537304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09" name="Oval 308"/>
              <p:cNvSpPr/>
              <p:nvPr/>
            </p:nvSpPr>
            <p:spPr>
              <a:xfrm>
                <a:off x="539548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cxnSp>
            <p:nvCxnSpPr>
              <p:cNvPr id="310" name="Straight Connector 309"/>
              <p:cNvCxnSpPr/>
              <p:nvPr/>
            </p:nvCxnSpPr>
            <p:spPr bwMode="auto">
              <a:xfrm>
                <a:off x="548547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11" name="Oval 310"/>
              <p:cNvSpPr/>
              <p:nvPr/>
            </p:nvSpPr>
            <p:spPr>
              <a:xfrm>
                <a:off x="550791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grpSp>
          <p:nvGrpSpPr>
            <p:cNvPr id="286" name="Group 285"/>
            <p:cNvGrpSpPr/>
            <p:nvPr/>
          </p:nvGrpSpPr>
          <p:grpSpPr>
            <a:xfrm>
              <a:off x="5291296" y="-318696"/>
              <a:ext cx="292418" cy="82089"/>
              <a:chOff x="5845200" y="-516674"/>
              <a:chExt cx="292418" cy="82089"/>
            </a:xfrm>
            <a:grpFill/>
          </p:grpSpPr>
          <p:sp>
            <p:nvSpPr>
              <p:cNvPr id="295" name="Oval 294"/>
              <p:cNvSpPr/>
              <p:nvPr/>
            </p:nvSpPr>
            <p:spPr>
              <a:xfrm>
                <a:off x="584520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cxnSp>
            <p:nvCxnSpPr>
              <p:cNvPr id="296" name="Straight Connector 295"/>
              <p:cNvCxnSpPr/>
              <p:nvPr/>
            </p:nvCxnSpPr>
            <p:spPr bwMode="auto">
              <a:xfrm>
                <a:off x="593519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98" name="Oval 297"/>
              <p:cNvSpPr/>
              <p:nvPr/>
            </p:nvSpPr>
            <p:spPr>
              <a:xfrm>
                <a:off x="595763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cxnSp>
            <p:nvCxnSpPr>
              <p:cNvPr id="301" name="Straight Connector 300"/>
              <p:cNvCxnSpPr/>
              <p:nvPr/>
            </p:nvCxnSpPr>
            <p:spPr bwMode="auto">
              <a:xfrm>
                <a:off x="604762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06" name="Oval 305"/>
              <p:cNvSpPr/>
              <p:nvPr/>
            </p:nvSpPr>
            <p:spPr>
              <a:xfrm>
                <a:off x="607006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grpSp>
          <p:nvGrpSpPr>
            <p:cNvPr id="287" name="Group 286"/>
            <p:cNvGrpSpPr/>
            <p:nvPr/>
          </p:nvGrpSpPr>
          <p:grpSpPr>
            <a:xfrm>
              <a:off x="5325075" y="-417685"/>
              <a:ext cx="224860" cy="82089"/>
              <a:chOff x="5597904" y="-516674"/>
              <a:chExt cx="224860" cy="82089"/>
            </a:xfrm>
            <a:grpFill/>
          </p:grpSpPr>
          <p:sp>
            <p:nvSpPr>
              <p:cNvPr id="288" name="Oval 287"/>
              <p:cNvSpPr/>
              <p:nvPr/>
            </p:nvSpPr>
            <p:spPr>
              <a:xfrm>
                <a:off x="562034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cxnSp>
            <p:nvCxnSpPr>
              <p:cNvPr id="289" name="Straight Connector 288"/>
              <p:cNvCxnSpPr/>
              <p:nvPr/>
            </p:nvCxnSpPr>
            <p:spPr bwMode="auto">
              <a:xfrm>
                <a:off x="571033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90" name="Oval 289"/>
              <p:cNvSpPr/>
              <p:nvPr/>
            </p:nvSpPr>
            <p:spPr>
              <a:xfrm>
                <a:off x="5732770" y="-516674"/>
                <a:ext cx="67558" cy="67558"/>
              </a:xfrm>
              <a:prstGeom prst="ellipse">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cxnSp>
            <p:nvCxnSpPr>
              <p:cNvPr id="293" name="Straight Connector 292"/>
              <p:cNvCxnSpPr/>
              <p:nvPr/>
            </p:nvCxnSpPr>
            <p:spPr bwMode="auto">
              <a:xfrm>
                <a:off x="582276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94" name="Straight Connector 293"/>
              <p:cNvCxnSpPr/>
              <p:nvPr/>
            </p:nvCxnSpPr>
            <p:spPr bwMode="auto">
              <a:xfrm>
                <a:off x="5597904" y="-516674"/>
                <a:ext cx="0" cy="82089"/>
              </a:xfrm>
              <a:prstGeom prst="line">
                <a:avLst/>
              </a:prstGeom>
              <a:grpFill/>
              <a:ln w="9525" cap="flat" cmpd="sng" algn="ctr">
                <a:solidFill>
                  <a:schemeClr val="bg1"/>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sp>
        <p:nvSpPr>
          <p:cNvPr id="349" name="Right Arrow 348"/>
          <p:cNvSpPr/>
          <p:nvPr/>
        </p:nvSpPr>
        <p:spPr>
          <a:xfrm>
            <a:off x="3144839" y="3352800"/>
            <a:ext cx="369887" cy="17303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350" name="Right Arrow 349"/>
          <p:cNvSpPr/>
          <p:nvPr/>
        </p:nvSpPr>
        <p:spPr>
          <a:xfrm>
            <a:off x="3157539" y="5064125"/>
            <a:ext cx="369887" cy="16668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351" name="Right Arrow 350"/>
          <p:cNvSpPr/>
          <p:nvPr/>
        </p:nvSpPr>
        <p:spPr>
          <a:xfrm flipH="1">
            <a:off x="3138489" y="4603750"/>
            <a:ext cx="382587" cy="158750"/>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36" name="TextBox 12"/>
          <p:cNvSpPr txBox="1">
            <a:spLocks noChangeArrowheads="1"/>
          </p:cNvSpPr>
          <p:nvPr/>
        </p:nvSpPr>
        <p:spPr bwMode="auto">
          <a:xfrm>
            <a:off x="3057905" y="3043239"/>
            <a:ext cx="54534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Events to </a:t>
            </a:r>
          </a:p>
          <a:p>
            <a:pPr algn="ctr" eaLnBrk="1" fontAlgn="base" hangingPunct="1">
              <a:spcBef>
                <a:spcPct val="0"/>
              </a:spcBef>
              <a:spcAft>
                <a:spcPct val="0"/>
              </a:spcAft>
            </a:pPr>
            <a:r>
              <a:rPr lang="en-US" sz="700">
                <a:solidFill>
                  <a:srgbClr val="000000"/>
                </a:solidFill>
                <a:latin typeface="Calibri" charset="0"/>
              </a:rPr>
              <a:t>Evaluate</a:t>
            </a:r>
          </a:p>
        </p:txBody>
      </p:sp>
      <p:sp>
        <p:nvSpPr>
          <p:cNvPr id="12337" name="TextBox 370"/>
          <p:cNvSpPr txBox="1">
            <a:spLocks noChangeArrowheads="1"/>
          </p:cNvSpPr>
          <p:nvPr/>
        </p:nvSpPr>
        <p:spPr bwMode="auto">
          <a:xfrm>
            <a:off x="3013076" y="4216400"/>
            <a:ext cx="633413"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Information</a:t>
            </a:r>
          </a:p>
          <a:p>
            <a:pPr algn="ctr" eaLnBrk="1" fontAlgn="base" hangingPunct="1">
              <a:spcBef>
                <a:spcPct val="0"/>
              </a:spcBef>
              <a:spcAft>
                <a:spcPct val="0"/>
              </a:spcAft>
            </a:pPr>
            <a:r>
              <a:rPr lang="en-US" sz="700">
                <a:solidFill>
                  <a:srgbClr val="000000"/>
                </a:solidFill>
                <a:latin typeface="Calibri" charset="0"/>
              </a:rPr>
              <a:t>Service Calls</a:t>
            </a:r>
          </a:p>
        </p:txBody>
      </p:sp>
      <p:sp>
        <p:nvSpPr>
          <p:cNvPr id="12338" name="TextBox 371"/>
          <p:cNvSpPr txBox="1">
            <a:spLocks noChangeArrowheads="1"/>
          </p:cNvSpPr>
          <p:nvPr/>
        </p:nvSpPr>
        <p:spPr bwMode="auto">
          <a:xfrm>
            <a:off x="3070226" y="4730751"/>
            <a:ext cx="517525"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Data Out</a:t>
            </a:r>
          </a:p>
        </p:txBody>
      </p:sp>
      <p:sp>
        <p:nvSpPr>
          <p:cNvPr id="12339" name="TextBox 372"/>
          <p:cNvSpPr txBox="1">
            <a:spLocks noChangeArrowheads="1"/>
          </p:cNvSpPr>
          <p:nvPr/>
        </p:nvSpPr>
        <p:spPr bwMode="auto">
          <a:xfrm>
            <a:off x="3089275" y="5172076"/>
            <a:ext cx="452438"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Data In</a:t>
            </a:r>
          </a:p>
        </p:txBody>
      </p:sp>
      <p:sp>
        <p:nvSpPr>
          <p:cNvPr id="356" name="Left-Right Arrow 355"/>
          <p:cNvSpPr/>
          <p:nvPr/>
        </p:nvSpPr>
        <p:spPr>
          <a:xfrm>
            <a:off x="3116264" y="4057651"/>
            <a:ext cx="420687" cy="17621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358" name="Right Arrow 357"/>
          <p:cNvSpPr/>
          <p:nvPr/>
        </p:nvSpPr>
        <p:spPr>
          <a:xfrm flipH="1">
            <a:off x="3130550" y="3544889"/>
            <a:ext cx="369888" cy="1730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42" name="TextBox 12"/>
          <p:cNvSpPr txBox="1">
            <a:spLocks noChangeArrowheads="1"/>
          </p:cNvSpPr>
          <p:nvPr/>
        </p:nvSpPr>
        <p:spPr bwMode="auto">
          <a:xfrm>
            <a:off x="3017838" y="3705226"/>
            <a:ext cx="647700"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Notifications</a:t>
            </a:r>
          </a:p>
        </p:txBody>
      </p:sp>
      <p:sp>
        <p:nvSpPr>
          <p:cNvPr id="374" name="Up Arrow 373"/>
          <p:cNvSpPr/>
          <p:nvPr/>
        </p:nvSpPr>
        <p:spPr>
          <a:xfrm flipV="1">
            <a:off x="2687638" y="1736725"/>
            <a:ext cx="152400" cy="393700"/>
          </a:xfrm>
          <a:prstGeom prst="upArrow">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44" name="TextBox 385"/>
          <p:cNvSpPr txBox="1">
            <a:spLocks noChangeArrowheads="1"/>
          </p:cNvSpPr>
          <p:nvPr/>
        </p:nvSpPr>
        <p:spPr bwMode="auto">
          <a:xfrm>
            <a:off x="2765426" y="1679576"/>
            <a:ext cx="73501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700">
                <a:solidFill>
                  <a:srgbClr val="000000"/>
                </a:solidFill>
                <a:latin typeface="Calibri" charset="0"/>
              </a:rPr>
              <a:t>Deploy</a:t>
            </a:r>
          </a:p>
          <a:p>
            <a:pPr eaLnBrk="1" fontAlgn="base" hangingPunct="1">
              <a:spcBef>
                <a:spcPct val="0"/>
              </a:spcBef>
              <a:spcAft>
                <a:spcPct val="0"/>
              </a:spcAft>
            </a:pPr>
            <a:r>
              <a:rPr lang="en-US" sz="700">
                <a:solidFill>
                  <a:srgbClr val="000000"/>
                </a:solidFill>
                <a:latin typeface="Calibri" charset="0"/>
              </a:rPr>
              <a:t>Real-time</a:t>
            </a:r>
          </a:p>
          <a:p>
            <a:pPr eaLnBrk="1" fontAlgn="base" hangingPunct="1">
              <a:spcBef>
                <a:spcPct val="0"/>
              </a:spcBef>
              <a:spcAft>
                <a:spcPct val="0"/>
              </a:spcAft>
            </a:pPr>
            <a:r>
              <a:rPr lang="en-US" sz="700">
                <a:solidFill>
                  <a:srgbClr val="000000"/>
                </a:solidFill>
                <a:latin typeface="Calibri" charset="0"/>
              </a:rPr>
              <a:t>Decision Models</a:t>
            </a:r>
          </a:p>
        </p:txBody>
      </p:sp>
      <p:sp>
        <p:nvSpPr>
          <p:cNvPr id="277" name="Left-Right Arrow 276"/>
          <p:cNvSpPr/>
          <p:nvPr/>
        </p:nvSpPr>
        <p:spPr bwMode="auto">
          <a:xfrm>
            <a:off x="8667750" y="2622551"/>
            <a:ext cx="446088" cy="1444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278" name="Left-Right Arrow 277"/>
          <p:cNvSpPr/>
          <p:nvPr/>
        </p:nvSpPr>
        <p:spPr bwMode="auto">
          <a:xfrm rot="8216071">
            <a:off x="8510589" y="1912939"/>
            <a:ext cx="655637" cy="17938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279" name="Left-Right Arrow 278"/>
          <p:cNvSpPr/>
          <p:nvPr/>
        </p:nvSpPr>
        <p:spPr bwMode="auto">
          <a:xfrm rot="5400000">
            <a:off x="9640888" y="1860551"/>
            <a:ext cx="439738" cy="141287"/>
          </a:xfrm>
          <a:prstGeom prst="lef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48" name="TextBox 377"/>
          <p:cNvSpPr txBox="1">
            <a:spLocks noChangeArrowheads="1"/>
          </p:cNvSpPr>
          <p:nvPr/>
        </p:nvSpPr>
        <p:spPr bwMode="auto">
          <a:xfrm>
            <a:off x="8599488" y="2217739"/>
            <a:ext cx="620712"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Understand</a:t>
            </a:r>
          </a:p>
          <a:p>
            <a:pPr algn="ctr" eaLnBrk="1" fontAlgn="base" hangingPunct="1">
              <a:spcBef>
                <a:spcPct val="0"/>
              </a:spcBef>
              <a:spcAft>
                <a:spcPct val="0"/>
              </a:spcAft>
            </a:pPr>
            <a:r>
              <a:rPr lang="en-US" sz="700">
                <a:solidFill>
                  <a:srgbClr val="000000"/>
                </a:solidFill>
                <a:latin typeface="Calibri" charset="0"/>
              </a:rPr>
              <a:t>Information</a:t>
            </a:r>
          </a:p>
          <a:p>
            <a:pPr algn="ctr" eaLnBrk="1" fontAlgn="base" hangingPunct="1">
              <a:spcBef>
                <a:spcPct val="0"/>
              </a:spcBef>
              <a:spcAft>
                <a:spcPct val="0"/>
              </a:spcAft>
            </a:pPr>
            <a:r>
              <a:rPr lang="en-US" sz="700">
                <a:solidFill>
                  <a:srgbClr val="000000"/>
                </a:solidFill>
                <a:latin typeface="Calibri" charset="0"/>
              </a:rPr>
              <a:t>Sources</a:t>
            </a:r>
          </a:p>
        </p:txBody>
      </p:sp>
      <p:sp>
        <p:nvSpPr>
          <p:cNvPr id="316" name="Left-Right Arrow 315"/>
          <p:cNvSpPr/>
          <p:nvPr/>
        </p:nvSpPr>
        <p:spPr bwMode="auto">
          <a:xfrm rot="5400000">
            <a:off x="6865144" y="1883569"/>
            <a:ext cx="439738" cy="139700"/>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50" name="TextBox 383"/>
          <p:cNvSpPr txBox="1">
            <a:spLocks noChangeArrowheads="1"/>
          </p:cNvSpPr>
          <p:nvPr/>
        </p:nvSpPr>
        <p:spPr bwMode="auto">
          <a:xfrm>
            <a:off x="7092951" y="1741489"/>
            <a:ext cx="620713" cy="41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Understand</a:t>
            </a:r>
          </a:p>
          <a:p>
            <a:pPr algn="ctr" eaLnBrk="1" fontAlgn="base" hangingPunct="1">
              <a:spcBef>
                <a:spcPct val="0"/>
              </a:spcBef>
              <a:spcAft>
                <a:spcPct val="0"/>
              </a:spcAft>
            </a:pPr>
            <a:r>
              <a:rPr lang="en-US" sz="700">
                <a:solidFill>
                  <a:srgbClr val="000000"/>
                </a:solidFill>
                <a:latin typeface="Calibri" charset="0"/>
              </a:rPr>
              <a:t>Information</a:t>
            </a:r>
          </a:p>
          <a:p>
            <a:pPr algn="ctr" eaLnBrk="1" fontAlgn="base" hangingPunct="1">
              <a:spcBef>
                <a:spcPct val="0"/>
              </a:spcBef>
              <a:spcAft>
                <a:spcPct val="0"/>
              </a:spcAft>
            </a:pPr>
            <a:r>
              <a:rPr lang="en-US" sz="700">
                <a:solidFill>
                  <a:srgbClr val="000000"/>
                </a:solidFill>
                <a:latin typeface="Calibri" charset="0"/>
              </a:rPr>
              <a:t>Sources</a:t>
            </a:r>
          </a:p>
        </p:txBody>
      </p:sp>
      <p:sp>
        <p:nvSpPr>
          <p:cNvPr id="12351" name="TextBox 386"/>
          <p:cNvSpPr txBox="1">
            <a:spLocks noChangeArrowheads="1"/>
          </p:cNvSpPr>
          <p:nvPr/>
        </p:nvSpPr>
        <p:spPr bwMode="auto">
          <a:xfrm>
            <a:off x="9123363" y="1739901"/>
            <a:ext cx="62071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Understand</a:t>
            </a:r>
          </a:p>
          <a:p>
            <a:pPr algn="ctr" eaLnBrk="1" fontAlgn="base" hangingPunct="1">
              <a:spcBef>
                <a:spcPct val="0"/>
              </a:spcBef>
              <a:spcAft>
                <a:spcPct val="0"/>
              </a:spcAft>
            </a:pPr>
            <a:r>
              <a:rPr lang="en-US" sz="700">
                <a:solidFill>
                  <a:srgbClr val="000000"/>
                </a:solidFill>
                <a:latin typeface="Calibri" charset="0"/>
              </a:rPr>
              <a:t>Compliance</a:t>
            </a:r>
          </a:p>
        </p:txBody>
      </p:sp>
      <p:sp>
        <p:nvSpPr>
          <p:cNvPr id="12352" name="TextBox 387"/>
          <p:cNvSpPr txBox="1">
            <a:spLocks noChangeArrowheads="1"/>
          </p:cNvSpPr>
          <p:nvPr/>
        </p:nvSpPr>
        <p:spPr bwMode="auto">
          <a:xfrm>
            <a:off x="9928226" y="1773239"/>
            <a:ext cx="620713"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Report</a:t>
            </a:r>
          </a:p>
          <a:p>
            <a:pPr algn="ctr" eaLnBrk="1" fontAlgn="base" hangingPunct="1">
              <a:spcBef>
                <a:spcPct val="0"/>
              </a:spcBef>
              <a:spcAft>
                <a:spcPct val="0"/>
              </a:spcAft>
            </a:pPr>
            <a:r>
              <a:rPr lang="en-US" sz="700">
                <a:solidFill>
                  <a:srgbClr val="000000"/>
                </a:solidFill>
                <a:latin typeface="Calibri" charset="0"/>
              </a:rPr>
              <a:t>Compliance</a:t>
            </a:r>
          </a:p>
        </p:txBody>
      </p:sp>
      <p:sp>
        <p:nvSpPr>
          <p:cNvPr id="333" name="Left-Right Arrow 332"/>
          <p:cNvSpPr/>
          <p:nvPr/>
        </p:nvSpPr>
        <p:spPr bwMode="auto">
          <a:xfrm rot="5400000">
            <a:off x="7589838" y="1879601"/>
            <a:ext cx="439738" cy="14128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54" name="TextBox 386"/>
          <p:cNvSpPr txBox="1">
            <a:spLocks noChangeArrowheads="1"/>
          </p:cNvSpPr>
          <p:nvPr/>
        </p:nvSpPr>
        <p:spPr bwMode="auto">
          <a:xfrm>
            <a:off x="7820026" y="1735139"/>
            <a:ext cx="620713" cy="41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700">
                <a:solidFill>
                  <a:srgbClr val="000000"/>
                </a:solidFill>
                <a:latin typeface="Calibri" charset="0"/>
              </a:rPr>
              <a:t>Advertise</a:t>
            </a:r>
          </a:p>
          <a:p>
            <a:pPr algn="ctr" eaLnBrk="1" fontAlgn="base" hangingPunct="1">
              <a:spcBef>
                <a:spcPct val="0"/>
              </a:spcBef>
              <a:spcAft>
                <a:spcPct val="0"/>
              </a:spcAft>
            </a:pPr>
            <a:r>
              <a:rPr lang="en-US" sz="700">
                <a:solidFill>
                  <a:srgbClr val="000000"/>
                </a:solidFill>
                <a:latin typeface="Calibri" charset="0"/>
              </a:rPr>
              <a:t>Information</a:t>
            </a:r>
          </a:p>
          <a:p>
            <a:pPr algn="ctr" eaLnBrk="1" fontAlgn="base" hangingPunct="1">
              <a:spcBef>
                <a:spcPct val="0"/>
              </a:spcBef>
              <a:spcAft>
                <a:spcPct val="0"/>
              </a:spcAft>
            </a:pPr>
            <a:r>
              <a:rPr lang="en-US" sz="700">
                <a:solidFill>
                  <a:srgbClr val="000000"/>
                </a:solidFill>
                <a:latin typeface="Calibri" charset="0"/>
              </a:rPr>
              <a:t>Source</a:t>
            </a:r>
          </a:p>
        </p:txBody>
      </p:sp>
      <p:sp>
        <p:nvSpPr>
          <p:cNvPr id="12355" name="Rounded Rectangle 359"/>
          <p:cNvSpPr>
            <a:spLocks noChangeArrowheads="1"/>
          </p:cNvSpPr>
          <p:nvPr/>
        </p:nvSpPr>
        <p:spPr bwMode="auto">
          <a:xfrm>
            <a:off x="8423275" y="1130300"/>
            <a:ext cx="2159000" cy="579438"/>
          </a:xfrm>
          <a:prstGeom prst="roundRect">
            <a:avLst>
              <a:gd name="adj" fmla="val 6014"/>
            </a:avLst>
          </a:prstGeom>
          <a:solidFill>
            <a:srgbClr val="C6E9F2"/>
          </a:solidFill>
          <a:ln w="12700">
            <a:solidFill>
              <a:srgbClr val="1F497D"/>
            </a:solidFill>
            <a:round/>
            <a:headEnd/>
            <a:tailEnd/>
          </a:ln>
        </p:spPr>
        <p:txBody>
          <a:bodyPr wrap="none" tIns="0" bIns="0" anchor="ctr"/>
          <a:lstStyle/>
          <a:p>
            <a:pPr fontAlgn="base">
              <a:spcBef>
                <a:spcPct val="0"/>
              </a:spcBef>
              <a:spcAft>
                <a:spcPct val="0"/>
              </a:spcAft>
            </a:pPr>
            <a:r>
              <a:rPr lang="en-GB" sz="1000">
                <a:solidFill>
                  <a:srgbClr val="000000"/>
                </a:solidFill>
                <a:cs typeface="ＭＳ Ｐゴシック" charset="0"/>
              </a:rPr>
              <a:t>Governance, Risk and</a:t>
            </a:r>
          </a:p>
          <a:p>
            <a:pPr fontAlgn="base">
              <a:spcBef>
                <a:spcPct val="0"/>
              </a:spcBef>
              <a:spcAft>
                <a:spcPct val="0"/>
              </a:spcAft>
            </a:pPr>
            <a:r>
              <a:rPr lang="en-GB" sz="1000">
                <a:solidFill>
                  <a:srgbClr val="000000"/>
                </a:solidFill>
                <a:cs typeface="ＭＳ Ｐゴシック" charset="0"/>
              </a:rPr>
              <a:t>Compliance Team</a:t>
            </a:r>
          </a:p>
        </p:txBody>
      </p:sp>
      <p:sp>
        <p:nvSpPr>
          <p:cNvPr id="12356" name="Rounded Rectangle 359"/>
          <p:cNvSpPr>
            <a:spLocks noChangeArrowheads="1"/>
          </p:cNvSpPr>
          <p:nvPr/>
        </p:nvSpPr>
        <p:spPr bwMode="auto">
          <a:xfrm>
            <a:off x="7288213" y="1131888"/>
            <a:ext cx="1047750" cy="577850"/>
          </a:xfrm>
          <a:prstGeom prst="roundRect">
            <a:avLst>
              <a:gd name="adj" fmla="val 6014"/>
            </a:avLst>
          </a:prstGeom>
          <a:solidFill>
            <a:srgbClr val="C6E9F2"/>
          </a:solidFill>
          <a:ln w="12700">
            <a:solidFill>
              <a:srgbClr val="1F497D"/>
            </a:solidFill>
            <a:round/>
            <a:headEnd/>
            <a:tailEnd/>
          </a:ln>
        </p:spPr>
        <p:txBody>
          <a:bodyPr wrap="none" lIns="36000" tIns="0" rIns="36000" bIns="0" anchor="ctr"/>
          <a:lstStyle/>
          <a:p>
            <a:pPr fontAlgn="base">
              <a:spcBef>
                <a:spcPct val="0"/>
              </a:spcBef>
              <a:spcAft>
                <a:spcPct val="0"/>
              </a:spcAft>
            </a:pPr>
            <a:r>
              <a:rPr lang="en-GB" sz="1000">
                <a:solidFill>
                  <a:srgbClr val="000000"/>
                </a:solidFill>
                <a:cs typeface="ＭＳ Ｐゴシック" charset="0"/>
              </a:rPr>
              <a:t>Information</a:t>
            </a:r>
          </a:p>
          <a:p>
            <a:pPr fontAlgn="base">
              <a:spcBef>
                <a:spcPct val="0"/>
              </a:spcBef>
              <a:spcAft>
                <a:spcPct val="0"/>
              </a:spcAft>
            </a:pPr>
            <a:r>
              <a:rPr lang="en-GB" sz="1000">
                <a:solidFill>
                  <a:srgbClr val="000000"/>
                </a:solidFill>
                <a:cs typeface="ＭＳ Ｐゴシック" charset="0"/>
              </a:rPr>
              <a:t>Curator</a:t>
            </a:r>
          </a:p>
        </p:txBody>
      </p:sp>
      <p:grpSp>
        <p:nvGrpSpPr>
          <p:cNvPr id="12357" name="Group 52"/>
          <p:cNvGrpSpPr>
            <a:grpSpLocks/>
          </p:cNvGrpSpPr>
          <p:nvPr/>
        </p:nvGrpSpPr>
        <p:grpSpPr bwMode="auto">
          <a:xfrm>
            <a:off x="9809164" y="1246188"/>
            <a:ext cx="212725" cy="387350"/>
            <a:chOff x="4203700" y="3251200"/>
            <a:chExt cx="355600" cy="654050"/>
          </a:xfrm>
        </p:grpSpPr>
        <p:grpSp>
          <p:nvGrpSpPr>
            <p:cNvPr id="12792" name="Group 29"/>
            <p:cNvGrpSpPr>
              <a:grpSpLocks/>
            </p:cNvGrpSpPr>
            <p:nvPr/>
          </p:nvGrpSpPr>
          <p:grpSpPr bwMode="auto">
            <a:xfrm>
              <a:off x="4203700" y="3251200"/>
              <a:ext cx="355600" cy="654050"/>
              <a:chOff x="603250" y="4737100"/>
              <a:chExt cx="355600" cy="654050"/>
            </a:xfrm>
          </p:grpSpPr>
          <p:sp>
            <p:nvSpPr>
              <p:cNvPr id="419" name="Delay 418"/>
              <p:cNvSpPr/>
              <p:nvPr/>
            </p:nvSpPr>
            <p:spPr>
              <a:xfrm rot="16200000">
                <a:off x="546503" y="4978803"/>
                <a:ext cx="469094"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600">
                  <a:solidFill>
                    <a:prstClr val="white"/>
                  </a:solidFill>
                </a:endParaRPr>
              </a:p>
            </p:txBody>
          </p:sp>
          <p:sp>
            <p:nvSpPr>
              <p:cNvPr id="420" name="Oval 419"/>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600">
                  <a:solidFill>
                    <a:prstClr val="white"/>
                  </a:solidFill>
                </a:endParaRPr>
              </a:p>
            </p:txBody>
          </p:sp>
        </p:grpSp>
        <p:grpSp>
          <p:nvGrpSpPr>
            <p:cNvPr id="12793" name="Group 134"/>
            <p:cNvGrpSpPr>
              <a:grpSpLocks/>
            </p:cNvGrpSpPr>
            <p:nvPr/>
          </p:nvGrpSpPr>
          <p:grpSpPr bwMode="auto">
            <a:xfrm>
              <a:off x="4241800" y="3594100"/>
              <a:ext cx="279400" cy="279400"/>
              <a:chOff x="5397122" y="5664363"/>
              <a:chExt cx="342811" cy="342838"/>
            </a:xfrm>
          </p:grpSpPr>
          <p:sp>
            <p:nvSpPr>
              <p:cNvPr id="417" name="Rectangle 416"/>
              <p:cNvSpPr/>
              <p:nvPr/>
            </p:nvSpPr>
            <p:spPr>
              <a:xfrm>
                <a:off x="5395959" y="5664618"/>
                <a:ext cx="345137" cy="342071"/>
              </a:xfrm>
              <a:prstGeom prst="rect">
                <a:avLst/>
              </a:prstGeom>
              <a:solidFill>
                <a:schemeClr val="bg1"/>
              </a:solidFill>
              <a:ln w="63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600">
                  <a:solidFill>
                    <a:prstClr val="white"/>
                  </a:solidFill>
                </a:endParaRPr>
              </a:p>
            </p:txBody>
          </p:sp>
          <p:sp>
            <p:nvSpPr>
              <p:cNvPr id="418" name="L-Shape 417"/>
              <p:cNvSpPr>
                <a:spLocks/>
              </p:cNvSpPr>
              <p:nvPr/>
            </p:nvSpPr>
            <p:spPr>
              <a:xfrm rot="18733505">
                <a:off x="5433623" y="5734401"/>
                <a:ext cx="279577" cy="140009"/>
              </a:xfrm>
              <a:prstGeom prst="corner">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1600" dirty="0">
                  <a:solidFill>
                    <a:prstClr val="white"/>
                  </a:solidFill>
                </a:endParaRPr>
              </a:p>
            </p:txBody>
          </p:sp>
        </p:grpSp>
      </p:grpSp>
      <p:grpSp>
        <p:nvGrpSpPr>
          <p:cNvPr id="12358" name="Group 540"/>
          <p:cNvGrpSpPr>
            <a:grpSpLocks/>
          </p:cNvGrpSpPr>
          <p:nvPr/>
        </p:nvGrpSpPr>
        <p:grpSpPr bwMode="auto">
          <a:xfrm>
            <a:off x="8026400" y="1247775"/>
            <a:ext cx="204788" cy="374650"/>
            <a:chOff x="2200940" y="6356874"/>
            <a:chExt cx="204788" cy="374651"/>
          </a:xfrm>
        </p:grpSpPr>
        <p:grpSp>
          <p:nvGrpSpPr>
            <p:cNvPr id="12784" name="Group 88"/>
            <p:cNvGrpSpPr>
              <a:grpSpLocks/>
            </p:cNvGrpSpPr>
            <p:nvPr/>
          </p:nvGrpSpPr>
          <p:grpSpPr bwMode="auto">
            <a:xfrm>
              <a:off x="2200940" y="6356874"/>
              <a:ext cx="204788" cy="374651"/>
              <a:chOff x="7802562" y="3073400"/>
              <a:chExt cx="355600" cy="654051"/>
            </a:xfrm>
          </p:grpSpPr>
          <p:sp>
            <p:nvSpPr>
              <p:cNvPr id="426" name="Delay 483"/>
              <p:cNvSpPr>
                <a:spLocks noChangeArrowheads="1"/>
              </p:cNvSpPr>
              <p:nvPr/>
            </p:nvSpPr>
            <p:spPr bwMode="auto">
              <a:xfrm rot="-5400000">
                <a:off x="7744792" y="3314083"/>
                <a:ext cx="471138" cy="355600"/>
              </a:xfrm>
              <a:prstGeom prst="flowChartDelay">
                <a:avLst/>
              </a:prstGeom>
              <a:solidFill>
                <a:schemeClr val="tx2"/>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algn="ctr" fontAlgn="base">
                  <a:spcBef>
                    <a:spcPct val="0"/>
                  </a:spcBef>
                  <a:spcAft>
                    <a:spcPct val="0"/>
                  </a:spcAft>
                  <a:defRPr/>
                </a:pPr>
                <a:endParaRPr lang="en-GB" sz="2400">
                  <a:solidFill>
                    <a:prstClr val="white"/>
                  </a:solidFill>
                  <a:cs typeface="MS PGothic" charset="0"/>
                </a:endParaRPr>
              </a:p>
            </p:txBody>
          </p:sp>
          <p:sp>
            <p:nvSpPr>
              <p:cNvPr id="427" name="Oval 426"/>
              <p:cNvSpPr/>
              <p:nvPr/>
            </p:nvSpPr>
            <p:spPr bwMode="auto">
              <a:xfrm>
                <a:off x="7827963" y="30734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2785" name="Group 542"/>
            <p:cNvGrpSpPr>
              <a:grpSpLocks/>
            </p:cNvGrpSpPr>
            <p:nvPr/>
          </p:nvGrpSpPr>
          <p:grpSpPr bwMode="auto">
            <a:xfrm>
              <a:off x="2222259" y="6539383"/>
              <a:ext cx="162139" cy="177439"/>
              <a:chOff x="2222259" y="6529858"/>
              <a:chExt cx="162139" cy="177439"/>
            </a:xfrm>
          </p:grpSpPr>
          <p:sp>
            <p:nvSpPr>
              <p:cNvPr id="424" name="Teardrop 423"/>
              <p:cNvSpPr>
                <a:spLocks noChangeAspect="1"/>
              </p:cNvSpPr>
              <p:nvPr/>
            </p:nvSpPr>
            <p:spPr>
              <a:xfrm rot="8106214">
                <a:off x="2254915" y="6529912"/>
                <a:ext cx="101600" cy="101600"/>
              </a:xfrm>
              <a:prstGeom prst="teardrop">
                <a:avLst>
                  <a:gd name="adj" fmla="val 185375"/>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defRPr/>
                </a:pPr>
                <a:endParaRPr lang="en-US" sz="2400">
                  <a:solidFill>
                    <a:prstClr val="white"/>
                  </a:solidFill>
                </a:endParaRPr>
              </a:p>
            </p:txBody>
          </p:sp>
          <p:sp>
            <p:nvSpPr>
              <p:cNvPr id="425" name="Rectangle 424"/>
              <p:cNvSpPr/>
              <p:nvPr/>
            </p:nvSpPr>
            <p:spPr>
              <a:xfrm>
                <a:off x="2221578" y="6653737"/>
                <a:ext cx="163512" cy="539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grpSp>
      <p:grpSp>
        <p:nvGrpSpPr>
          <p:cNvPr id="12359" name="Group 36"/>
          <p:cNvGrpSpPr>
            <a:grpSpLocks/>
          </p:cNvGrpSpPr>
          <p:nvPr/>
        </p:nvGrpSpPr>
        <p:grpSpPr bwMode="auto">
          <a:xfrm>
            <a:off x="10055225" y="1246188"/>
            <a:ext cx="209550" cy="385762"/>
            <a:chOff x="5422900" y="2476500"/>
            <a:chExt cx="355600" cy="654050"/>
          </a:xfrm>
        </p:grpSpPr>
        <p:grpSp>
          <p:nvGrpSpPr>
            <p:cNvPr id="12777" name="Group 29"/>
            <p:cNvGrpSpPr>
              <a:grpSpLocks/>
            </p:cNvGrpSpPr>
            <p:nvPr/>
          </p:nvGrpSpPr>
          <p:grpSpPr bwMode="auto">
            <a:xfrm>
              <a:off x="5422900" y="2476500"/>
              <a:ext cx="355600" cy="654050"/>
              <a:chOff x="603250" y="4737100"/>
              <a:chExt cx="355600" cy="654050"/>
            </a:xfrm>
          </p:grpSpPr>
          <p:sp>
            <p:nvSpPr>
              <p:cNvPr id="432" name="Delay 431"/>
              <p:cNvSpPr/>
              <p:nvPr/>
            </p:nvSpPr>
            <p:spPr>
              <a:xfrm rot="16200000">
                <a:off x="545538" y="4977838"/>
                <a:ext cx="47102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433" name="Oval 432"/>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430" name="Rectangle 429"/>
            <p:cNvSpPr/>
            <p:nvPr/>
          </p:nvSpPr>
          <p:spPr>
            <a:xfrm>
              <a:off x="5468698" y="2858703"/>
              <a:ext cx="266699" cy="20186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431" name="Freeform 430"/>
            <p:cNvSpPr/>
            <p:nvPr/>
          </p:nvSpPr>
          <p:spPr>
            <a:xfrm>
              <a:off x="5447146" y="2893692"/>
              <a:ext cx="307109" cy="118429"/>
            </a:xfrm>
            <a:custGeom>
              <a:avLst/>
              <a:gdLst>
                <a:gd name="connsiteX0" fmla="*/ 0 w 304800"/>
                <a:gd name="connsiteY0" fmla="*/ 91017 h 118534"/>
                <a:gd name="connsiteX1" fmla="*/ 139700 w 304800"/>
                <a:gd name="connsiteY1" fmla="*/ 52917 h 118534"/>
                <a:gd name="connsiteX2" fmla="*/ 190500 w 304800"/>
                <a:gd name="connsiteY2" fmla="*/ 103717 h 118534"/>
                <a:gd name="connsiteX3" fmla="*/ 203200 w 304800"/>
                <a:gd name="connsiteY3" fmla="*/ 103717 h 118534"/>
                <a:gd name="connsiteX4" fmla="*/ 241300 w 304800"/>
                <a:gd name="connsiteY4" fmla="*/ 14817 h 118534"/>
                <a:gd name="connsiteX5" fmla="*/ 304800 w 304800"/>
                <a:gd name="connsiteY5" fmla="*/ 14817 h 11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18534">
                  <a:moveTo>
                    <a:pt x="0" y="91017"/>
                  </a:moveTo>
                  <a:cubicBezTo>
                    <a:pt x="53975" y="70908"/>
                    <a:pt x="107950" y="50800"/>
                    <a:pt x="139700" y="52917"/>
                  </a:cubicBezTo>
                  <a:cubicBezTo>
                    <a:pt x="171450" y="55034"/>
                    <a:pt x="179917" y="95250"/>
                    <a:pt x="190500" y="103717"/>
                  </a:cubicBezTo>
                  <a:cubicBezTo>
                    <a:pt x="201083" y="112184"/>
                    <a:pt x="194733" y="118534"/>
                    <a:pt x="203200" y="103717"/>
                  </a:cubicBezTo>
                  <a:cubicBezTo>
                    <a:pt x="211667" y="88900"/>
                    <a:pt x="224367" y="29634"/>
                    <a:pt x="241300" y="14817"/>
                  </a:cubicBezTo>
                  <a:cubicBezTo>
                    <a:pt x="258233" y="0"/>
                    <a:pt x="304800" y="14817"/>
                    <a:pt x="304800" y="14817"/>
                  </a:cubicBezTo>
                </a:path>
              </a:pathLst>
            </a:custGeom>
            <a:ln>
              <a:solidFill>
                <a:srgbClr val="1F497D"/>
              </a:solidFill>
            </a:ln>
          </p:spPr>
          <p:style>
            <a:lnRef idx="2">
              <a:schemeClr val="accent1"/>
            </a:lnRef>
            <a:fillRef idx="0">
              <a:schemeClr val="accent1"/>
            </a:fillRef>
            <a:effectRef idx="1">
              <a:schemeClr val="accent1"/>
            </a:effectRef>
            <a:fontRef idx="minor">
              <a:schemeClr val="tx1"/>
            </a:fontRef>
          </p:style>
          <p:txBody>
            <a:bodyPr anchor="ctr"/>
            <a:lstStyle/>
            <a:p>
              <a:pPr algn="ctr" fontAlgn="base">
                <a:spcBef>
                  <a:spcPct val="0"/>
                </a:spcBef>
                <a:spcAft>
                  <a:spcPct val="0"/>
                </a:spcAft>
                <a:defRPr/>
              </a:pPr>
              <a:endParaRPr lang="en-GB" sz="2400">
                <a:solidFill>
                  <a:prstClr val="black"/>
                </a:solidFill>
              </a:endParaRPr>
            </a:p>
          </p:txBody>
        </p:sp>
      </p:grpSp>
      <p:grpSp>
        <p:nvGrpSpPr>
          <p:cNvPr id="12360" name="Group 58"/>
          <p:cNvGrpSpPr>
            <a:grpSpLocks/>
          </p:cNvGrpSpPr>
          <p:nvPr/>
        </p:nvGrpSpPr>
        <p:grpSpPr bwMode="auto">
          <a:xfrm>
            <a:off x="10291763" y="1246188"/>
            <a:ext cx="209550" cy="385762"/>
            <a:chOff x="4152900" y="4851400"/>
            <a:chExt cx="355600" cy="654050"/>
          </a:xfrm>
        </p:grpSpPr>
        <p:grpSp>
          <p:nvGrpSpPr>
            <p:cNvPr id="12771" name="Group 29"/>
            <p:cNvGrpSpPr>
              <a:grpSpLocks/>
            </p:cNvGrpSpPr>
            <p:nvPr/>
          </p:nvGrpSpPr>
          <p:grpSpPr bwMode="auto">
            <a:xfrm>
              <a:off x="4152900" y="4851400"/>
              <a:ext cx="355600" cy="654050"/>
              <a:chOff x="603250" y="4737100"/>
              <a:chExt cx="355600" cy="654050"/>
            </a:xfrm>
          </p:grpSpPr>
          <p:sp>
            <p:nvSpPr>
              <p:cNvPr id="437" name="Delay 436"/>
              <p:cNvSpPr/>
              <p:nvPr/>
            </p:nvSpPr>
            <p:spPr>
              <a:xfrm rot="16200000">
                <a:off x="545538" y="4977838"/>
                <a:ext cx="47102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438" name="Oval 437"/>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436" name="Diamond 435"/>
            <p:cNvSpPr/>
            <p:nvPr/>
          </p:nvSpPr>
          <p:spPr>
            <a:xfrm>
              <a:off x="4204084" y="5193228"/>
              <a:ext cx="253230" cy="255700"/>
            </a:xfrm>
            <a:prstGeom prst="diamond">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439" name="Rounded Rectangle 60"/>
          <p:cNvSpPr>
            <a:spLocks noChangeArrowheads="1"/>
          </p:cNvSpPr>
          <p:nvPr/>
        </p:nvSpPr>
        <p:spPr bwMode="auto">
          <a:xfrm>
            <a:off x="3587850" y="2168826"/>
            <a:ext cx="5097884" cy="4247297"/>
          </a:xfrm>
          <a:prstGeom prst="roundRect">
            <a:avLst>
              <a:gd name="adj" fmla="val 4199"/>
            </a:avLst>
          </a:prstGeom>
          <a:solidFill>
            <a:schemeClr val="bg1"/>
          </a:solidFill>
          <a:ln w="12700">
            <a:solidFill>
              <a:srgbClr val="1F497D"/>
            </a:solidFill>
            <a:round/>
            <a:headEnd/>
            <a:tailEnd/>
          </a:ln>
          <a:effectLst>
            <a:softEdge rad="139700"/>
          </a:effectLst>
        </p:spPr>
        <p:txBody>
          <a:bodyPr lIns="36000" tIns="36000" rIns="36000" bIns="36000" anchor="b"/>
          <a:lstStyle/>
          <a:p>
            <a:pPr algn="ctr" fontAlgn="base">
              <a:spcBef>
                <a:spcPct val="0"/>
              </a:spcBef>
              <a:spcAft>
                <a:spcPct val="0"/>
              </a:spcAft>
              <a:defRPr/>
            </a:pPr>
            <a:endParaRPr lang="en-GB" sz="1200">
              <a:solidFill>
                <a:prstClr val="black"/>
              </a:solidFill>
              <a:cs typeface="ＭＳ Ｐゴシック" charset="0"/>
            </a:endParaRPr>
          </a:p>
        </p:txBody>
      </p:sp>
      <p:sp>
        <p:nvSpPr>
          <p:cNvPr id="12364" name="Rounded Rectangle 197"/>
          <p:cNvSpPr>
            <a:spLocks noChangeArrowheads="1"/>
          </p:cNvSpPr>
          <p:nvPr/>
        </p:nvSpPr>
        <p:spPr bwMode="auto">
          <a:xfrm>
            <a:off x="7038976" y="2482851"/>
            <a:ext cx="1374775" cy="487363"/>
          </a:xfrm>
          <a:prstGeom prst="roundRect">
            <a:avLst>
              <a:gd name="adj" fmla="val 11542"/>
            </a:avLst>
          </a:prstGeom>
          <a:solidFill>
            <a:srgbClr val="CCFFCC"/>
          </a:solidFill>
          <a:ln w="9525">
            <a:solidFill>
              <a:srgbClr val="1F497D"/>
            </a:solidFill>
            <a:round/>
            <a:headEnd/>
            <a:tailEnd/>
          </a:ln>
        </p:spPr>
        <p:txBody>
          <a:bodyPr lIns="36000" tIns="36000" rIns="36000" bIns="36000" anchor="ctr"/>
          <a:lstStyle/>
          <a:p>
            <a:pPr algn="r" fontAlgn="base">
              <a:spcBef>
                <a:spcPct val="0"/>
              </a:spcBef>
              <a:spcAft>
                <a:spcPct val="0"/>
              </a:spcAft>
            </a:pPr>
            <a:r>
              <a:rPr lang="en-GB" sz="800">
                <a:solidFill>
                  <a:srgbClr val="000000"/>
                </a:solidFill>
                <a:cs typeface="ＭＳ Ｐゴシック" charset="0"/>
              </a:rPr>
              <a:t>Catalog</a:t>
            </a:r>
          </a:p>
          <a:p>
            <a:pPr algn="r" fontAlgn="base">
              <a:spcBef>
                <a:spcPct val="0"/>
              </a:spcBef>
              <a:spcAft>
                <a:spcPct val="0"/>
              </a:spcAft>
            </a:pPr>
            <a:r>
              <a:rPr lang="en-GB" sz="800">
                <a:solidFill>
                  <a:srgbClr val="000000"/>
                </a:solidFill>
                <a:cs typeface="ＭＳ Ｐゴシック" charset="0"/>
              </a:rPr>
              <a:t>Interfaces</a:t>
            </a:r>
          </a:p>
        </p:txBody>
      </p:sp>
      <p:sp>
        <p:nvSpPr>
          <p:cNvPr id="445" name="Left-Right Arrow 444"/>
          <p:cNvSpPr/>
          <p:nvPr/>
        </p:nvSpPr>
        <p:spPr>
          <a:xfrm rot="8520000">
            <a:off x="8353426" y="2309813"/>
            <a:ext cx="207963"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46" name="Left-Right Arrow 445"/>
          <p:cNvSpPr/>
          <p:nvPr/>
        </p:nvSpPr>
        <p:spPr>
          <a:xfrm>
            <a:off x="8418513" y="2632076"/>
            <a:ext cx="207962" cy="1317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47" name="Left-Right Arrow 446"/>
          <p:cNvSpPr/>
          <p:nvPr/>
        </p:nvSpPr>
        <p:spPr>
          <a:xfrm rot="5400000">
            <a:off x="6983413" y="2292351"/>
            <a:ext cx="207963"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48" name="Left-Right Arrow 447"/>
          <p:cNvSpPr/>
          <p:nvPr/>
        </p:nvSpPr>
        <p:spPr>
          <a:xfrm rot="5400000">
            <a:off x="7704138" y="2295526"/>
            <a:ext cx="207963"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51" name="Up Arrow 450"/>
          <p:cNvSpPr/>
          <p:nvPr/>
        </p:nvSpPr>
        <p:spPr>
          <a:xfrm flipV="1">
            <a:off x="6024564" y="2273301"/>
            <a:ext cx="141287" cy="187325"/>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nvGrpSpPr>
          <p:cNvPr id="12370" name="Group 9"/>
          <p:cNvGrpSpPr>
            <a:grpSpLocks/>
          </p:cNvGrpSpPr>
          <p:nvPr/>
        </p:nvGrpSpPr>
        <p:grpSpPr bwMode="auto">
          <a:xfrm>
            <a:off x="5046664" y="1728789"/>
            <a:ext cx="682625" cy="738187"/>
            <a:chOff x="2859088" y="1736725"/>
            <a:chExt cx="682625" cy="738332"/>
          </a:xfrm>
        </p:grpSpPr>
        <p:sp>
          <p:nvSpPr>
            <p:cNvPr id="205" name="Left-Right Arrow 204"/>
            <p:cNvSpPr/>
            <p:nvPr/>
          </p:nvSpPr>
          <p:spPr bwMode="auto">
            <a:xfrm rot="5400000">
              <a:off x="3249570" y="1885993"/>
              <a:ext cx="439823" cy="141287"/>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769" name="TextBox 388"/>
            <p:cNvSpPr txBox="1">
              <a:spLocks noChangeArrowheads="1"/>
            </p:cNvSpPr>
            <p:nvPr/>
          </p:nvSpPr>
          <p:spPr bwMode="auto">
            <a:xfrm>
              <a:off x="2859088" y="1779588"/>
              <a:ext cx="63341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base" hangingPunct="1">
                <a:spcBef>
                  <a:spcPct val="0"/>
                </a:spcBef>
                <a:spcAft>
                  <a:spcPct val="0"/>
                </a:spcAft>
              </a:pPr>
              <a:r>
                <a:rPr lang="en-US" sz="700">
                  <a:solidFill>
                    <a:srgbClr val="000000"/>
                  </a:solidFill>
                  <a:latin typeface="Calibri" charset="0"/>
                </a:rPr>
                <a:t>Information</a:t>
              </a:r>
            </a:p>
            <a:p>
              <a:pPr algn="r" eaLnBrk="1" fontAlgn="base" hangingPunct="1">
                <a:spcBef>
                  <a:spcPct val="0"/>
                </a:spcBef>
                <a:spcAft>
                  <a:spcPct val="0"/>
                </a:spcAft>
              </a:pPr>
              <a:r>
                <a:rPr lang="en-US" sz="700">
                  <a:solidFill>
                    <a:srgbClr val="000000"/>
                  </a:solidFill>
                  <a:latin typeface="Calibri" charset="0"/>
                </a:rPr>
                <a:t>Service Calls</a:t>
              </a:r>
            </a:p>
          </p:txBody>
        </p:sp>
        <p:sp>
          <p:nvSpPr>
            <p:cNvPr id="452" name="Left-Right Arrow 451"/>
            <p:cNvSpPr/>
            <p:nvPr/>
          </p:nvSpPr>
          <p:spPr>
            <a:xfrm rot="5400000">
              <a:off x="3371831" y="2305174"/>
              <a:ext cx="208003" cy="1317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sp>
        <p:nvSpPr>
          <p:cNvPr id="453" name="Up Arrow 452"/>
          <p:cNvSpPr/>
          <p:nvPr/>
        </p:nvSpPr>
        <p:spPr>
          <a:xfrm>
            <a:off x="4940300" y="2259014"/>
            <a:ext cx="141288" cy="187325"/>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372" name="Rounded Rectangle 197"/>
          <p:cNvSpPr>
            <a:spLocks noChangeArrowheads="1"/>
          </p:cNvSpPr>
          <p:nvPr/>
        </p:nvSpPr>
        <p:spPr bwMode="auto">
          <a:xfrm>
            <a:off x="4800600" y="2489200"/>
            <a:ext cx="1587500" cy="476250"/>
          </a:xfrm>
          <a:prstGeom prst="roundRect">
            <a:avLst>
              <a:gd name="adj" fmla="val 11542"/>
            </a:avLst>
          </a:prstGeom>
          <a:solidFill>
            <a:srgbClr val="CCFFCC"/>
          </a:solidFill>
          <a:ln w="9525">
            <a:solidFill>
              <a:srgbClr val="1F497D"/>
            </a:solidFill>
            <a:round/>
            <a:headEnd/>
            <a:tailEnd/>
          </a:ln>
        </p:spPr>
        <p:txBody>
          <a:bodyPr lIns="36000" tIns="36000" rIns="36000" bIns="36000" anchor="ctr"/>
          <a:lstStyle/>
          <a:p>
            <a:pPr algn="r" fontAlgn="base">
              <a:spcBef>
                <a:spcPct val="0"/>
              </a:spcBef>
              <a:spcAft>
                <a:spcPct val="0"/>
              </a:spcAft>
            </a:pPr>
            <a:r>
              <a:rPr lang="en-GB" sz="800">
                <a:solidFill>
                  <a:srgbClr val="000000"/>
                </a:solidFill>
                <a:cs typeface="ＭＳ Ｐゴシック" charset="0"/>
              </a:rPr>
              <a:t>Raw Data</a:t>
            </a:r>
          </a:p>
          <a:p>
            <a:pPr algn="r" fontAlgn="base">
              <a:spcBef>
                <a:spcPct val="0"/>
              </a:spcBef>
              <a:spcAft>
                <a:spcPct val="0"/>
              </a:spcAft>
            </a:pPr>
            <a:r>
              <a:rPr lang="en-GB" sz="800">
                <a:solidFill>
                  <a:srgbClr val="000000"/>
                </a:solidFill>
                <a:cs typeface="ＭＳ Ｐゴシック" charset="0"/>
              </a:rPr>
              <a:t>Interaction</a:t>
            </a:r>
          </a:p>
        </p:txBody>
      </p:sp>
      <p:sp>
        <p:nvSpPr>
          <p:cNvPr id="468" name="Left-Right Arrow 467"/>
          <p:cNvSpPr/>
          <p:nvPr/>
        </p:nvSpPr>
        <p:spPr>
          <a:xfrm>
            <a:off x="8412163" y="4217988"/>
            <a:ext cx="207962"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69" name="Left-Right Arrow 468"/>
          <p:cNvSpPr/>
          <p:nvPr/>
        </p:nvSpPr>
        <p:spPr>
          <a:xfrm>
            <a:off x="8421688" y="3360738"/>
            <a:ext cx="207962"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72" name="Left-Right Arrow 471"/>
          <p:cNvSpPr/>
          <p:nvPr/>
        </p:nvSpPr>
        <p:spPr>
          <a:xfrm>
            <a:off x="8423276" y="5216526"/>
            <a:ext cx="207963" cy="1317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73" name="Left-Right Arrow 472"/>
          <p:cNvSpPr/>
          <p:nvPr/>
        </p:nvSpPr>
        <p:spPr>
          <a:xfrm>
            <a:off x="8420101" y="3806826"/>
            <a:ext cx="207963" cy="1317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74" name="Right Arrow 473"/>
          <p:cNvSpPr/>
          <p:nvPr/>
        </p:nvSpPr>
        <p:spPr bwMode="auto">
          <a:xfrm>
            <a:off x="8429626" y="4792664"/>
            <a:ext cx="188913"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607" name="Right Arrow 606"/>
          <p:cNvSpPr/>
          <p:nvPr/>
        </p:nvSpPr>
        <p:spPr>
          <a:xfrm>
            <a:off x="3652838" y="3365500"/>
            <a:ext cx="190500" cy="13493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611" name="Up Arrow 610"/>
          <p:cNvSpPr/>
          <p:nvPr/>
        </p:nvSpPr>
        <p:spPr>
          <a:xfrm flipV="1">
            <a:off x="4229101" y="2270126"/>
            <a:ext cx="144463" cy="193675"/>
          </a:xfrm>
          <a:prstGeom prst="upArrow">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620" name="Right Arrow 619"/>
          <p:cNvSpPr/>
          <p:nvPr/>
        </p:nvSpPr>
        <p:spPr>
          <a:xfrm flipH="1">
            <a:off x="3638550" y="3557589"/>
            <a:ext cx="190500"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621" name="Right Arrow 620"/>
          <p:cNvSpPr/>
          <p:nvPr/>
        </p:nvSpPr>
        <p:spPr>
          <a:xfrm flipH="1">
            <a:off x="3630613" y="4602163"/>
            <a:ext cx="203200" cy="157162"/>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622" name="Left-Right Arrow 621"/>
          <p:cNvSpPr/>
          <p:nvPr/>
        </p:nvSpPr>
        <p:spPr>
          <a:xfrm>
            <a:off x="3636963" y="4065588"/>
            <a:ext cx="222250" cy="158750"/>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623" name="Right Arrow 622"/>
          <p:cNvSpPr/>
          <p:nvPr/>
        </p:nvSpPr>
        <p:spPr>
          <a:xfrm>
            <a:off x="3640139" y="5080000"/>
            <a:ext cx="206375" cy="139700"/>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653" name="Up Arrow 652"/>
          <p:cNvSpPr/>
          <p:nvPr/>
        </p:nvSpPr>
        <p:spPr>
          <a:xfrm flipV="1">
            <a:off x="6594475" y="2260601"/>
            <a:ext cx="158750" cy="206375"/>
          </a:xfrm>
          <a:prstGeom prst="upArrow">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8309" name="Rounded Rectangle 60"/>
          <p:cNvSpPr>
            <a:spLocks noChangeArrowheads="1"/>
          </p:cNvSpPr>
          <p:nvPr/>
        </p:nvSpPr>
        <p:spPr bwMode="auto">
          <a:xfrm>
            <a:off x="9177338" y="2570164"/>
            <a:ext cx="1408112" cy="2886075"/>
          </a:xfrm>
          <a:prstGeom prst="roundRect">
            <a:avLst>
              <a:gd name="adj" fmla="val 6638"/>
            </a:avLst>
          </a:prstGeom>
          <a:solidFill>
            <a:schemeClr val="bg1"/>
          </a:solidFill>
          <a:ln w="12700">
            <a:solidFill>
              <a:srgbClr val="1F497D"/>
            </a:solidFill>
            <a:round/>
            <a:headEnd/>
            <a:tailEnd/>
          </a:ln>
        </p:spPr>
        <p:txBody>
          <a:bodyPr lIns="36000" tIns="36000" rIns="36000" bIns="36000" anchor="b"/>
          <a:lstStyle/>
          <a:p>
            <a:pPr algn="ctr" fontAlgn="base">
              <a:spcBef>
                <a:spcPct val="0"/>
              </a:spcBef>
              <a:spcAft>
                <a:spcPct val="0"/>
              </a:spcAft>
              <a:defRPr/>
            </a:pPr>
            <a:r>
              <a:rPr lang="en-GB" sz="1050">
                <a:solidFill>
                  <a:srgbClr val="000000"/>
                </a:solidFill>
                <a:cs typeface="ＭＳ Ｐゴシック" charset="0"/>
              </a:rPr>
              <a:t>Consumers</a:t>
            </a:r>
          </a:p>
          <a:p>
            <a:pPr algn="ctr" fontAlgn="base">
              <a:spcBef>
                <a:spcPct val="0"/>
              </a:spcBef>
              <a:spcAft>
                <a:spcPct val="0"/>
              </a:spcAft>
              <a:defRPr/>
            </a:pPr>
            <a:r>
              <a:rPr lang="en-GB" sz="1050">
                <a:solidFill>
                  <a:srgbClr val="000000"/>
                </a:solidFill>
                <a:cs typeface="ＭＳ Ｐゴシック" charset="0"/>
              </a:rPr>
              <a:t>of Insight</a:t>
            </a:r>
          </a:p>
        </p:txBody>
      </p:sp>
      <p:sp>
        <p:nvSpPr>
          <p:cNvPr id="464" name="Rounded Rectangle 359"/>
          <p:cNvSpPr>
            <a:spLocks noChangeArrowheads="1"/>
          </p:cNvSpPr>
          <p:nvPr/>
        </p:nvSpPr>
        <p:spPr bwMode="auto">
          <a:xfrm>
            <a:off x="9231313" y="4233863"/>
            <a:ext cx="1293812" cy="508000"/>
          </a:xfrm>
          <a:prstGeom prst="roundRect">
            <a:avLst>
              <a:gd name="adj" fmla="val 10065"/>
            </a:avLst>
          </a:prstGeom>
          <a:solidFill>
            <a:schemeClr val="bg1">
              <a:lumMod val="85000"/>
            </a:schemeClr>
          </a:solidFill>
          <a:ln w="12700">
            <a:solidFill>
              <a:srgbClr val="1F497D"/>
            </a:solidFill>
            <a:round/>
            <a:headEnd/>
            <a:tailEnd/>
          </a:ln>
        </p:spPr>
        <p:txBody>
          <a:bodyPr wrap="none" tIns="0" bIns="0" anchor="ctr"/>
          <a:lstStyle/>
          <a:p>
            <a:pPr algn="ctr" fontAlgn="base">
              <a:spcBef>
                <a:spcPct val="0"/>
              </a:spcBef>
              <a:spcAft>
                <a:spcPct val="0"/>
              </a:spcAft>
              <a:defRPr/>
            </a:pPr>
            <a:r>
              <a:rPr lang="en-GB" sz="1000" dirty="0">
                <a:solidFill>
                  <a:prstClr val="black"/>
                </a:solidFill>
                <a:cs typeface="MS PGothic" charset="0"/>
              </a:rPr>
              <a:t>Simple, ad hoc</a:t>
            </a:r>
          </a:p>
          <a:p>
            <a:pPr algn="ctr" fontAlgn="base">
              <a:spcBef>
                <a:spcPct val="0"/>
              </a:spcBef>
              <a:spcAft>
                <a:spcPct val="0"/>
              </a:spcAft>
              <a:defRPr/>
            </a:pPr>
            <a:r>
              <a:rPr lang="en-GB" sz="1000" dirty="0">
                <a:solidFill>
                  <a:prstClr val="black"/>
                </a:solidFill>
                <a:cs typeface="MS PGothic" charset="0"/>
              </a:rPr>
              <a:t>Discovery</a:t>
            </a:r>
          </a:p>
          <a:p>
            <a:pPr algn="ctr" fontAlgn="base">
              <a:spcBef>
                <a:spcPct val="0"/>
              </a:spcBef>
              <a:spcAft>
                <a:spcPct val="0"/>
              </a:spcAft>
              <a:defRPr/>
            </a:pPr>
            <a:r>
              <a:rPr lang="en-GB" sz="1000" dirty="0">
                <a:solidFill>
                  <a:prstClr val="black"/>
                </a:solidFill>
                <a:cs typeface="MS PGothic" charset="0"/>
              </a:rPr>
              <a:t>and Analysis</a:t>
            </a:r>
          </a:p>
        </p:txBody>
      </p:sp>
      <p:sp>
        <p:nvSpPr>
          <p:cNvPr id="470" name="Rounded Rectangle 359"/>
          <p:cNvSpPr>
            <a:spLocks noChangeArrowheads="1"/>
          </p:cNvSpPr>
          <p:nvPr/>
        </p:nvSpPr>
        <p:spPr bwMode="auto">
          <a:xfrm>
            <a:off x="9220201" y="4794251"/>
            <a:ext cx="1304925" cy="258763"/>
          </a:xfrm>
          <a:prstGeom prst="roundRect">
            <a:avLst>
              <a:gd name="adj" fmla="val 24714"/>
            </a:avLst>
          </a:prstGeom>
          <a:solidFill>
            <a:schemeClr val="bg1">
              <a:lumMod val="85000"/>
            </a:schemeClr>
          </a:solidFill>
          <a:ln w="12700">
            <a:solidFill>
              <a:srgbClr val="1F497D"/>
            </a:solidFill>
            <a:round/>
            <a:headEnd/>
            <a:tailEnd/>
          </a:ln>
        </p:spPr>
        <p:txBody>
          <a:bodyPr wrap="none" tIns="0" bIns="0" anchor="ctr"/>
          <a:lstStyle/>
          <a:p>
            <a:pPr algn="ctr" fontAlgn="base">
              <a:spcBef>
                <a:spcPct val="0"/>
              </a:spcBef>
              <a:spcAft>
                <a:spcPct val="0"/>
              </a:spcAft>
              <a:defRPr/>
            </a:pPr>
            <a:r>
              <a:rPr lang="en-GB" sz="1000" dirty="0">
                <a:solidFill>
                  <a:prstClr val="black"/>
                </a:solidFill>
                <a:cs typeface="MS PGothic" charset="0"/>
              </a:rPr>
              <a:t>Reporting</a:t>
            </a:r>
          </a:p>
        </p:txBody>
      </p:sp>
      <p:grpSp>
        <p:nvGrpSpPr>
          <p:cNvPr id="12388" name="Group 35"/>
          <p:cNvGrpSpPr>
            <a:grpSpLocks/>
          </p:cNvGrpSpPr>
          <p:nvPr/>
        </p:nvGrpSpPr>
        <p:grpSpPr bwMode="auto">
          <a:xfrm>
            <a:off x="9440864" y="2619376"/>
            <a:ext cx="212725" cy="411163"/>
            <a:chOff x="7232650" y="800100"/>
            <a:chExt cx="355600" cy="654050"/>
          </a:xfrm>
        </p:grpSpPr>
        <p:grpSp>
          <p:nvGrpSpPr>
            <p:cNvPr id="12761" name="Group 17"/>
            <p:cNvGrpSpPr>
              <a:grpSpLocks/>
            </p:cNvGrpSpPr>
            <p:nvPr/>
          </p:nvGrpSpPr>
          <p:grpSpPr bwMode="auto">
            <a:xfrm>
              <a:off x="7232650" y="800100"/>
              <a:ext cx="355600" cy="654050"/>
              <a:chOff x="603250" y="4737100"/>
              <a:chExt cx="355600" cy="654050"/>
            </a:xfrm>
          </p:grpSpPr>
          <p:sp>
            <p:nvSpPr>
              <p:cNvPr id="484" name="Delay 483"/>
              <p:cNvSpPr/>
              <p:nvPr/>
            </p:nvSpPr>
            <p:spPr>
              <a:xfrm rot="16200000">
                <a:off x="546198" y="4978498"/>
                <a:ext cx="46970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486" name="Oval 485"/>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478" name="Rectangle 477"/>
            <p:cNvSpPr/>
            <p:nvPr/>
          </p:nvSpPr>
          <p:spPr>
            <a:xfrm>
              <a:off x="7237957" y="1269803"/>
              <a:ext cx="344985" cy="154043"/>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482" name="Rectangle 481"/>
            <p:cNvSpPr/>
            <p:nvPr/>
          </p:nvSpPr>
          <p:spPr>
            <a:xfrm>
              <a:off x="7304300" y="1143539"/>
              <a:ext cx="212299" cy="15151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2389" name="Group 35"/>
          <p:cNvGrpSpPr>
            <a:grpSpLocks/>
          </p:cNvGrpSpPr>
          <p:nvPr/>
        </p:nvGrpSpPr>
        <p:grpSpPr bwMode="auto">
          <a:xfrm>
            <a:off x="9764713" y="2624138"/>
            <a:ext cx="214312" cy="411162"/>
            <a:chOff x="7232650" y="800100"/>
            <a:chExt cx="355600" cy="654050"/>
          </a:xfrm>
        </p:grpSpPr>
        <p:grpSp>
          <p:nvGrpSpPr>
            <p:cNvPr id="12754" name="Group 17"/>
            <p:cNvGrpSpPr>
              <a:grpSpLocks/>
            </p:cNvGrpSpPr>
            <p:nvPr/>
          </p:nvGrpSpPr>
          <p:grpSpPr bwMode="auto">
            <a:xfrm>
              <a:off x="7232650" y="800100"/>
              <a:ext cx="355600" cy="654050"/>
              <a:chOff x="603250" y="4737100"/>
              <a:chExt cx="355600" cy="654050"/>
            </a:xfrm>
          </p:grpSpPr>
          <p:sp>
            <p:nvSpPr>
              <p:cNvPr id="497" name="Delay 496"/>
              <p:cNvSpPr/>
              <p:nvPr/>
            </p:nvSpPr>
            <p:spPr>
              <a:xfrm rot="16200000">
                <a:off x="546197" y="4978499"/>
                <a:ext cx="469704"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00" name="Oval 499"/>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495" name="Rectangle 494"/>
            <p:cNvSpPr/>
            <p:nvPr/>
          </p:nvSpPr>
          <p:spPr>
            <a:xfrm>
              <a:off x="7237918" y="1269804"/>
              <a:ext cx="345064" cy="15404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496" name="Rectangle 495"/>
            <p:cNvSpPr/>
            <p:nvPr/>
          </p:nvSpPr>
          <p:spPr>
            <a:xfrm>
              <a:off x="7303769" y="1143540"/>
              <a:ext cx="213361" cy="15151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2390" name="Group 35"/>
          <p:cNvGrpSpPr>
            <a:grpSpLocks/>
          </p:cNvGrpSpPr>
          <p:nvPr/>
        </p:nvGrpSpPr>
        <p:grpSpPr bwMode="auto">
          <a:xfrm>
            <a:off x="10090151" y="2616201"/>
            <a:ext cx="214313" cy="411163"/>
            <a:chOff x="7232650" y="800100"/>
            <a:chExt cx="355600" cy="654050"/>
          </a:xfrm>
        </p:grpSpPr>
        <p:grpSp>
          <p:nvGrpSpPr>
            <p:cNvPr id="12747" name="Group 17"/>
            <p:cNvGrpSpPr>
              <a:grpSpLocks/>
            </p:cNvGrpSpPr>
            <p:nvPr/>
          </p:nvGrpSpPr>
          <p:grpSpPr bwMode="auto">
            <a:xfrm>
              <a:off x="7232650" y="800100"/>
              <a:ext cx="355600" cy="654050"/>
              <a:chOff x="603250" y="4737100"/>
              <a:chExt cx="355600" cy="654050"/>
            </a:xfrm>
          </p:grpSpPr>
          <p:sp>
            <p:nvSpPr>
              <p:cNvPr id="515" name="Delay 514"/>
              <p:cNvSpPr/>
              <p:nvPr/>
            </p:nvSpPr>
            <p:spPr>
              <a:xfrm rot="16200000">
                <a:off x="546198" y="4978498"/>
                <a:ext cx="469703"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16" name="Oval 515"/>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512" name="Rectangle 511"/>
            <p:cNvSpPr/>
            <p:nvPr/>
          </p:nvSpPr>
          <p:spPr>
            <a:xfrm>
              <a:off x="7237918" y="1269803"/>
              <a:ext cx="345064" cy="154043"/>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13" name="Rectangle 512"/>
            <p:cNvSpPr/>
            <p:nvPr/>
          </p:nvSpPr>
          <p:spPr>
            <a:xfrm>
              <a:off x="7303771" y="1143539"/>
              <a:ext cx="213359" cy="15151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521" name="Rounded Rectangle 359"/>
          <p:cNvSpPr>
            <a:spLocks noChangeArrowheads="1"/>
          </p:cNvSpPr>
          <p:nvPr/>
        </p:nvSpPr>
        <p:spPr bwMode="auto">
          <a:xfrm>
            <a:off x="9234488" y="3079750"/>
            <a:ext cx="1293812" cy="433388"/>
          </a:xfrm>
          <a:prstGeom prst="roundRect">
            <a:avLst>
              <a:gd name="adj" fmla="val 13680"/>
            </a:avLst>
          </a:prstGeom>
          <a:solidFill>
            <a:schemeClr val="bg1">
              <a:lumMod val="85000"/>
            </a:schemeClr>
          </a:solidFill>
          <a:ln w="12700">
            <a:solidFill>
              <a:srgbClr val="1F497D"/>
            </a:solidFill>
            <a:round/>
            <a:headEnd/>
            <a:tailEnd/>
          </a:ln>
        </p:spPr>
        <p:txBody>
          <a:bodyPr wrap="none" tIns="0" bIns="0" anchor="ctr"/>
          <a:lstStyle/>
          <a:p>
            <a:pPr algn="ctr" fontAlgn="base">
              <a:spcBef>
                <a:spcPct val="0"/>
              </a:spcBef>
              <a:spcAft>
                <a:spcPct val="0"/>
              </a:spcAft>
              <a:defRPr/>
            </a:pPr>
            <a:r>
              <a:rPr lang="en-GB" sz="1000" dirty="0">
                <a:solidFill>
                  <a:prstClr val="black"/>
                </a:solidFill>
                <a:cs typeface="MS PGothic" charset="0"/>
              </a:rPr>
              <a:t>Analytical Insight</a:t>
            </a:r>
          </a:p>
          <a:p>
            <a:pPr algn="ctr" fontAlgn="base">
              <a:spcBef>
                <a:spcPct val="0"/>
              </a:spcBef>
              <a:spcAft>
                <a:spcPct val="0"/>
              </a:spcAft>
              <a:defRPr/>
            </a:pPr>
            <a:r>
              <a:rPr lang="en-GB" sz="1000" dirty="0">
                <a:solidFill>
                  <a:prstClr val="black"/>
                </a:solidFill>
                <a:cs typeface="MS PGothic" charset="0"/>
              </a:rPr>
              <a:t>Applications</a:t>
            </a:r>
          </a:p>
        </p:txBody>
      </p:sp>
      <p:sp>
        <p:nvSpPr>
          <p:cNvPr id="459" name="Rounded Rectangle 60"/>
          <p:cNvSpPr>
            <a:spLocks noChangeArrowheads="1"/>
          </p:cNvSpPr>
          <p:nvPr/>
        </p:nvSpPr>
        <p:spPr bwMode="auto">
          <a:xfrm>
            <a:off x="3998913" y="1154113"/>
            <a:ext cx="1790700" cy="525462"/>
          </a:xfrm>
          <a:prstGeom prst="roundRect">
            <a:avLst>
              <a:gd name="adj" fmla="val 13476"/>
            </a:avLst>
          </a:prstGeom>
          <a:solidFill>
            <a:schemeClr val="bg1"/>
          </a:solidFill>
          <a:ln>
            <a:solidFill>
              <a:schemeClr val="tx2"/>
            </a:solidFill>
            <a:headEnd/>
            <a:tailEnd/>
          </a:ln>
        </p:spPr>
        <p:style>
          <a:lnRef idx="1">
            <a:schemeClr val="accent6"/>
          </a:lnRef>
          <a:fillRef idx="2">
            <a:schemeClr val="accent6"/>
          </a:fillRef>
          <a:effectRef idx="1">
            <a:schemeClr val="accent6"/>
          </a:effectRef>
          <a:fontRef idx="minor">
            <a:schemeClr val="dk1"/>
          </a:fontRef>
        </p:style>
        <p:txBody>
          <a:bodyPr lIns="36000" tIns="36000" rIns="36000" bIns="36000" anchor="ctr"/>
          <a:lstStyle/>
          <a:p>
            <a:pPr algn="ctr" fontAlgn="base">
              <a:spcBef>
                <a:spcPct val="0"/>
              </a:spcBef>
              <a:spcAft>
                <a:spcPct val="0"/>
              </a:spcAft>
              <a:defRPr/>
            </a:pPr>
            <a:r>
              <a:rPr lang="en-GB" sz="1050" dirty="0">
                <a:solidFill>
                  <a:prstClr val="black"/>
                </a:solidFill>
                <a:cs typeface="MS PGothic" charset="0"/>
              </a:rPr>
              <a:t>Cognitive and Analytics Development Tools</a:t>
            </a:r>
          </a:p>
        </p:txBody>
      </p:sp>
      <p:grpSp>
        <p:nvGrpSpPr>
          <p:cNvPr id="12393" name="Group 470"/>
          <p:cNvGrpSpPr>
            <a:grpSpLocks/>
          </p:cNvGrpSpPr>
          <p:nvPr/>
        </p:nvGrpSpPr>
        <p:grpSpPr bwMode="auto">
          <a:xfrm>
            <a:off x="2838450" y="1233489"/>
            <a:ext cx="255588" cy="371475"/>
            <a:chOff x="4884738" y="1239838"/>
            <a:chExt cx="255587" cy="371475"/>
          </a:xfrm>
        </p:grpSpPr>
        <p:sp>
          <p:nvSpPr>
            <p:cNvPr id="12736" name="Rounded Rectangle 54"/>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fontAlgn="base">
                <a:spcBef>
                  <a:spcPct val="0"/>
                </a:spcBef>
                <a:spcAft>
                  <a:spcPct val="0"/>
                </a:spcAft>
              </a:pPr>
              <a:endParaRPr lang="en-GB" sz="1400">
                <a:solidFill>
                  <a:srgbClr val="FFFFFF"/>
                </a:solidFill>
                <a:cs typeface="ＭＳ Ｐゴシック" charset="0"/>
              </a:endParaRPr>
            </a:p>
          </p:txBody>
        </p:sp>
        <p:sp>
          <p:nvSpPr>
            <p:cNvPr id="12737" name="Rounded Rectangle 111"/>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738" name="Diamond 102"/>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739" name="Rounded Rectangle 479"/>
            <p:cNvSpPr>
              <a:spLocks noChangeArrowheads="1"/>
            </p:cNvSpPr>
            <p:nvPr/>
          </p:nvSpPr>
          <p:spPr bwMode="auto">
            <a:xfrm>
              <a:off x="4951413" y="1446213"/>
              <a:ext cx="36513"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740" name="Rounded Rectangle 105"/>
            <p:cNvSpPr>
              <a:spLocks noChangeArrowheads="1"/>
            </p:cNvSpPr>
            <p:nvPr/>
          </p:nvSpPr>
          <p:spPr bwMode="auto">
            <a:xfrm>
              <a:off x="5027612"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741" name="Rounded Rectangle 106"/>
            <p:cNvSpPr>
              <a:spLocks noChangeArrowheads="1"/>
            </p:cNvSpPr>
            <p:nvPr/>
          </p:nvSpPr>
          <p:spPr bwMode="auto">
            <a:xfrm>
              <a:off x="5027612"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742" name="Rounded Rectangle 107"/>
            <p:cNvSpPr>
              <a:spLocks noChangeArrowheads="1"/>
            </p:cNvSpPr>
            <p:nvPr/>
          </p:nvSpPr>
          <p:spPr bwMode="auto">
            <a:xfrm>
              <a:off x="5022850" y="1485900"/>
              <a:ext cx="71437"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743" name="Rounded Rectangle 108"/>
            <p:cNvSpPr>
              <a:spLocks noChangeArrowheads="1"/>
            </p:cNvSpPr>
            <p:nvPr/>
          </p:nvSpPr>
          <p:spPr bwMode="auto">
            <a:xfrm>
              <a:off x="4951413" y="1520825"/>
              <a:ext cx="36513"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744" name="Rounded Rectangle 109"/>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745" name="Rounded Rectangle 110"/>
            <p:cNvSpPr>
              <a:spLocks noChangeArrowheads="1"/>
            </p:cNvSpPr>
            <p:nvPr/>
          </p:nvSpPr>
          <p:spPr bwMode="auto">
            <a:xfrm>
              <a:off x="4994276" y="1552575"/>
              <a:ext cx="36512" cy="33338"/>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12746" name="Rounded Rectangle 111"/>
            <p:cNvSpPr>
              <a:spLocks noChangeArrowheads="1"/>
            </p:cNvSpPr>
            <p:nvPr/>
          </p:nvSpPr>
          <p:spPr bwMode="auto">
            <a:xfrm>
              <a:off x="4965701" y="1463675"/>
              <a:ext cx="80962" cy="90488"/>
            </a:xfrm>
            <a:prstGeom prst="roundRect">
              <a:avLst>
                <a:gd name="adj" fmla="val 16667"/>
              </a:avLst>
            </a:prstGeom>
            <a:solidFill>
              <a:srgbClr val="1F497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lang="en-GB" sz="2400">
                <a:solidFill>
                  <a:srgbClr val="FFFFFF"/>
                </a:solidFill>
                <a:cs typeface="ＭＳ Ｐゴシック" charset="0"/>
              </a:endParaRPr>
            </a:p>
          </p:txBody>
        </p:sp>
      </p:grpSp>
      <p:grpSp>
        <p:nvGrpSpPr>
          <p:cNvPr id="12394" name="Group 490"/>
          <p:cNvGrpSpPr>
            <a:grpSpLocks/>
          </p:cNvGrpSpPr>
          <p:nvPr/>
        </p:nvGrpSpPr>
        <p:grpSpPr bwMode="auto">
          <a:xfrm>
            <a:off x="9220200" y="6007101"/>
            <a:ext cx="1316038" cy="417513"/>
            <a:chOff x="7696200" y="6007848"/>
            <a:chExt cx="1316038" cy="417513"/>
          </a:xfrm>
        </p:grpSpPr>
        <p:grpSp>
          <p:nvGrpSpPr>
            <p:cNvPr id="12690" name="Group 105"/>
            <p:cNvGrpSpPr>
              <a:grpSpLocks/>
            </p:cNvGrpSpPr>
            <p:nvPr/>
          </p:nvGrpSpPr>
          <p:grpSpPr bwMode="auto">
            <a:xfrm>
              <a:off x="8237657" y="6013391"/>
              <a:ext cx="221182" cy="401756"/>
              <a:chOff x="3003550" y="5378450"/>
              <a:chExt cx="355600" cy="654050"/>
            </a:xfrm>
          </p:grpSpPr>
          <p:grpSp>
            <p:nvGrpSpPr>
              <p:cNvPr id="12730" name="Group 17"/>
              <p:cNvGrpSpPr>
                <a:grpSpLocks/>
              </p:cNvGrpSpPr>
              <p:nvPr/>
            </p:nvGrpSpPr>
            <p:grpSpPr bwMode="auto">
              <a:xfrm>
                <a:off x="3003550" y="5378450"/>
                <a:ext cx="355600" cy="654050"/>
                <a:chOff x="603250" y="4737100"/>
                <a:chExt cx="355600" cy="654050"/>
              </a:xfrm>
            </p:grpSpPr>
            <p:sp>
              <p:nvSpPr>
                <p:cNvPr id="600" name="Delay 599"/>
                <p:cNvSpPr/>
                <p:nvPr/>
              </p:nvSpPr>
              <p:spPr>
                <a:xfrm rot="16200000">
                  <a:off x="543965" y="4978416"/>
                  <a:ext cx="472949" cy="354764"/>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01" name="Oval 600"/>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597" name="Group 72"/>
              <p:cNvGrpSpPr/>
              <p:nvPr/>
            </p:nvGrpSpPr>
            <p:grpSpPr>
              <a:xfrm rot="1819195">
                <a:off x="3081920" y="5692337"/>
                <a:ext cx="162527" cy="281297"/>
                <a:chOff x="2832100" y="4165600"/>
                <a:chExt cx="330200" cy="571500"/>
              </a:xfrm>
              <a:solidFill>
                <a:schemeClr val="bg1"/>
              </a:solidFill>
            </p:grpSpPr>
            <p:sp>
              <p:nvSpPr>
                <p:cNvPr id="598" name="Freeform 597"/>
                <p:cNvSpPr/>
                <p:nvPr/>
              </p:nvSpPr>
              <p:spPr>
                <a:xfrm>
                  <a:off x="2959100" y="4419600"/>
                  <a:ext cx="76200" cy="317500"/>
                </a:xfrm>
                <a:custGeom>
                  <a:avLst/>
                  <a:gdLst>
                    <a:gd name="connsiteX0" fmla="*/ 0 w 76200"/>
                    <a:gd name="connsiteY0" fmla="*/ 9525 h 317500"/>
                    <a:gd name="connsiteX1" fmla="*/ 38100 w 76200"/>
                    <a:gd name="connsiteY1" fmla="*/ 19050 h 317500"/>
                    <a:gd name="connsiteX2" fmla="*/ 76200 w 76200"/>
                    <a:gd name="connsiteY2" fmla="*/ 9525 h 317500"/>
                    <a:gd name="connsiteX3" fmla="*/ 76200 w 76200"/>
                    <a:gd name="connsiteY3" fmla="*/ 307975 h 317500"/>
                    <a:gd name="connsiteX4" fmla="*/ 38100 w 76200"/>
                    <a:gd name="connsiteY4" fmla="*/ 317500 h 317500"/>
                    <a:gd name="connsiteX5" fmla="*/ 0 w 76200"/>
                    <a:gd name="connsiteY5" fmla="*/ 307975 h 317500"/>
                    <a:gd name="connsiteX6" fmla="*/ 0 w 76200"/>
                    <a:gd name="connsiteY6" fmla="*/ 9525 h 317500"/>
                    <a:gd name="connsiteX0" fmla="*/ 0 w 76200"/>
                    <a:gd name="connsiteY0" fmla="*/ 9525 h 317500"/>
                    <a:gd name="connsiteX1" fmla="*/ 38100 w 76200"/>
                    <a:gd name="connsiteY1" fmla="*/ 0 h 317500"/>
                    <a:gd name="connsiteX2" fmla="*/ 76200 w 76200"/>
                    <a:gd name="connsiteY2" fmla="*/ 9525 h 317500"/>
                    <a:gd name="connsiteX3" fmla="*/ 38100 w 76200"/>
                    <a:gd name="connsiteY3" fmla="*/ 19050 h 317500"/>
                    <a:gd name="connsiteX4" fmla="*/ 0 w 76200"/>
                    <a:gd name="connsiteY4" fmla="*/ 9525 h 317500"/>
                    <a:gd name="connsiteX0" fmla="*/ 76200 w 76200"/>
                    <a:gd name="connsiteY0" fmla="*/ 9525 h 317500"/>
                    <a:gd name="connsiteX1" fmla="*/ 38100 w 76200"/>
                    <a:gd name="connsiteY1" fmla="*/ 19050 h 317500"/>
                    <a:gd name="connsiteX2" fmla="*/ 0 w 76200"/>
                    <a:gd name="connsiteY2" fmla="*/ 9525 h 317500"/>
                    <a:gd name="connsiteX3" fmla="*/ 38100 w 76200"/>
                    <a:gd name="connsiteY3" fmla="*/ 0 h 317500"/>
                    <a:gd name="connsiteX4" fmla="*/ 76200 w 76200"/>
                    <a:gd name="connsiteY4" fmla="*/ 9525 h 317500"/>
                    <a:gd name="connsiteX5" fmla="*/ 76200 w 76200"/>
                    <a:gd name="connsiteY5" fmla="*/ 307975 h 317500"/>
                    <a:gd name="connsiteX6" fmla="*/ 38100 w 76200"/>
                    <a:gd name="connsiteY6" fmla="*/ 317500 h 317500"/>
                    <a:gd name="connsiteX7" fmla="*/ 0 w 76200"/>
                    <a:gd name="connsiteY7" fmla="*/ 307975 h 317500"/>
                    <a:gd name="connsiteX8" fmla="*/ 0 w 76200"/>
                    <a:gd name="connsiteY8" fmla="*/ 9525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fill="lighten"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grp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defRPr/>
                  </a:pPr>
                  <a:endParaRPr lang="en-GB" sz="2400">
                    <a:solidFill>
                      <a:prstClr val="white"/>
                    </a:solidFill>
                  </a:endParaRPr>
                </a:p>
              </p:txBody>
            </p:sp>
            <p:sp>
              <p:nvSpPr>
                <p:cNvPr id="599" name="Oval 598"/>
                <p:cNvSpPr/>
                <p:nvPr/>
              </p:nvSpPr>
              <p:spPr>
                <a:xfrm>
                  <a:off x="2832100" y="4165600"/>
                  <a:ext cx="330200" cy="330200"/>
                </a:xfrm>
                <a:prstGeom prst="ellipse">
                  <a:avLst/>
                </a:prstGeom>
                <a:grp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grpSp>
          <p:nvGrpSpPr>
            <p:cNvPr id="12691" name="Group 57"/>
            <p:cNvGrpSpPr>
              <a:grpSpLocks/>
            </p:cNvGrpSpPr>
            <p:nvPr/>
          </p:nvGrpSpPr>
          <p:grpSpPr bwMode="auto">
            <a:xfrm>
              <a:off x="7964756" y="6013391"/>
              <a:ext cx="221182" cy="401756"/>
              <a:chOff x="6026150" y="4826000"/>
              <a:chExt cx="355600" cy="654050"/>
            </a:xfrm>
          </p:grpSpPr>
          <p:grpSp>
            <p:nvGrpSpPr>
              <p:cNvPr id="12724" name="Group 23"/>
              <p:cNvGrpSpPr>
                <a:grpSpLocks/>
              </p:cNvGrpSpPr>
              <p:nvPr/>
            </p:nvGrpSpPr>
            <p:grpSpPr bwMode="auto">
              <a:xfrm>
                <a:off x="6026150" y="4826000"/>
                <a:ext cx="355600" cy="654050"/>
                <a:chOff x="603250" y="4737100"/>
                <a:chExt cx="355600" cy="654050"/>
              </a:xfrm>
            </p:grpSpPr>
            <p:sp>
              <p:nvSpPr>
                <p:cNvPr id="594" name="Delay 593"/>
                <p:cNvSpPr/>
                <p:nvPr/>
              </p:nvSpPr>
              <p:spPr>
                <a:xfrm rot="16200000">
                  <a:off x="534793" y="4987349"/>
                  <a:ext cx="472949" cy="336899"/>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95" name="Oval 594"/>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593" name="Folded Corner 592"/>
              <p:cNvSpPr/>
              <p:nvPr/>
            </p:nvSpPr>
            <p:spPr>
              <a:xfrm>
                <a:off x="6094629" y="5171042"/>
                <a:ext cx="216943" cy="253273"/>
              </a:xfrm>
              <a:prstGeom prst="foldedCorner">
                <a:avLst/>
              </a:prstGeom>
              <a:solidFill>
                <a:schemeClr val="bg1"/>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2692" name="Group 29"/>
            <p:cNvGrpSpPr>
              <a:grpSpLocks/>
            </p:cNvGrpSpPr>
            <p:nvPr/>
          </p:nvGrpSpPr>
          <p:grpSpPr bwMode="auto">
            <a:xfrm>
              <a:off x="7696200" y="6013391"/>
              <a:ext cx="221182" cy="401756"/>
              <a:chOff x="603250" y="4737100"/>
              <a:chExt cx="355600" cy="654050"/>
            </a:xfrm>
          </p:grpSpPr>
          <p:sp>
            <p:nvSpPr>
              <p:cNvPr id="590" name="Delay 589"/>
              <p:cNvSpPr/>
              <p:nvPr/>
            </p:nvSpPr>
            <p:spPr>
              <a:xfrm rot="16200000">
                <a:off x="544158" y="4978414"/>
                <a:ext cx="472949" cy="354766"/>
              </a:xfrm>
              <a:prstGeom prst="flowChartDelay">
                <a:avLst/>
              </a:prstGeom>
              <a:solidFill>
                <a:schemeClr val="tx2"/>
              </a:solidFill>
              <a:ln w="9525"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91" name="Oval 590"/>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2693" name="Group 51"/>
            <p:cNvGrpSpPr>
              <a:grpSpLocks/>
            </p:cNvGrpSpPr>
            <p:nvPr/>
          </p:nvGrpSpPr>
          <p:grpSpPr bwMode="auto">
            <a:xfrm>
              <a:off x="8798496" y="6011863"/>
              <a:ext cx="213742" cy="404812"/>
              <a:chOff x="2317750" y="3276600"/>
              <a:chExt cx="355600" cy="654050"/>
            </a:xfrm>
          </p:grpSpPr>
          <p:grpSp>
            <p:nvGrpSpPr>
              <p:cNvPr id="12712" name="Group 17"/>
              <p:cNvGrpSpPr>
                <a:grpSpLocks/>
              </p:cNvGrpSpPr>
              <p:nvPr/>
            </p:nvGrpSpPr>
            <p:grpSpPr bwMode="auto">
              <a:xfrm>
                <a:off x="2317750" y="3276600"/>
                <a:ext cx="355600" cy="654050"/>
                <a:chOff x="603250" y="4737100"/>
                <a:chExt cx="355600" cy="654050"/>
              </a:xfrm>
            </p:grpSpPr>
            <p:sp>
              <p:nvSpPr>
                <p:cNvPr id="588" name="Delay 587"/>
                <p:cNvSpPr/>
                <p:nvPr/>
              </p:nvSpPr>
              <p:spPr>
                <a:xfrm rot="16200000">
                  <a:off x="545887" y="4979394"/>
                  <a:ext cx="469377" cy="356550"/>
                </a:xfrm>
                <a:prstGeom prst="flowChartDelay">
                  <a:avLst/>
                </a:prstGeom>
                <a:solidFill>
                  <a:schemeClr val="tx2"/>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89" name="Oval 588"/>
                <p:cNvSpPr/>
                <p:nvPr/>
              </p:nvSpPr>
              <p:spPr>
                <a:xfrm>
                  <a:off x="628650" y="4737100"/>
                  <a:ext cx="304800" cy="279400"/>
                </a:xfrm>
                <a:prstGeom prst="ellipse">
                  <a:avLst/>
                </a:prstGeom>
                <a:solidFill>
                  <a:schemeClr val="bg2"/>
                </a:solidFill>
                <a:ln w="9525" cap="flat" cmpd="sng" algn="ctr">
                  <a:solidFill>
                    <a:schemeClr val="tx2"/>
                  </a:solidFill>
                  <a:prstDash val="solid"/>
                  <a:round/>
                  <a:headEnd type="none" w="med" len="med"/>
                  <a:tailEnd type="none" w="med" len="me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585" name="Rectangle 584"/>
              <p:cNvSpPr/>
              <p:nvPr/>
            </p:nvSpPr>
            <p:spPr bwMode="auto">
              <a:xfrm>
                <a:off x="2343211" y="3585597"/>
                <a:ext cx="184877" cy="200063"/>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400">
                  <a:solidFill>
                    <a:prstClr val="white"/>
                  </a:solidFill>
                </a:endParaRPr>
              </a:p>
            </p:txBody>
          </p:sp>
          <p:sp>
            <p:nvSpPr>
              <p:cNvPr id="586" name="Rectangle 585"/>
              <p:cNvSpPr/>
              <p:nvPr/>
            </p:nvSpPr>
            <p:spPr bwMode="auto">
              <a:xfrm>
                <a:off x="2393393" y="3649719"/>
                <a:ext cx="184877" cy="200063"/>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400">
                  <a:solidFill>
                    <a:prstClr val="white"/>
                  </a:solidFill>
                </a:endParaRPr>
              </a:p>
            </p:txBody>
          </p:sp>
          <p:sp>
            <p:nvSpPr>
              <p:cNvPr id="587" name="Rectangle 586"/>
              <p:cNvSpPr/>
              <p:nvPr/>
            </p:nvSpPr>
            <p:spPr bwMode="auto">
              <a:xfrm>
                <a:off x="2443573" y="3713842"/>
                <a:ext cx="187519" cy="197497"/>
              </a:xfrm>
              <a:prstGeom prst="rect">
                <a:avLst/>
              </a:prstGeom>
              <a:solidFill>
                <a:schemeClr val="bg1"/>
              </a:solidFill>
              <a:ln w="952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400">
                  <a:solidFill>
                    <a:prstClr val="white"/>
                  </a:solidFill>
                </a:endParaRPr>
              </a:p>
            </p:txBody>
          </p:sp>
        </p:grpSp>
        <p:grpSp>
          <p:nvGrpSpPr>
            <p:cNvPr id="12694" name="Group 109"/>
            <p:cNvGrpSpPr>
              <a:grpSpLocks/>
            </p:cNvGrpSpPr>
            <p:nvPr/>
          </p:nvGrpSpPr>
          <p:grpSpPr bwMode="auto">
            <a:xfrm>
              <a:off x="7701391" y="6229453"/>
              <a:ext cx="201691" cy="151602"/>
              <a:chOff x="8077200" y="3670300"/>
              <a:chExt cx="342900" cy="241300"/>
            </a:xfrm>
          </p:grpSpPr>
          <p:sp>
            <p:nvSpPr>
              <p:cNvPr id="564" name="Rectangle 563"/>
              <p:cNvSpPr/>
              <p:nvPr/>
            </p:nvSpPr>
            <p:spPr>
              <a:xfrm>
                <a:off x="8176333" y="3671327"/>
                <a:ext cx="143045" cy="88438"/>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2707" name="Group 102"/>
              <p:cNvGrpSpPr>
                <a:grpSpLocks/>
              </p:cNvGrpSpPr>
              <p:nvPr/>
            </p:nvGrpSpPr>
            <p:grpSpPr bwMode="auto">
              <a:xfrm>
                <a:off x="8077200" y="3822700"/>
                <a:ext cx="342900" cy="88900"/>
                <a:chOff x="8293100" y="3771900"/>
                <a:chExt cx="342900" cy="88900"/>
              </a:xfrm>
            </p:grpSpPr>
            <p:sp>
              <p:nvSpPr>
                <p:cNvPr id="576" name="Rectangle 575"/>
                <p:cNvSpPr/>
                <p:nvPr/>
              </p:nvSpPr>
              <p:spPr>
                <a:xfrm>
                  <a:off x="8292372" y="3830249"/>
                  <a:ext cx="137646" cy="73276"/>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77" name="Rectangle 576"/>
                <p:cNvSpPr/>
                <p:nvPr/>
              </p:nvSpPr>
              <p:spPr>
                <a:xfrm>
                  <a:off x="8497492" y="3830249"/>
                  <a:ext cx="137646" cy="73276"/>
                </a:xfrm>
                <a:prstGeom prst="rect">
                  <a:avLst/>
                </a:prstGeom>
                <a:solidFill>
                  <a:srgbClr val="FFFFFF"/>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cxnSp>
            <p:nvCxnSpPr>
              <p:cNvPr id="571" name="Straight Connector 570"/>
              <p:cNvCxnSpPr>
                <a:stCxn id="564" idx="2"/>
                <a:endCxn id="577" idx="0"/>
              </p:cNvCxnSpPr>
              <p:nvPr/>
            </p:nvCxnSpPr>
            <p:spPr>
              <a:xfrm rot="16200000" flipH="1">
                <a:off x="8244811" y="3764159"/>
                <a:ext cx="108650" cy="99860"/>
              </a:xfrm>
              <a:prstGeom prst="line">
                <a:avLst/>
              </a:prstGeom>
              <a:ln>
                <a:solidFill>
                  <a:schemeClr val="accent1"/>
                </a:solidFill>
                <a:tailEnd type="none"/>
              </a:ln>
            </p:spPr>
            <p:style>
              <a:lnRef idx="2">
                <a:schemeClr val="accent1"/>
              </a:lnRef>
              <a:fillRef idx="0">
                <a:schemeClr val="accent1"/>
              </a:fillRef>
              <a:effectRef idx="1">
                <a:schemeClr val="accent1"/>
              </a:effectRef>
              <a:fontRef idx="minor">
                <a:schemeClr val="tx1"/>
              </a:fontRef>
            </p:style>
          </p:cxnSp>
          <p:cxnSp>
            <p:nvCxnSpPr>
              <p:cNvPr id="573" name="Elbow Connector 106"/>
              <p:cNvCxnSpPr>
                <a:stCxn id="564" idx="2"/>
                <a:endCxn id="576" idx="0"/>
              </p:cNvCxnSpPr>
              <p:nvPr/>
            </p:nvCxnSpPr>
            <p:spPr>
              <a:xfrm rot="5400000">
                <a:off x="8143601" y="3762809"/>
                <a:ext cx="108650" cy="102560"/>
              </a:xfrm>
              <a:prstGeom prst="straightConnector1">
                <a:avLst/>
              </a:prstGeom>
              <a:ln>
                <a:solidFill>
                  <a:schemeClr val="accent1"/>
                </a:solidFill>
                <a:tailEnd type="none"/>
              </a:ln>
            </p:spPr>
            <p:style>
              <a:lnRef idx="2">
                <a:schemeClr val="accent1"/>
              </a:lnRef>
              <a:fillRef idx="0">
                <a:schemeClr val="accent1"/>
              </a:fillRef>
              <a:effectRef idx="1">
                <a:schemeClr val="accent1"/>
              </a:effectRef>
              <a:fontRef idx="minor">
                <a:schemeClr val="tx1"/>
              </a:fontRef>
            </p:style>
          </p:cxnSp>
        </p:grpSp>
        <p:grpSp>
          <p:nvGrpSpPr>
            <p:cNvPr id="12695" name="Group 87"/>
            <p:cNvGrpSpPr>
              <a:grpSpLocks/>
            </p:cNvGrpSpPr>
            <p:nvPr/>
          </p:nvGrpSpPr>
          <p:grpSpPr bwMode="auto">
            <a:xfrm>
              <a:off x="8511614" y="6007848"/>
              <a:ext cx="230188" cy="417513"/>
              <a:chOff x="6438900" y="5651500"/>
              <a:chExt cx="355600" cy="654050"/>
            </a:xfrm>
          </p:grpSpPr>
          <p:grpSp>
            <p:nvGrpSpPr>
              <p:cNvPr id="12696" name="Group 29"/>
              <p:cNvGrpSpPr>
                <a:grpSpLocks/>
              </p:cNvGrpSpPr>
              <p:nvPr/>
            </p:nvGrpSpPr>
            <p:grpSpPr bwMode="auto">
              <a:xfrm>
                <a:off x="6438900" y="5651500"/>
                <a:ext cx="355600" cy="654050"/>
                <a:chOff x="603250" y="4737100"/>
                <a:chExt cx="355600" cy="654050"/>
              </a:xfrm>
            </p:grpSpPr>
            <p:sp>
              <p:nvSpPr>
                <p:cNvPr id="538" name="Delay 449"/>
                <p:cNvSpPr>
                  <a:spLocks noChangeArrowheads="1"/>
                </p:cNvSpPr>
                <p:nvPr/>
              </p:nvSpPr>
              <p:spPr bwMode="auto">
                <a:xfrm rot="-5400000">
                  <a:off x="546906" y="4978340"/>
                  <a:ext cx="470021" cy="355600"/>
                </a:xfrm>
                <a:prstGeom prst="flowChartDelay">
                  <a:avLst/>
                </a:prstGeom>
                <a:solidFill>
                  <a:schemeClr val="tx2"/>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algn="ctr" fontAlgn="base">
                    <a:spcBef>
                      <a:spcPct val="0"/>
                    </a:spcBef>
                    <a:spcAft>
                      <a:spcPct val="0"/>
                    </a:spcAft>
                    <a:defRPr/>
                  </a:pPr>
                  <a:endParaRPr lang="en-GB" sz="2400">
                    <a:solidFill>
                      <a:prstClr val="white"/>
                    </a:solidFill>
                    <a:cs typeface="MS PGothic" charset="0"/>
                  </a:endParaRPr>
                </a:p>
              </p:txBody>
            </p:sp>
            <p:sp>
              <p:nvSpPr>
                <p:cNvPr id="563" name="Oval 562"/>
                <p:cNvSpPr/>
                <p:nvPr/>
              </p:nvSpPr>
              <p:spPr>
                <a:xfrm>
                  <a:off x="628650" y="4737100"/>
                  <a:ext cx="304800" cy="279400"/>
                </a:xfrm>
                <a:prstGeom prst="ellipse">
                  <a:avLst/>
                </a:prstGeom>
                <a:solidFill>
                  <a:schemeClr val="bg2"/>
                </a:solidFill>
                <a:ln w="9525"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503" name="Rectangle 502"/>
              <p:cNvSpPr>
                <a:spLocks noChangeArrowheads="1"/>
              </p:cNvSpPr>
              <p:nvPr/>
            </p:nvSpPr>
            <p:spPr bwMode="auto">
              <a:xfrm>
                <a:off x="6447125" y="6044427"/>
                <a:ext cx="340884" cy="228793"/>
              </a:xfrm>
              <a:prstGeom prst="rect">
                <a:avLst/>
              </a:prstGeom>
              <a:solidFill>
                <a:schemeClr val="bg1"/>
              </a:solidFill>
              <a:ln w="9525">
                <a:solidFill>
                  <a:srgbClr val="1F497D"/>
                </a:solidFill>
                <a:round/>
                <a:headEnd/>
                <a:tailEnd/>
              </a:ln>
              <a:effectLst>
                <a:outerShdw blurRad="40000" dist="23000" dir="5400000" rotWithShape="0">
                  <a:srgbClr val="808080">
                    <a:alpha val="34999"/>
                  </a:srgbClr>
                </a:outerShdw>
              </a:effectLst>
            </p:spPr>
            <p:txBody>
              <a:bodyPr anchor="ctr"/>
              <a:lstStyle/>
              <a:p>
                <a:pPr algn="ctr" fontAlgn="base">
                  <a:spcBef>
                    <a:spcPct val="0"/>
                  </a:spcBef>
                  <a:spcAft>
                    <a:spcPct val="0"/>
                  </a:spcAft>
                  <a:defRPr/>
                </a:pPr>
                <a:endParaRPr lang="en-GB" sz="2400">
                  <a:solidFill>
                    <a:prstClr val="white"/>
                  </a:solidFill>
                  <a:cs typeface="MS PGothic" charset="0"/>
                </a:endParaRPr>
              </a:p>
            </p:txBody>
          </p:sp>
          <p:grpSp>
            <p:nvGrpSpPr>
              <p:cNvPr id="12698" name="Group 85"/>
              <p:cNvGrpSpPr>
                <a:grpSpLocks/>
              </p:cNvGrpSpPr>
              <p:nvPr/>
            </p:nvGrpSpPr>
            <p:grpSpPr bwMode="auto">
              <a:xfrm>
                <a:off x="6496172" y="6121519"/>
                <a:ext cx="246870" cy="71620"/>
                <a:chOff x="6769222" y="4178419"/>
                <a:chExt cx="246870" cy="71620"/>
              </a:xfrm>
            </p:grpSpPr>
            <p:sp>
              <p:nvSpPr>
                <p:cNvPr id="505" name="Rectangle 504"/>
                <p:cNvSpPr>
                  <a:spLocks noChangeArrowheads="1"/>
                </p:cNvSpPr>
                <p:nvPr/>
              </p:nvSpPr>
              <p:spPr bwMode="auto">
                <a:xfrm flipV="1">
                  <a:off x="6769224" y="4178421"/>
                  <a:ext cx="88286" cy="69632"/>
                </a:xfrm>
                <a:prstGeom prst="rect">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fontAlgn="base">
                    <a:spcBef>
                      <a:spcPct val="0"/>
                    </a:spcBef>
                    <a:spcAft>
                      <a:spcPct val="0"/>
                    </a:spcAft>
                    <a:defRPr/>
                  </a:pPr>
                  <a:endParaRPr lang="en-GB" sz="2400">
                    <a:solidFill>
                      <a:prstClr val="white"/>
                    </a:solidFill>
                    <a:cs typeface="MS PGothic" charset="0"/>
                  </a:endParaRPr>
                </a:p>
              </p:txBody>
            </p:sp>
            <p:sp>
              <p:nvSpPr>
                <p:cNvPr id="506" name="Rectangle 505"/>
                <p:cNvSpPr>
                  <a:spLocks noChangeArrowheads="1"/>
                </p:cNvSpPr>
                <p:nvPr/>
              </p:nvSpPr>
              <p:spPr bwMode="auto">
                <a:xfrm flipV="1">
                  <a:off x="6923724" y="4178421"/>
                  <a:ext cx="93191" cy="72118"/>
                </a:xfrm>
                <a:prstGeom prst="rect">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fontAlgn="base">
                    <a:spcBef>
                      <a:spcPct val="0"/>
                    </a:spcBef>
                    <a:spcAft>
                      <a:spcPct val="0"/>
                    </a:spcAft>
                    <a:defRPr/>
                  </a:pPr>
                  <a:endParaRPr lang="en-GB" sz="2400">
                    <a:solidFill>
                      <a:prstClr val="white"/>
                    </a:solidFill>
                    <a:cs typeface="MS PGothic" charset="0"/>
                  </a:endParaRPr>
                </a:p>
              </p:txBody>
            </p:sp>
            <p:cxnSp>
              <p:nvCxnSpPr>
                <p:cNvPr id="525" name="Straight Connector 524"/>
                <p:cNvCxnSpPr>
                  <a:cxnSpLocks noChangeShapeType="1"/>
                  <a:stCxn id="505" idx="3"/>
                  <a:endCxn id="506" idx="1"/>
                </p:cNvCxnSpPr>
                <p:nvPr/>
              </p:nvCxnSpPr>
              <p:spPr bwMode="auto">
                <a:xfrm>
                  <a:off x="6857510" y="4213237"/>
                  <a:ext cx="66214" cy="2486"/>
                </a:xfrm>
                <a:prstGeom prst="line">
                  <a:avLst/>
                </a:prstGeom>
                <a:noFill/>
                <a:ln w="9525">
                  <a:solidFill>
                    <a:srgbClr val="1F497D"/>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grpSp>
        </p:grpSp>
      </p:grpSp>
      <p:sp>
        <p:nvSpPr>
          <p:cNvPr id="12395" name="Rounded Rectangle 197"/>
          <p:cNvSpPr>
            <a:spLocks noChangeArrowheads="1"/>
          </p:cNvSpPr>
          <p:nvPr/>
        </p:nvSpPr>
        <p:spPr bwMode="auto">
          <a:xfrm rot="5400000">
            <a:off x="5045869" y="2999582"/>
            <a:ext cx="2343150" cy="2620962"/>
          </a:xfrm>
          <a:prstGeom prst="roundRect">
            <a:avLst>
              <a:gd name="adj" fmla="val 2310"/>
            </a:avLst>
          </a:prstGeom>
          <a:solidFill>
            <a:srgbClr val="CCFFCC"/>
          </a:solidFill>
          <a:ln w="9525">
            <a:solidFill>
              <a:srgbClr val="1F497D"/>
            </a:solidFill>
            <a:round/>
            <a:headEnd/>
            <a:tailEnd/>
          </a:ln>
        </p:spPr>
        <p:txBody>
          <a:bodyPr lIns="36000" tIns="0" rIns="36000" bIns="36000"/>
          <a:lstStyle/>
          <a:p>
            <a:pPr algn="ctr" fontAlgn="base">
              <a:spcBef>
                <a:spcPct val="0"/>
              </a:spcBef>
              <a:spcAft>
                <a:spcPct val="0"/>
              </a:spcAft>
            </a:pPr>
            <a:r>
              <a:rPr lang="en-GB" sz="1000">
                <a:solidFill>
                  <a:srgbClr val="000000"/>
                </a:solidFill>
                <a:cs typeface="ＭＳ Ｐゴシック" charset="0"/>
              </a:rPr>
              <a:t>Data Lake Repositories</a:t>
            </a:r>
          </a:p>
        </p:txBody>
      </p:sp>
      <p:sp>
        <p:nvSpPr>
          <p:cNvPr id="12396" name="Rounded Rectangle 197"/>
          <p:cNvSpPr>
            <a:spLocks noChangeArrowheads="1"/>
          </p:cNvSpPr>
          <p:nvPr/>
        </p:nvSpPr>
        <p:spPr bwMode="auto">
          <a:xfrm>
            <a:off x="4948239" y="3198814"/>
            <a:ext cx="2376487" cy="344487"/>
          </a:xfrm>
          <a:prstGeom prst="roundRect">
            <a:avLst>
              <a:gd name="adj" fmla="val 11542"/>
            </a:avLst>
          </a:prstGeom>
          <a:solidFill>
            <a:srgbClr val="D9D9D9"/>
          </a:solidFill>
          <a:ln w="9525">
            <a:solidFill>
              <a:srgbClr val="1F497D"/>
            </a:solidFill>
            <a:round/>
            <a:headEnd/>
            <a:tailEnd/>
          </a:ln>
        </p:spPr>
        <p:txBody>
          <a:bodyPr lIns="36000" tIns="0" rIns="36000" bIns="0" anchor="ctr"/>
          <a:lstStyle/>
          <a:p>
            <a:pPr fontAlgn="base">
              <a:spcBef>
                <a:spcPct val="0"/>
              </a:spcBef>
              <a:spcAft>
                <a:spcPct val="0"/>
              </a:spcAft>
            </a:pPr>
            <a:r>
              <a:rPr lang="en-GB" sz="700">
                <a:solidFill>
                  <a:srgbClr val="000000"/>
                </a:solidFill>
                <a:cs typeface="ＭＳ Ｐゴシック" charset="0"/>
              </a:rPr>
              <a:t>Descriptive</a:t>
            </a:r>
          </a:p>
          <a:p>
            <a:pPr fontAlgn="base">
              <a:spcBef>
                <a:spcPct val="0"/>
              </a:spcBef>
              <a:spcAft>
                <a:spcPct val="0"/>
              </a:spcAft>
            </a:pPr>
            <a:r>
              <a:rPr lang="en-GB" sz="700">
                <a:solidFill>
                  <a:srgbClr val="000000"/>
                </a:solidFill>
                <a:cs typeface="ＭＳ Ｐゴシック" charset="0"/>
              </a:rPr>
              <a:t>Data</a:t>
            </a:r>
          </a:p>
        </p:txBody>
      </p:sp>
      <p:sp>
        <p:nvSpPr>
          <p:cNvPr id="582" name="Snip Diagonal Corner Rectangle 56"/>
          <p:cNvSpPr>
            <a:spLocks noChangeArrowheads="1"/>
          </p:cNvSpPr>
          <p:nvPr/>
        </p:nvSpPr>
        <p:spPr bwMode="auto">
          <a:xfrm>
            <a:off x="6569076" y="3238501"/>
            <a:ext cx="720725" cy="265113"/>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0" tIns="36000" rIns="0" bIns="36000" anchor="ctr"/>
          <a:lstStyle/>
          <a:p>
            <a:pPr fontAlgn="base">
              <a:spcBef>
                <a:spcPct val="0"/>
              </a:spcBef>
              <a:spcAft>
                <a:spcPct val="0"/>
              </a:spcAft>
              <a:defRPr/>
            </a:pPr>
            <a:r>
              <a:rPr lang="en-GB" sz="700" cap="small" dirty="0">
                <a:solidFill>
                  <a:prstClr val="black"/>
                </a:solidFill>
                <a:cs typeface="MS PGothic" charset="0"/>
              </a:rPr>
              <a:t> Information</a:t>
            </a:r>
          </a:p>
          <a:p>
            <a:pPr fontAlgn="base">
              <a:spcBef>
                <a:spcPct val="0"/>
              </a:spcBef>
              <a:spcAft>
                <a:spcPct val="0"/>
              </a:spcAft>
              <a:defRPr/>
            </a:pPr>
            <a:r>
              <a:rPr lang="en-GB" sz="700" cap="small" dirty="0">
                <a:solidFill>
                  <a:prstClr val="black"/>
                </a:solidFill>
                <a:cs typeface="MS PGothic" charset="0"/>
              </a:rPr>
              <a:t> Views</a:t>
            </a:r>
          </a:p>
        </p:txBody>
      </p:sp>
      <p:grpSp>
        <p:nvGrpSpPr>
          <p:cNvPr id="12398" name="Group 75"/>
          <p:cNvGrpSpPr>
            <a:grpSpLocks/>
          </p:cNvGrpSpPr>
          <p:nvPr/>
        </p:nvGrpSpPr>
        <p:grpSpPr bwMode="auto">
          <a:xfrm>
            <a:off x="7091364" y="3309938"/>
            <a:ext cx="174625" cy="158750"/>
            <a:chOff x="-1397000" y="1498600"/>
            <a:chExt cx="1117600" cy="1003300"/>
          </a:xfrm>
        </p:grpSpPr>
        <p:sp>
          <p:nvSpPr>
            <p:cNvPr id="771" name="Cloud 770"/>
            <p:cNvSpPr/>
            <p:nvPr/>
          </p:nvSpPr>
          <p:spPr>
            <a:xfrm>
              <a:off x="-1397000" y="1498600"/>
              <a:ext cx="1117600" cy="1003300"/>
            </a:xfrm>
            <a:prstGeom prst="cloud">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000">
                <a:solidFill>
                  <a:prstClr val="white"/>
                </a:solidFill>
              </a:endParaRPr>
            </a:p>
          </p:txBody>
        </p:sp>
        <p:sp>
          <p:nvSpPr>
            <p:cNvPr id="772" name="Folded Corner 771"/>
            <p:cNvSpPr/>
            <p:nvPr/>
          </p:nvSpPr>
          <p:spPr>
            <a:xfrm>
              <a:off x="-1122683" y="1629026"/>
              <a:ext cx="599443" cy="712346"/>
            </a:xfrm>
            <a:prstGeom prst="foldedCorner">
              <a:avLst/>
            </a:prstGeom>
            <a:solidFill>
              <a:schemeClr val="bg1"/>
            </a:solidFill>
            <a:ln w="12700" cap="flat" cmpd="sng" algn="ctr">
              <a:solidFill>
                <a:srgbClr val="1F497D"/>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defRPr/>
              </a:pPr>
              <a:endParaRPr lang="en-GB" sz="2000">
                <a:solidFill>
                  <a:prstClr val="white"/>
                </a:solidFill>
              </a:endParaRPr>
            </a:p>
          </p:txBody>
        </p:sp>
      </p:grpSp>
      <p:sp>
        <p:nvSpPr>
          <p:cNvPr id="606" name="Rectangle 649"/>
          <p:cNvSpPr>
            <a:spLocks noChangeArrowheads="1"/>
          </p:cNvSpPr>
          <p:nvPr/>
        </p:nvSpPr>
        <p:spPr bwMode="auto">
          <a:xfrm>
            <a:off x="5453064" y="3238500"/>
            <a:ext cx="498475" cy="261938"/>
          </a:xfrm>
          <a:prstGeom prst="rect">
            <a:avLst/>
          </a:prstGeom>
          <a:solidFill>
            <a:schemeClr val="bg1"/>
          </a:solidFill>
          <a:ln w="19050">
            <a:solidFill>
              <a:srgbClr val="1F497D"/>
            </a:solidFill>
            <a:miter lim="800000"/>
            <a:headEnd/>
            <a:tailEnd/>
          </a:ln>
        </p:spPr>
        <p:txBody>
          <a:bodyPr wrap="none" lIns="36000" tIns="0" rIns="36000" bIns="0" anchor="ctr"/>
          <a:lstStyle/>
          <a:p>
            <a:pPr algn="ctr" fontAlgn="base">
              <a:spcBef>
                <a:spcPct val="0"/>
              </a:spcBef>
              <a:spcAft>
                <a:spcPct val="0"/>
              </a:spcAft>
              <a:defRPr/>
            </a:pPr>
            <a:r>
              <a:rPr lang="en-US" sz="700" cap="small" dirty="0">
                <a:solidFill>
                  <a:prstClr val="black"/>
                </a:solidFill>
                <a:cs typeface="MS PGothic" charset="0"/>
              </a:rPr>
              <a:t>Catalog</a:t>
            </a:r>
          </a:p>
          <a:p>
            <a:pPr algn="ctr" fontAlgn="base">
              <a:spcBef>
                <a:spcPct val="0"/>
              </a:spcBef>
              <a:spcAft>
                <a:spcPct val="0"/>
              </a:spcAft>
              <a:defRPr/>
            </a:pPr>
            <a:endParaRPr lang="en-US" sz="700" cap="small" dirty="0">
              <a:solidFill>
                <a:prstClr val="black"/>
              </a:solidFill>
              <a:cs typeface="MS PGothic" charset="0"/>
            </a:endParaRPr>
          </a:p>
        </p:txBody>
      </p:sp>
      <p:grpSp>
        <p:nvGrpSpPr>
          <p:cNvPr id="12400" name="Group 6"/>
          <p:cNvGrpSpPr>
            <a:grpSpLocks/>
          </p:cNvGrpSpPr>
          <p:nvPr/>
        </p:nvGrpSpPr>
        <p:grpSpPr bwMode="auto">
          <a:xfrm>
            <a:off x="5591175" y="3402013"/>
            <a:ext cx="242888" cy="61912"/>
            <a:chOff x="4289906" y="3494904"/>
            <a:chExt cx="242934" cy="61914"/>
          </a:xfrm>
        </p:grpSpPr>
        <p:sp>
          <p:nvSpPr>
            <p:cNvPr id="768" name="Magnetic Disk 767"/>
            <p:cNvSpPr/>
            <p:nvPr/>
          </p:nvSpPr>
          <p:spPr bwMode="auto">
            <a:xfrm>
              <a:off x="4289906" y="3496491"/>
              <a:ext cx="69863" cy="58740"/>
            </a:xfrm>
            <a:prstGeom prst="flowChartMagneticDisk">
              <a:avLst/>
            </a:prstGeom>
            <a:solidFill>
              <a:srgbClr val="93CDDD"/>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769" name="Magnetic Disk 768"/>
            <p:cNvSpPr/>
            <p:nvPr/>
          </p:nvSpPr>
          <p:spPr bwMode="auto">
            <a:xfrm>
              <a:off x="4375647" y="3494904"/>
              <a:ext cx="71452" cy="61914"/>
            </a:xfrm>
            <a:prstGeom prst="flowChartMagneticDisk">
              <a:avLst/>
            </a:prstGeom>
            <a:solidFill>
              <a:srgbClr val="93CDDD"/>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770" name="Magnetic Disk 769"/>
            <p:cNvSpPr/>
            <p:nvPr/>
          </p:nvSpPr>
          <p:spPr bwMode="auto">
            <a:xfrm>
              <a:off x="4462977" y="3494904"/>
              <a:ext cx="69863" cy="61914"/>
            </a:xfrm>
            <a:prstGeom prst="flowChartMagneticDisk">
              <a:avLst/>
            </a:prstGeom>
            <a:solidFill>
              <a:srgbClr val="93CDDD"/>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12401" name="Rounded Rectangle 197"/>
          <p:cNvSpPr>
            <a:spLocks noChangeArrowheads="1"/>
          </p:cNvSpPr>
          <p:nvPr/>
        </p:nvSpPr>
        <p:spPr bwMode="auto">
          <a:xfrm>
            <a:off x="4940300" y="4695825"/>
            <a:ext cx="2374900" cy="376238"/>
          </a:xfrm>
          <a:prstGeom prst="roundRect">
            <a:avLst>
              <a:gd name="adj" fmla="val 6606"/>
            </a:avLst>
          </a:prstGeom>
          <a:solidFill>
            <a:srgbClr val="D9D9D9"/>
          </a:solidFill>
          <a:ln w="9525">
            <a:solidFill>
              <a:srgbClr val="1F497D"/>
            </a:solidFill>
            <a:round/>
            <a:headEnd/>
            <a:tailEnd/>
          </a:ln>
        </p:spPr>
        <p:txBody>
          <a:bodyPr wrap="none" lIns="36000" tIns="0" rIns="36000" bIns="0" anchor="ctr"/>
          <a:lstStyle/>
          <a:p>
            <a:pPr fontAlgn="base">
              <a:spcBef>
                <a:spcPct val="0"/>
              </a:spcBef>
              <a:spcAft>
                <a:spcPct val="0"/>
              </a:spcAft>
            </a:pPr>
            <a:r>
              <a:rPr lang="en-GB" sz="700">
                <a:solidFill>
                  <a:srgbClr val="000000"/>
                </a:solidFill>
                <a:cs typeface="ＭＳ Ｐゴシック" charset="0"/>
              </a:rPr>
              <a:t>Context</a:t>
            </a:r>
          </a:p>
          <a:p>
            <a:pPr fontAlgn="base">
              <a:spcBef>
                <a:spcPct val="0"/>
              </a:spcBef>
              <a:spcAft>
                <a:spcPct val="0"/>
              </a:spcAft>
            </a:pPr>
            <a:r>
              <a:rPr lang="en-GB" sz="700">
                <a:solidFill>
                  <a:srgbClr val="000000"/>
                </a:solidFill>
                <a:cs typeface="ＭＳ Ｐゴシック" charset="0"/>
              </a:rPr>
              <a:t>Data</a:t>
            </a:r>
          </a:p>
        </p:txBody>
      </p:sp>
      <p:grpSp>
        <p:nvGrpSpPr>
          <p:cNvPr id="753" name="Group 11"/>
          <p:cNvGrpSpPr>
            <a:grpSpLocks/>
          </p:cNvGrpSpPr>
          <p:nvPr/>
        </p:nvGrpSpPr>
        <p:grpSpPr bwMode="auto">
          <a:xfrm>
            <a:off x="6001306" y="4748397"/>
            <a:ext cx="415384" cy="281480"/>
            <a:chOff x="2851383" y="3420981"/>
            <a:chExt cx="538719" cy="382354"/>
          </a:xfrm>
          <a:effectLst>
            <a:outerShdw blurRad="50800" dist="38100" dir="2700000" algn="tl" rotWithShape="0">
              <a:srgbClr val="000000">
                <a:alpha val="43000"/>
              </a:srgbClr>
            </a:outerShdw>
          </a:effectLst>
        </p:grpSpPr>
        <p:sp>
          <p:nvSpPr>
            <p:cNvPr id="766" name="Rectangle 649"/>
            <p:cNvSpPr>
              <a:spLocks noChangeArrowheads="1"/>
            </p:cNvSpPr>
            <p:nvPr/>
          </p:nvSpPr>
          <p:spPr bwMode="auto">
            <a:xfrm>
              <a:off x="2851383" y="3420981"/>
              <a:ext cx="538719" cy="382354"/>
            </a:xfrm>
            <a:prstGeom prst="rect">
              <a:avLst/>
            </a:prstGeom>
            <a:solidFill>
              <a:schemeClr val="bg1"/>
            </a:solidFill>
            <a:ln w="19050">
              <a:solidFill>
                <a:srgbClr val="1F497D"/>
              </a:solidFill>
              <a:miter lim="800000"/>
              <a:headEnd/>
              <a:tailEnd/>
            </a:ln>
          </p:spPr>
          <p:txBody>
            <a:bodyPr wrap="none" lIns="36000" tIns="36000" rIns="36000" bIns="36000"/>
            <a:lstStyle/>
            <a:p>
              <a:pPr algn="r" fontAlgn="base">
                <a:spcBef>
                  <a:spcPct val="0"/>
                </a:spcBef>
                <a:spcAft>
                  <a:spcPct val="0"/>
                </a:spcAft>
                <a:defRPr/>
              </a:pPr>
              <a:r>
                <a:rPr lang="en-US" sz="700" cap="small" dirty="0">
                  <a:solidFill>
                    <a:prstClr val="black"/>
                  </a:solidFill>
                  <a:cs typeface="MS PGothic" charset="0"/>
                </a:rPr>
                <a:t>Asset</a:t>
              </a:r>
            </a:p>
            <a:p>
              <a:pPr algn="r" fontAlgn="base">
                <a:spcBef>
                  <a:spcPct val="0"/>
                </a:spcBef>
                <a:spcAft>
                  <a:spcPct val="0"/>
                </a:spcAft>
                <a:defRPr/>
              </a:pPr>
              <a:r>
                <a:rPr lang="en-US" sz="700" cap="small" dirty="0">
                  <a:solidFill>
                    <a:prstClr val="black"/>
                  </a:solidFill>
                  <a:cs typeface="MS PGothic" charset="0"/>
                </a:rPr>
                <a:t>Hub</a:t>
              </a:r>
            </a:p>
          </p:txBody>
        </p:sp>
        <p:sp>
          <p:nvSpPr>
            <p:cNvPr id="767" name="Oval 57"/>
            <p:cNvSpPr>
              <a:spLocks noChangeArrowheads="1"/>
            </p:cNvSpPr>
            <p:nvPr/>
          </p:nvSpPr>
          <p:spPr bwMode="auto">
            <a:xfrm>
              <a:off x="2936876" y="3638043"/>
              <a:ext cx="114900" cy="108063"/>
            </a:xfrm>
            <a:prstGeom prst="ellipse">
              <a:avLst/>
            </a:prstGeom>
            <a:solidFill>
              <a:srgbClr val="9DD7E2"/>
            </a:solidFill>
            <a:ln w="12700">
              <a:solidFill>
                <a:srgbClr val="1F497D"/>
              </a:solidFill>
              <a:round/>
              <a:headEnd/>
              <a:tailEnd/>
            </a:ln>
            <a:effectLst>
              <a:outerShdw blurRad="50800" dist="38100" dir="2700000" algn="tl" rotWithShape="0">
                <a:srgbClr val="000000">
                  <a:alpha val="43000"/>
                </a:srgbClr>
              </a:outerShdw>
            </a:effectLst>
          </p:spPr>
          <p:txBody>
            <a:bodyPr lIns="36000" tIns="36000" rIns="36000" bIns="36000" anchor="ctr"/>
            <a:lstStyle/>
            <a:p>
              <a:pPr algn="r" fontAlgn="base">
                <a:spcBef>
                  <a:spcPct val="0"/>
                </a:spcBef>
                <a:spcAft>
                  <a:spcPct val="0"/>
                </a:spcAft>
                <a:defRPr/>
              </a:pPr>
              <a:endParaRPr lang="en-GB" sz="700" cap="small" dirty="0">
                <a:solidFill>
                  <a:srgbClr val="FFFFFF"/>
                </a:solidFill>
                <a:cs typeface="MS PGothic" charset="0"/>
              </a:endParaRPr>
            </a:p>
          </p:txBody>
        </p:sp>
      </p:grpSp>
      <p:grpSp>
        <p:nvGrpSpPr>
          <p:cNvPr id="754" name="Group 10"/>
          <p:cNvGrpSpPr>
            <a:grpSpLocks/>
          </p:cNvGrpSpPr>
          <p:nvPr/>
        </p:nvGrpSpPr>
        <p:grpSpPr bwMode="auto">
          <a:xfrm>
            <a:off x="6451465" y="4746925"/>
            <a:ext cx="405159" cy="282946"/>
            <a:chOff x="2731036" y="2957089"/>
            <a:chExt cx="562103" cy="385697"/>
          </a:xfrm>
          <a:effectLst>
            <a:outerShdw blurRad="50800" dist="38100" dir="2700000" algn="tl" rotWithShape="0">
              <a:srgbClr val="000000">
                <a:alpha val="43000"/>
              </a:srgbClr>
            </a:outerShdw>
          </a:effectLst>
        </p:grpSpPr>
        <p:sp>
          <p:nvSpPr>
            <p:cNvPr id="764" name="Rectangle 645"/>
            <p:cNvSpPr>
              <a:spLocks noChangeArrowheads="1"/>
            </p:cNvSpPr>
            <p:nvPr/>
          </p:nvSpPr>
          <p:spPr bwMode="auto">
            <a:xfrm>
              <a:off x="2731036" y="2957089"/>
              <a:ext cx="562103" cy="385697"/>
            </a:xfrm>
            <a:prstGeom prst="rect">
              <a:avLst/>
            </a:prstGeom>
            <a:solidFill>
              <a:schemeClr val="bg1"/>
            </a:solidFill>
            <a:ln w="19050">
              <a:solidFill>
                <a:srgbClr val="1F497D"/>
              </a:solidFill>
              <a:miter lim="800000"/>
              <a:headEnd/>
              <a:tailEnd/>
            </a:ln>
          </p:spPr>
          <p:txBody>
            <a:bodyPr wrap="none" lIns="0" tIns="0" rIns="36000" bIns="0" anchor="ctr"/>
            <a:lstStyle/>
            <a:p>
              <a:pPr algn="r" fontAlgn="base">
                <a:spcBef>
                  <a:spcPct val="0"/>
                </a:spcBef>
                <a:spcAft>
                  <a:spcPct val="0"/>
                </a:spcAft>
                <a:defRPr/>
              </a:pPr>
              <a:r>
                <a:rPr lang="en-US" sz="700" cap="small" dirty="0">
                  <a:solidFill>
                    <a:prstClr val="black"/>
                  </a:solidFill>
                  <a:cs typeface="MS PGothic" charset="0"/>
                </a:rPr>
                <a:t>Activity</a:t>
              </a:r>
            </a:p>
            <a:p>
              <a:pPr algn="r" fontAlgn="base">
                <a:spcBef>
                  <a:spcPct val="0"/>
                </a:spcBef>
                <a:spcAft>
                  <a:spcPct val="0"/>
                </a:spcAft>
                <a:defRPr/>
              </a:pPr>
              <a:r>
                <a:rPr lang="en-US" sz="700" cap="small" dirty="0">
                  <a:solidFill>
                    <a:prstClr val="black"/>
                  </a:solidFill>
                  <a:cs typeface="MS PGothic" charset="0"/>
                </a:rPr>
                <a:t>Hub</a:t>
              </a:r>
            </a:p>
          </p:txBody>
        </p:sp>
        <p:sp>
          <p:nvSpPr>
            <p:cNvPr id="765" name="Vertical Scroll 764"/>
            <p:cNvSpPr/>
            <p:nvPr/>
          </p:nvSpPr>
          <p:spPr>
            <a:xfrm>
              <a:off x="2834025" y="3174017"/>
              <a:ext cx="106736" cy="112780"/>
            </a:xfrm>
            <a:prstGeom prst="verticalScroll">
              <a:avLst/>
            </a:prstGeom>
            <a:solidFill>
              <a:srgbClr val="7ACBE0"/>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700" cap="small" dirty="0">
                <a:solidFill>
                  <a:srgbClr val="1F497D"/>
                </a:solidFill>
                <a:latin typeface="Calibri"/>
                <a:cs typeface="Calibri"/>
              </a:endParaRPr>
            </a:p>
          </p:txBody>
        </p:sp>
      </p:grpSp>
      <p:sp>
        <p:nvSpPr>
          <p:cNvPr id="755" name="Rectangle 645"/>
          <p:cNvSpPr>
            <a:spLocks noChangeArrowheads="1"/>
          </p:cNvSpPr>
          <p:nvPr/>
        </p:nvSpPr>
        <p:spPr bwMode="auto">
          <a:xfrm>
            <a:off x="6889750" y="4748214"/>
            <a:ext cx="400050" cy="280987"/>
          </a:xfrm>
          <a:prstGeom prst="rect">
            <a:avLst/>
          </a:prstGeom>
          <a:solidFill>
            <a:schemeClr val="bg1"/>
          </a:solidFill>
          <a:ln w="19050">
            <a:solidFill>
              <a:srgbClr val="1F497D"/>
            </a:solidFill>
            <a:miter lim="800000"/>
            <a:headEnd/>
            <a:tailEnd/>
          </a:ln>
        </p:spPr>
        <p:txBody>
          <a:bodyPr wrap="none" lIns="36000" tIns="36000" rIns="36000" bIns="36000"/>
          <a:lstStyle/>
          <a:p>
            <a:pPr algn="r" fontAlgn="base">
              <a:spcBef>
                <a:spcPct val="0"/>
              </a:spcBef>
              <a:spcAft>
                <a:spcPct val="0"/>
              </a:spcAft>
              <a:defRPr/>
            </a:pPr>
            <a:r>
              <a:rPr lang="en-US" sz="700" cap="small" dirty="0">
                <a:solidFill>
                  <a:prstClr val="black"/>
                </a:solidFill>
                <a:cs typeface="MS PGothic" charset="0"/>
              </a:rPr>
              <a:t>Code</a:t>
            </a:r>
          </a:p>
          <a:p>
            <a:pPr algn="r" fontAlgn="base">
              <a:spcBef>
                <a:spcPct val="0"/>
              </a:spcBef>
              <a:spcAft>
                <a:spcPct val="0"/>
              </a:spcAft>
              <a:defRPr/>
            </a:pPr>
            <a:r>
              <a:rPr lang="en-US" sz="700" cap="small" dirty="0">
                <a:solidFill>
                  <a:prstClr val="black"/>
                </a:solidFill>
                <a:cs typeface="MS PGothic" charset="0"/>
              </a:rPr>
              <a:t>Hub</a:t>
            </a:r>
          </a:p>
        </p:txBody>
      </p:sp>
      <p:sp>
        <p:nvSpPr>
          <p:cNvPr id="756" name="Rectangle 649"/>
          <p:cNvSpPr>
            <a:spLocks noChangeArrowheads="1"/>
          </p:cNvSpPr>
          <p:nvPr/>
        </p:nvSpPr>
        <p:spPr bwMode="auto">
          <a:xfrm>
            <a:off x="5453063" y="4745038"/>
            <a:ext cx="520700" cy="285750"/>
          </a:xfrm>
          <a:prstGeom prst="rect">
            <a:avLst/>
          </a:prstGeom>
          <a:solidFill>
            <a:schemeClr val="bg1"/>
          </a:solidFill>
          <a:ln w="19050">
            <a:solidFill>
              <a:srgbClr val="1F497D"/>
            </a:solidFill>
            <a:miter lim="800000"/>
            <a:headEnd/>
            <a:tailEnd/>
          </a:ln>
          <a:effectLst/>
        </p:spPr>
        <p:txBody>
          <a:bodyPr wrap="none" lIns="36000" tIns="36000" rIns="36000" bIns="36000" anchor="ctr"/>
          <a:lstStyle/>
          <a:p>
            <a:pPr fontAlgn="base">
              <a:spcBef>
                <a:spcPct val="0"/>
              </a:spcBef>
              <a:spcAft>
                <a:spcPct val="0"/>
              </a:spcAft>
              <a:defRPr/>
            </a:pPr>
            <a:r>
              <a:rPr lang="en-US" sz="700" cap="small" dirty="0">
                <a:solidFill>
                  <a:prstClr val="black"/>
                </a:solidFill>
                <a:cs typeface="MS PGothic" charset="0"/>
              </a:rPr>
              <a:t>Content</a:t>
            </a:r>
          </a:p>
          <a:p>
            <a:pPr fontAlgn="base">
              <a:spcBef>
                <a:spcPct val="0"/>
              </a:spcBef>
              <a:spcAft>
                <a:spcPct val="0"/>
              </a:spcAft>
              <a:defRPr/>
            </a:pPr>
            <a:r>
              <a:rPr lang="en-US" sz="700" cap="small" dirty="0">
                <a:solidFill>
                  <a:prstClr val="black"/>
                </a:solidFill>
                <a:cs typeface="MS PGothic" charset="0"/>
              </a:rPr>
              <a:t>Hub</a:t>
            </a:r>
          </a:p>
        </p:txBody>
      </p:sp>
      <p:sp>
        <p:nvSpPr>
          <p:cNvPr id="757" name="Donut 756"/>
          <p:cNvSpPr/>
          <p:nvPr/>
        </p:nvSpPr>
        <p:spPr bwMode="auto">
          <a:xfrm>
            <a:off x="6940551" y="4891089"/>
            <a:ext cx="111125" cy="109537"/>
          </a:xfrm>
          <a:prstGeom prst="donut">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US" sz="700" cap="small" dirty="0">
              <a:solidFill>
                <a:prstClr val="black"/>
              </a:solidFill>
            </a:endParaRPr>
          </a:p>
        </p:txBody>
      </p:sp>
      <p:grpSp>
        <p:nvGrpSpPr>
          <p:cNvPr id="12407" name="Group 153"/>
          <p:cNvGrpSpPr>
            <a:grpSpLocks/>
          </p:cNvGrpSpPr>
          <p:nvPr/>
        </p:nvGrpSpPr>
        <p:grpSpPr bwMode="auto">
          <a:xfrm>
            <a:off x="5730876" y="4957763"/>
            <a:ext cx="169863" cy="88900"/>
            <a:chOff x="977900" y="3314700"/>
            <a:chExt cx="876300" cy="419100"/>
          </a:xfrm>
        </p:grpSpPr>
        <p:sp>
          <p:nvSpPr>
            <p:cNvPr id="759" name="Rectangle 758"/>
            <p:cNvSpPr/>
            <p:nvPr/>
          </p:nvSpPr>
          <p:spPr bwMode="auto">
            <a:xfrm>
              <a:off x="1706785" y="3090182"/>
              <a:ext cx="147415" cy="336774"/>
            </a:xfrm>
            <a:prstGeom prst="rect">
              <a:avLst/>
            </a:prstGeom>
            <a:solidFill>
              <a:schemeClr val="bg1"/>
            </a:solidFill>
            <a:ln w="31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400">
                <a:solidFill>
                  <a:prstClr val="white"/>
                </a:solidFill>
              </a:endParaRPr>
            </a:p>
          </p:txBody>
        </p:sp>
        <p:sp>
          <p:nvSpPr>
            <p:cNvPr id="760" name="Multidocument 759"/>
            <p:cNvSpPr/>
            <p:nvPr/>
          </p:nvSpPr>
          <p:spPr>
            <a:xfrm>
              <a:off x="977900" y="3075214"/>
              <a:ext cx="376726" cy="359229"/>
            </a:xfrm>
            <a:prstGeom prst="flowChartMultidocument">
              <a:avLst/>
            </a:prstGeom>
            <a:solidFill>
              <a:schemeClr val="bg1"/>
            </a:solidFill>
            <a:ln w="3175" cap="flat" cmpd="sng" algn="ctr">
              <a:solidFill>
                <a:srgbClr val="1F497D"/>
              </a:solidFill>
              <a:prstDash val="solid"/>
              <a:round/>
              <a:headEnd w="med" len="med"/>
              <a:tailEnd w="med" len="me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761" name="Rectangle 760"/>
            <p:cNvSpPr/>
            <p:nvPr/>
          </p:nvSpPr>
          <p:spPr bwMode="auto">
            <a:xfrm>
              <a:off x="1665834" y="3135086"/>
              <a:ext cx="155607" cy="329293"/>
            </a:xfrm>
            <a:prstGeom prst="rect">
              <a:avLst/>
            </a:prstGeom>
            <a:solidFill>
              <a:schemeClr val="bg1"/>
            </a:solidFill>
            <a:ln w="31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400">
                <a:solidFill>
                  <a:prstClr val="white"/>
                </a:solidFill>
              </a:endParaRPr>
            </a:p>
          </p:txBody>
        </p:sp>
        <p:sp>
          <p:nvSpPr>
            <p:cNvPr id="762" name="Rectangle 761"/>
            <p:cNvSpPr/>
            <p:nvPr/>
          </p:nvSpPr>
          <p:spPr bwMode="auto">
            <a:xfrm>
              <a:off x="1624889" y="3165021"/>
              <a:ext cx="147415" cy="336774"/>
            </a:xfrm>
            <a:prstGeom prst="rect">
              <a:avLst/>
            </a:prstGeom>
            <a:solidFill>
              <a:schemeClr val="bg1"/>
            </a:solidFill>
            <a:ln w="31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400">
                <a:solidFill>
                  <a:prstClr val="white"/>
                </a:solidFill>
              </a:endParaRPr>
            </a:p>
          </p:txBody>
        </p:sp>
        <p:cxnSp>
          <p:nvCxnSpPr>
            <p:cNvPr id="763" name="Elbow Connector 762"/>
            <p:cNvCxnSpPr>
              <a:stCxn id="760" idx="3"/>
              <a:endCxn id="762" idx="1"/>
            </p:cNvCxnSpPr>
            <p:nvPr/>
          </p:nvCxnSpPr>
          <p:spPr>
            <a:xfrm>
              <a:off x="1354626" y="3262310"/>
              <a:ext cx="270263" cy="74839"/>
            </a:xfrm>
            <a:prstGeom prst="bentConnector3">
              <a:avLst>
                <a:gd name="adj1" fmla="val 50000"/>
              </a:avLst>
            </a:prstGeom>
            <a:ln w="3175" cap="flat" cmpd="sng" algn="ctr">
              <a:solidFill>
                <a:srgbClr val="1F497D"/>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2408" name="Rounded Rectangle 197"/>
          <p:cNvSpPr>
            <a:spLocks noChangeArrowheads="1"/>
          </p:cNvSpPr>
          <p:nvPr/>
        </p:nvSpPr>
        <p:spPr bwMode="auto">
          <a:xfrm>
            <a:off x="4943475" y="3570289"/>
            <a:ext cx="2381250" cy="301625"/>
          </a:xfrm>
          <a:prstGeom prst="roundRect">
            <a:avLst>
              <a:gd name="adj" fmla="val 9389"/>
            </a:avLst>
          </a:prstGeom>
          <a:solidFill>
            <a:srgbClr val="D9D9D9"/>
          </a:solidFill>
          <a:ln w="9525">
            <a:solidFill>
              <a:srgbClr val="1F497D"/>
            </a:solidFill>
            <a:round/>
            <a:headEnd/>
            <a:tailEnd/>
          </a:ln>
        </p:spPr>
        <p:txBody>
          <a:bodyPr wrap="none" lIns="36000" tIns="0" rIns="36000" bIns="0" anchor="ctr"/>
          <a:lstStyle/>
          <a:p>
            <a:pPr fontAlgn="base">
              <a:spcBef>
                <a:spcPct val="0"/>
              </a:spcBef>
              <a:spcAft>
                <a:spcPct val="0"/>
              </a:spcAft>
            </a:pPr>
            <a:r>
              <a:rPr lang="en-GB" sz="700">
                <a:solidFill>
                  <a:srgbClr val="000000"/>
                </a:solidFill>
                <a:cs typeface="ＭＳ Ｐゴシック" charset="0"/>
              </a:rPr>
              <a:t>Deposited</a:t>
            </a:r>
          </a:p>
          <a:p>
            <a:pPr fontAlgn="base">
              <a:spcBef>
                <a:spcPct val="0"/>
              </a:spcBef>
              <a:spcAft>
                <a:spcPct val="0"/>
              </a:spcAft>
            </a:pPr>
            <a:r>
              <a:rPr lang="en-GB" sz="700">
                <a:solidFill>
                  <a:srgbClr val="000000"/>
                </a:solidFill>
                <a:cs typeface="ＭＳ Ｐゴシック" charset="0"/>
              </a:rPr>
              <a:t>Data</a:t>
            </a:r>
          </a:p>
        </p:txBody>
      </p:sp>
      <p:grpSp>
        <p:nvGrpSpPr>
          <p:cNvPr id="12409" name="Group 343"/>
          <p:cNvGrpSpPr>
            <a:grpSpLocks/>
          </p:cNvGrpSpPr>
          <p:nvPr/>
        </p:nvGrpSpPr>
        <p:grpSpPr bwMode="auto">
          <a:xfrm>
            <a:off x="5861050" y="3627438"/>
            <a:ext cx="165100" cy="171450"/>
            <a:chOff x="3599162" y="4756368"/>
            <a:chExt cx="197611" cy="205695"/>
          </a:xfrm>
        </p:grpSpPr>
        <p:grpSp>
          <p:nvGrpSpPr>
            <p:cNvPr id="12675" name="Group 642"/>
            <p:cNvGrpSpPr>
              <a:grpSpLocks/>
            </p:cNvGrpSpPr>
            <p:nvPr/>
          </p:nvGrpSpPr>
          <p:grpSpPr bwMode="auto">
            <a:xfrm>
              <a:off x="3604386" y="4756368"/>
              <a:ext cx="192387" cy="182602"/>
              <a:chOff x="1642" y="1357"/>
              <a:chExt cx="257" cy="292"/>
            </a:xfrm>
          </p:grpSpPr>
          <p:sp>
            <p:nvSpPr>
              <p:cNvPr id="12677" name="Folded Corner 72"/>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78" name="Folded Corner 73"/>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79" name="Folded Corner 74"/>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grpSp>
        <p:sp>
          <p:nvSpPr>
            <p:cNvPr id="12676" name="Can 747"/>
            <p:cNvSpPr>
              <a:spLocks noChangeArrowheads="1"/>
            </p:cNvSpPr>
            <p:nvPr/>
          </p:nvSpPr>
          <p:spPr bwMode="auto">
            <a:xfrm>
              <a:off x="3598888" y="4839778"/>
              <a:ext cx="102391" cy="151729"/>
            </a:xfrm>
            <a:prstGeom prst="can">
              <a:avLst>
                <a:gd name="adj" fmla="val 25000"/>
              </a:avLst>
            </a:prstGeom>
            <a:solidFill>
              <a:srgbClr val="9DD7E2"/>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FFFFFF"/>
                </a:solidFill>
                <a:cs typeface="ＭＳ Ｐゴシック" charset="0"/>
              </a:endParaRPr>
            </a:p>
          </p:txBody>
        </p:sp>
      </p:grpSp>
      <p:grpSp>
        <p:nvGrpSpPr>
          <p:cNvPr id="12410" name="Group 343"/>
          <p:cNvGrpSpPr>
            <a:grpSpLocks/>
          </p:cNvGrpSpPr>
          <p:nvPr/>
        </p:nvGrpSpPr>
        <p:grpSpPr bwMode="auto">
          <a:xfrm>
            <a:off x="6153150" y="3627438"/>
            <a:ext cx="166688" cy="171450"/>
            <a:chOff x="3599162" y="4756368"/>
            <a:chExt cx="197611" cy="205695"/>
          </a:xfrm>
        </p:grpSpPr>
        <p:grpSp>
          <p:nvGrpSpPr>
            <p:cNvPr id="12670" name="Group 642"/>
            <p:cNvGrpSpPr>
              <a:grpSpLocks/>
            </p:cNvGrpSpPr>
            <p:nvPr/>
          </p:nvGrpSpPr>
          <p:grpSpPr bwMode="auto">
            <a:xfrm>
              <a:off x="3604386" y="4756368"/>
              <a:ext cx="192387" cy="182602"/>
              <a:chOff x="1642" y="1357"/>
              <a:chExt cx="257" cy="292"/>
            </a:xfrm>
          </p:grpSpPr>
          <p:sp>
            <p:nvSpPr>
              <p:cNvPr id="12672" name="Folded Corner 72"/>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73" name="Folded Corner 73"/>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74" name="Folded Corner 74"/>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grpSp>
        <p:sp>
          <p:nvSpPr>
            <p:cNvPr id="12671" name="Can 742"/>
            <p:cNvSpPr>
              <a:spLocks noChangeArrowheads="1"/>
            </p:cNvSpPr>
            <p:nvPr/>
          </p:nvSpPr>
          <p:spPr bwMode="auto">
            <a:xfrm>
              <a:off x="3599570" y="4839778"/>
              <a:ext cx="101424" cy="151729"/>
            </a:xfrm>
            <a:prstGeom prst="can">
              <a:avLst>
                <a:gd name="adj" fmla="val 25002"/>
              </a:avLst>
            </a:prstGeom>
            <a:solidFill>
              <a:srgbClr val="9DD7E2"/>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FFFFFF"/>
                </a:solidFill>
                <a:cs typeface="ＭＳ Ｐゴシック" charset="0"/>
              </a:endParaRPr>
            </a:p>
          </p:txBody>
        </p:sp>
      </p:grpSp>
      <p:grpSp>
        <p:nvGrpSpPr>
          <p:cNvPr id="12411" name="Group 343"/>
          <p:cNvGrpSpPr>
            <a:grpSpLocks/>
          </p:cNvGrpSpPr>
          <p:nvPr/>
        </p:nvGrpSpPr>
        <p:grpSpPr bwMode="auto">
          <a:xfrm>
            <a:off x="6446839" y="3627438"/>
            <a:ext cx="166687" cy="171450"/>
            <a:chOff x="3599162" y="4756368"/>
            <a:chExt cx="197611" cy="205695"/>
          </a:xfrm>
        </p:grpSpPr>
        <p:grpSp>
          <p:nvGrpSpPr>
            <p:cNvPr id="12665" name="Group 642"/>
            <p:cNvGrpSpPr>
              <a:grpSpLocks/>
            </p:cNvGrpSpPr>
            <p:nvPr/>
          </p:nvGrpSpPr>
          <p:grpSpPr bwMode="auto">
            <a:xfrm>
              <a:off x="3604386" y="4756368"/>
              <a:ext cx="192387" cy="182602"/>
              <a:chOff x="1642" y="1357"/>
              <a:chExt cx="257" cy="292"/>
            </a:xfrm>
          </p:grpSpPr>
          <p:sp>
            <p:nvSpPr>
              <p:cNvPr id="12667" name="Folded Corner 72"/>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68" name="Folded Corner 73"/>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69" name="Folded Corner 74"/>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grpSp>
        <p:sp>
          <p:nvSpPr>
            <p:cNvPr id="12666" name="Can 737"/>
            <p:cNvSpPr>
              <a:spLocks noChangeArrowheads="1"/>
            </p:cNvSpPr>
            <p:nvPr/>
          </p:nvSpPr>
          <p:spPr bwMode="auto">
            <a:xfrm>
              <a:off x="3590792" y="4839778"/>
              <a:ext cx="109974" cy="151729"/>
            </a:xfrm>
            <a:prstGeom prst="can">
              <a:avLst>
                <a:gd name="adj" fmla="val 25000"/>
              </a:avLst>
            </a:prstGeom>
            <a:solidFill>
              <a:srgbClr val="9DD7E2"/>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FFFFFF"/>
                </a:solidFill>
                <a:cs typeface="ＭＳ Ｐゴシック" charset="0"/>
              </a:endParaRPr>
            </a:p>
          </p:txBody>
        </p:sp>
      </p:grpSp>
      <p:grpSp>
        <p:nvGrpSpPr>
          <p:cNvPr id="12412" name="Group 343"/>
          <p:cNvGrpSpPr>
            <a:grpSpLocks/>
          </p:cNvGrpSpPr>
          <p:nvPr/>
        </p:nvGrpSpPr>
        <p:grpSpPr bwMode="auto">
          <a:xfrm>
            <a:off x="6740526" y="3627439"/>
            <a:ext cx="161925" cy="198437"/>
            <a:chOff x="3604386" y="4756368"/>
            <a:chExt cx="192387" cy="237402"/>
          </a:xfrm>
        </p:grpSpPr>
        <p:grpSp>
          <p:nvGrpSpPr>
            <p:cNvPr id="12660" name="Group 642"/>
            <p:cNvGrpSpPr>
              <a:grpSpLocks/>
            </p:cNvGrpSpPr>
            <p:nvPr/>
          </p:nvGrpSpPr>
          <p:grpSpPr bwMode="auto">
            <a:xfrm>
              <a:off x="3604386" y="4756368"/>
              <a:ext cx="192387" cy="182602"/>
              <a:chOff x="1642" y="1357"/>
              <a:chExt cx="257" cy="292"/>
            </a:xfrm>
          </p:grpSpPr>
          <p:sp>
            <p:nvSpPr>
              <p:cNvPr id="12662" name="Folded Corner 72"/>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63" name="Folded Corner 73"/>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64" name="Folded Corner 74"/>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grpSp>
        <p:sp>
          <p:nvSpPr>
            <p:cNvPr id="12661" name="Can 732"/>
            <p:cNvSpPr>
              <a:spLocks noChangeArrowheads="1"/>
            </p:cNvSpPr>
            <p:nvPr/>
          </p:nvSpPr>
          <p:spPr bwMode="auto">
            <a:xfrm>
              <a:off x="3621600" y="4839777"/>
              <a:ext cx="108699" cy="153993"/>
            </a:xfrm>
            <a:prstGeom prst="can">
              <a:avLst>
                <a:gd name="adj" fmla="val 25002"/>
              </a:avLst>
            </a:prstGeom>
            <a:solidFill>
              <a:srgbClr val="9DD7E2"/>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FFFFFF"/>
                </a:solidFill>
                <a:cs typeface="ＭＳ Ｐゴシック" charset="0"/>
              </a:endParaRPr>
            </a:p>
          </p:txBody>
        </p:sp>
      </p:grpSp>
      <p:grpSp>
        <p:nvGrpSpPr>
          <p:cNvPr id="12413" name="Group 343"/>
          <p:cNvGrpSpPr>
            <a:grpSpLocks/>
          </p:cNvGrpSpPr>
          <p:nvPr/>
        </p:nvGrpSpPr>
        <p:grpSpPr bwMode="auto">
          <a:xfrm>
            <a:off x="7029450" y="3627438"/>
            <a:ext cx="165100" cy="171450"/>
            <a:chOff x="3599162" y="4756368"/>
            <a:chExt cx="197611" cy="205695"/>
          </a:xfrm>
        </p:grpSpPr>
        <p:grpSp>
          <p:nvGrpSpPr>
            <p:cNvPr id="12655" name="Group 642"/>
            <p:cNvGrpSpPr>
              <a:grpSpLocks/>
            </p:cNvGrpSpPr>
            <p:nvPr/>
          </p:nvGrpSpPr>
          <p:grpSpPr bwMode="auto">
            <a:xfrm>
              <a:off x="3604386" y="4756368"/>
              <a:ext cx="192387" cy="182602"/>
              <a:chOff x="1642" y="1357"/>
              <a:chExt cx="257" cy="292"/>
            </a:xfrm>
          </p:grpSpPr>
          <p:sp>
            <p:nvSpPr>
              <p:cNvPr id="12657" name="Folded Corner 72"/>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58" name="Folded Corner 73"/>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659" name="Folded Corner 74"/>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grpSp>
        <p:sp>
          <p:nvSpPr>
            <p:cNvPr id="12656" name="Can 727"/>
            <p:cNvSpPr>
              <a:spLocks noChangeArrowheads="1"/>
            </p:cNvSpPr>
            <p:nvPr/>
          </p:nvSpPr>
          <p:spPr bwMode="auto">
            <a:xfrm>
              <a:off x="3599759" y="4839778"/>
              <a:ext cx="102391" cy="151729"/>
            </a:xfrm>
            <a:prstGeom prst="can">
              <a:avLst>
                <a:gd name="adj" fmla="val 25000"/>
              </a:avLst>
            </a:prstGeom>
            <a:solidFill>
              <a:srgbClr val="9DD7E2"/>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FFFFFF"/>
                </a:solidFill>
                <a:cs typeface="ＭＳ Ｐゴシック" charset="0"/>
              </a:endParaRPr>
            </a:p>
          </p:txBody>
        </p:sp>
      </p:grpSp>
      <p:sp>
        <p:nvSpPr>
          <p:cNvPr id="12414" name="Rounded Rectangle 197"/>
          <p:cNvSpPr>
            <a:spLocks noChangeArrowheads="1"/>
          </p:cNvSpPr>
          <p:nvPr/>
        </p:nvSpPr>
        <p:spPr bwMode="auto">
          <a:xfrm>
            <a:off x="4940301" y="3898900"/>
            <a:ext cx="2384425" cy="350838"/>
          </a:xfrm>
          <a:prstGeom prst="roundRect">
            <a:avLst>
              <a:gd name="adj" fmla="val 7051"/>
            </a:avLst>
          </a:prstGeom>
          <a:solidFill>
            <a:srgbClr val="D9D9D9"/>
          </a:solidFill>
          <a:ln w="9525">
            <a:solidFill>
              <a:srgbClr val="1F497D"/>
            </a:solidFill>
            <a:round/>
            <a:headEnd/>
            <a:tailEnd/>
          </a:ln>
        </p:spPr>
        <p:txBody>
          <a:bodyPr lIns="36000" tIns="0" rIns="36000" bIns="0" anchor="ctr"/>
          <a:lstStyle/>
          <a:p>
            <a:pPr fontAlgn="base">
              <a:spcBef>
                <a:spcPct val="0"/>
              </a:spcBef>
              <a:spcAft>
                <a:spcPct val="0"/>
              </a:spcAft>
            </a:pPr>
            <a:r>
              <a:rPr lang="en-GB" sz="700">
                <a:solidFill>
                  <a:srgbClr val="000000"/>
                </a:solidFill>
                <a:cs typeface="ＭＳ Ｐゴシック" charset="0"/>
              </a:rPr>
              <a:t>Historical</a:t>
            </a:r>
          </a:p>
          <a:p>
            <a:pPr fontAlgn="base">
              <a:spcBef>
                <a:spcPct val="0"/>
              </a:spcBef>
              <a:spcAft>
                <a:spcPct val="0"/>
              </a:spcAft>
            </a:pPr>
            <a:r>
              <a:rPr lang="en-GB" sz="700">
                <a:solidFill>
                  <a:srgbClr val="000000"/>
                </a:solidFill>
                <a:cs typeface="ＭＳ Ｐゴシック" charset="0"/>
              </a:rPr>
              <a:t>Data</a:t>
            </a:r>
          </a:p>
        </p:txBody>
      </p:sp>
      <p:sp>
        <p:nvSpPr>
          <p:cNvPr id="501" name="Rounded Rectangle 197"/>
          <p:cNvSpPr>
            <a:spLocks noChangeArrowheads="1"/>
          </p:cNvSpPr>
          <p:nvPr/>
        </p:nvSpPr>
        <p:spPr bwMode="auto">
          <a:xfrm>
            <a:off x="4932364" y="4283076"/>
            <a:ext cx="2395537" cy="377825"/>
          </a:xfrm>
          <a:prstGeom prst="roundRect">
            <a:avLst>
              <a:gd name="adj" fmla="val 6658"/>
            </a:avLst>
          </a:prstGeom>
          <a:solidFill>
            <a:schemeClr val="bg1">
              <a:lumMod val="85000"/>
            </a:schemeClr>
          </a:solidFill>
          <a:ln w="9525">
            <a:solidFill>
              <a:srgbClr val="1F497D"/>
            </a:solidFill>
            <a:round/>
            <a:headEnd/>
            <a:tailEnd/>
          </a:ln>
        </p:spPr>
        <p:txBody>
          <a:bodyPr lIns="36000" tIns="36000" rIns="36000" bIns="36000" anchor="ctr"/>
          <a:lstStyle/>
          <a:p>
            <a:pPr fontAlgn="base">
              <a:spcBef>
                <a:spcPct val="0"/>
              </a:spcBef>
              <a:spcAft>
                <a:spcPct val="0"/>
              </a:spcAft>
              <a:defRPr/>
            </a:pPr>
            <a:r>
              <a:rPr lang="en-GB" sz="700" dirty="0">
                <a:solidFill>
                  <a:prstClr val="black"/>
                </a:solidFill>
                <a:cs typeface="MS PGothic" charset="0"/>
              </a:rPr>
              <a:t>Harvested</a:t>
            </a:r>
          </a:p>
          <a:p>
            <a:pPr fontAlgn="base">
              <a:spcBef>
                <a:spcPct val="0"/>
              </a:spcBef>
              <a:spcAft>
                <a:spcPct val="0"/>
              </a:spcAft>
              <a:defRPr/>
            </a:pPr>
            <a:r>
              <a:rPr lang="en-GB" sz="700" dirty="0">
                <a:solidFill>
                  <a:prstClr val="black"/>
                </a:solidFill>
                <a:cs typeface="MS PGothic" charset="0"/>
              </a:rPr>
              <a:t>Data</a:t>
            </a:r>
          </a:p>
        </p:txBody>
      </p:sp>
      <p:sp>
        <p:nvSpPr>
          <p:cNvPr id="773" name="Snip Diagonal Corner Rectangle 56"/>
          <p:cNvSpPr>
            <a:spLocks noChangeArrowheads="1"/>
          </p:cNvSpPr>
          <p:nvPr/>
        </p:nvSpPr>
        <p:spPr bwMode="auto">
          <a:xfrm>
            <a:off x="5453063" y="4325938"/>
            <a:ext cx="698500" cy="290512"/>
          </a:xfrm>
          <a:custGeom>
            <a:avLst/>
            <a:gdLst>
              <a:gd name="T0" fmla="*/ 4627 w 1313647"/>
              <a:gd name="T1" fmla="*/ 1 h 765808"/>
              <a:gd name="T2" fmla="*/ 2313 w 1313647"/>
              <a:gd name="T3" fmla="*/ 1 h 765808"/>
              <a:gd name="T4" fmla="*/ 0 w 1313647"/>
              <a:gd name="T5" fmla="*/ 1 h 765808"/>
              <a:gd name="T6" fmla="*/ 2313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36000" tIns="36000" rIns="36000" bIns="36000" anchor="ctr"/>
          <a:lstStyle/>
          <a:p>
            <a:pPr fontAlgn="base">
              <a:spcBef>
                <a:spcPct val="0"/>
              </a:spcBef>
              <a:spcAft>
                <a:spcPct val="0"/>
              </a:spcAft>
              <a:defRPr/>
            </a:pPr>
            <a:r>
              <a:rPr lang="en-GB" sz="700" cap="small" dirty="0">
                <a:solidFill>
                  <a:prstClr val="black"/>
                </a:solidFill>
                <a:cs typeface="MS PGothic" charset="0"/>
              </a:rPr>
              <a:t>Information</a:t>
            </a:r>
          </a:p>
          <a:p>
            <a:pPr fontAlgn="base">
              <a:spcBef>
                <a:spcPct val="0"/>
              </a:spcBef>
              <a:spcAft>
                <a:spcPct val="0"/>
              </a:spcAft>
              <a:defRPr/>
            </a:pPr>
            <a:r>
              <a:rPr lang="en-GB" sz="700" cap="small" dirty="0">
                <a:solidFill>
                  <a:prstClr val="black"/>
                </a:solidFill>
                <a:cs typeface="MS PGothic" charset="0"/>
              </a:rPr>
              <a:t>Warehouse</a:t>
            </a:r>
          </a:p>
        </p:txBody>
      </p:sp>
      <p:grpSp>
        <p:nvGrpSpPr>
          <p:cNvPr id="12417" name="Group 61"/>
          <p:cNvGrpSpPr>
            <a:grpSpLocks/>
          </p:cNvGrpSpPr>
          <p:nvPr/>
        </p:nvGrpSpPr>
        <p:grpSpPr bwMode="auto">
          <a:xfrm>
            <a:off x="5995989" y="4373563"/>
            <a:ext cx="128587" cy="203200"/>
            <a:chOff x="4379119" y="3033990"/>
            <a:chExt cx="368300" cy="522010"/>
          </a:xfrm>
        </p:grpSpPr>
        <p:grpSp>
          <p:nvGrpSpPr>
            <p:cNvPr id="775" name="Group 57"/>
            <p:cNvGrpSpPr/>
            <p:nvPr/>
          </p:nvGrpSpPr>
          <p:grpSpPr>
            <a:xfrm>
              <a:off x="4379119" y="3467100"/>
              <a:ext cx="368300" cy="88900"/>
              <a:chOff x="4368800" y="3416300"/>
              <a:chExt cx="368300" cy="88900"/>
            </a:xfrm>
            <a:solidFill>
              <a:srgbClr val="9DD7E2"/>
            </a:solidFill>
          </p:grpSpPr>
          <p:sp>
            <p:nvSpPr>
              <p:cNvPr id="782" name="Isosceles Triangle 781"/>
              <p:cNvSpPr/>
              <p:nvPr/>
            </p:nvSpPr>
            <p:spPr>
              <a:xfrm>
                <a:off x="4368800" y="3416300"/>
                <a:ext cx="203200" cy="88900"/>
              </a:xfrm>
              <a:prstGeom prst="triangle">
                <a:avLst/>
              </a:prstGeom>
              <a:grp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latin typeface="Calibri"/>
                </a:endParaRPr>
              </a:p>
            </p:txBody>
          </p:sp>
          <p:sp>
            <p:nvSpPr>
              <p:cNvPr id="783" name="Isosceles Triangle 782"/>
              <p:cNvSpPr/>
              <p:nvPr/>
            </p:nvSpPr>
            <p:spPr>
              <a:xfrm>
                <a:off x="4533900" y="3416300"/>
                <a:ext cx="203200" cy="88900"/>
              </a:xfrm>
              <a:prstGeom prst="triangle">
                <a:avLst/>
              </a:prstGeom>
              <a:grp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latin typeface="Calibri"/>
                </a:endParaRPr>
              </a:p>
            </p:txBody>
          </p:sp>
        </p:grpSp>
        <p:sp>
          <p:nvSpPr>
            <p:cNvPr id="776" name="Oval 775"/>
            <p:cNvSpPr/>
            <p:nvPr/>
          </p:nvSpPr>
          <p:spPr>
            <a:xfrm>
              <a:off x="4429134" y="3119631"/>
              <a:ext cx="263722" cy="407820"/>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dirty="0">
                <a:solidFill>
                  <a:prstClr val="white"/>
                </a:solidFill>
                <a:latin typeface="Calibri"/>
              </a:endParaRPr>
            </a:p>
          </p:txBody>
        </p:sp>
        <p:sp>
          <p:nvSpPr>
            <p:cNvPr id="777" name="Isosceles Triangle 776"/>
            <p:cNvSpPr/>
            <p:nvPr/>
          </p:nvSpPr>
          <p:spPr>
            <a:xfrm flipV="1">
              <a:off x="4483697" y="3209351"/>
              <a:ext cx="145502" cy="48938"/>
            </a:xfrm>
            <a:prstGeom prst="triangl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latin typeface="Calibri"/>
              </a:endParaRPr>
            </a:p>
          </p:txBody>
        </p:sp>
        <p:grpSp>
          <p:nvGrpSpPr>
            <p:cNvPr id="778" name="Group 55"/>
            <p:cNvGrpSpPr/>
            <p:nvPr/>
          </p:nvGrpSpPr>
          <p:grpSpPr>
            <a:xfrm>
              <a:off x="4410871" y="3098799"/>
              <a:ext cx="304799" cy="127001"/>
              <a:chOff x="1574802" y="5816600"/>
              <a:chExt cx="292099" cy="139700"/>
            </a:xfrm>
            <a:solidFill>
              <a:schemeClr val="bg1"/>
            </a:solidFill>
          </p:grpSpPr>
          <p:sp>
            <p:nvSpPr>
              <p:cNvPr id="780" name="Oval 779"/>
              <p:cNvSpPr/>
              <p:nvPr/>
            </p:nvSpPr>
            <p:spPr>
              <a:xfrm>
                <a:off x="1574802" y="5816600"/>
                <a:ext cx="139700" cy="139700"/>
              </a:xfrm>
              <a:prstGeom prst="ellipse">
                <a:avLst/>
              </a:prstGeom>
              <a:grp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latin typeface="Calibri"/>
                </a:endParaRPr>
              </a:p>
            </p:txBody>
          </p:sp>
          <p:sp>
            <p:nvSpPr>
              <p:cNvPr id="781" name="Oval 780"/>
              <p:cNvSpPr/>
              <p:nvPr/>
            </p:nvSpPr>
            <p:spPr>
              <a:xfrm>
                <a:off x="1727201" y="5816600"/>
                <a:ext cx="139700" cy="139700"/>
              </a:xfrm>
              <a:prstGeom prst="ellipse">
                <a:avLst/>
              </a:prstGeom>
              <a:grp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latin typeface="Calibri"/>
                </a:endParaRPr>
              </a:p>
            </p:txBody>
          </p:sp>
        </p:grpSp>
        <p:sp>
          <p:nvSpPr>
            <p:cNvPr id="779" name="Isosceles Triangle 778"/>
            <p:cNvSpPr/>
            <p:nvPr/>
          </p:nvSpPr>
          <p:spPr>
            <a:xfrm flipV="1">
              <a:off x="4379119" y="3033990"/>
              <a:ext cx="363755" cy="126423"/>
            </a:xfrm>
            <a:prstGeom prst="triangl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latin typeface="Calibri"/>
              </a:endParaRPr>
            </a:p>
          </p:txBody>
        </p:sp>
      </p:grpSp>
      <p:sp>
        <p:nvSpPr>
          <p:cNvPr id="658" name="Snip Diagonal Corner Rectangle 56"/>
          <p:cNvSpPr>
            <a:spLocks noChangeArrowheads="1"/>
          </p:cNvSpPr>
          <p:nvPr/>
        </p:nvSpPr>
        <p:spPr bwMode="auto">
          <a:xfrm>
            <a:off x="6856414" y="4325938"/>
            <a:ext cx="433387" cy="292100"/>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36000" tIns="36000" rIns="36000" bIns="36000" anchor="ctr"/>
          <a:lstStyle/>
          <a:p>
            <a:pPr fontAlgn="base">
              <a:spcBef>
                <a:spcPct val="0"/>
              </a:spcBef>
              <a:spcAft>
                <a:spcPct val="0"/>
              </a:spcAft>
              <a:defRPr/>
            </a:pPr>
            <a:r>
              <a:rPr lang="en-GB" sz="700" cap="small" dirty="0">
                <a:solidFill>
                  <a:prstClr val="black"/>
                </a:solidFill>
                <a:cs typeface="MS PGothic" charset="0"/>
              </a:rPr>
              <a:t>Deep</a:t>
            </a:r>
          </a:p>
          <a:p>
            <a:pPr fontAlgn="base">
              <a:spcBef>
                <a:spcPct val="0"/>
              </a:spcBef>
              <a:spcAft>
                <a:spcPct val="0"/>
              </a:spcAft>
              <a:defRPr/>
            </a:pPr>
            <a:r>
              <a:rPr lang="en-GB" sz="700" cap="small" dirty="0">
                <a:solidFill>
                  <a:prstClr val="black"/>
                </a:solidFill>
                <a:cs typeface="MS PGothic" charset="0"/>
              </a:rPr>
              <a:t>Data</a:t>
            </a:r>
          </a:p>
        </p:txBody>
      </p:sp>
      <p:grpSp>
        <p:nvGrpSpPr>
          <p:cNvPr id="12419" name="Group 263"/>
          <p:cNvGrpSpPr>
            <a:grpSpLocks/>
          </p:cNvGrpSpPr>
          <p:nvPr/>
        </p:nvGrpSpPr>
        <p:grpSpPr bwMode="auto">
          <a:xfrm>
            <a:off x="7099301" y="4394200"/>
            <a:ext cx="169863" cy="177800"/>
            <a:chOff x="3879850" y="3513138"/>
            <a:chExt cx="708025" cy="747712"/>
          </a:xfrm>
        </p:grpSpPr>
        <p:sp>
          <p:nvSpPr>
            <p:cNvPr id="680" name="Isosceles Triangle 679"/>
            <p:cNvSpPr/>
            <p:nvPr/>
          </p:nvSpPr>
          <p:spPr bwMode="auto">
            <a:xfrm>
              <a:off x="3879850" y="3473082"/>
              <a:ext cx="708025" cy="747712"/>
            </a:xfrm>
            <a:prstGeom prst="triangle">
              <a:avLst/>
            </a:prstGeom>
            <a:solidFill>
              <a:srgbClr val="9DD7E2"/>
            </a:solidFill>
            <a:ln w="9525" cap="flat" cmpd="sng" algn="ctr">
              <a:solidFill>
                <a:srgbClr val="1F497D"/>
              </a:solidFill>
              <a:prstDash val="solid"/>
            </a:ln>
            <a:effectLst>
              <a:outerShdw blurRad="40000" dist="23000" dir="5400000" rotWithShape="0">
                <a:srgbClr val="000000">
                  <a:alpha val="35000"/>
                </a:srgbClr>
              </a:outerShdw>
            </a:effectLst>
          </p:spPr>
          <p:txBody>
            <a:bodyPr lIns="36000" tIns="36000" rIns="36000" bIns="36000" anchor="ctr"/>
            <a:lstStyle/>
            <a:p>
              <a:pPr algn="ctr">
                <a:defRPr/>
              </a:pPr>
              <a:endParaRPr lang="en-GB" sz="1400" kern="0">
                <a:solidFill>
                  <a:sysClr val="window" lastClr="FFFFFF"/>
                </a:solidFill>
                <a:latin typeface="Calibri"/>
                <a:cs typeface="ＭＳ Ｐゴシック" charset="0"/>
              </a:endParaRPr>
            </a:p>
          </p:txBody>
        </p:sp>
        <p:cxnSp>
          <p:nvCxnSpPr>
            <p:cNvPr id="681" name="Straight Connector 680"/>
            <p:cNvCxnSpPr>
              <a:stCxn id="680" idx="1"/>
              <a:endCxn id="680" idx="5"/>
            </p:cNvCxnSpPr>
            <p:nvPr/>
          </p:nvCxnSpPr>
          <p:spPr bwMode="auto">
            <a:xfrm rot="10800000" flipH="1">
              <a:off x="4051893" y="3853616"/>
              <a:ext cx="357320" cy="0"/>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683" name="Straight Connector 682"/>
            <p:cNvCxnSpPr>
              <a:stCxn id="680" idx="1"/>
              <a:endCxn id="680" idx="3"/>
            </p:cNvCxnSpPr>
            <p:nvPr/>
          </p:nvCxnSpPr>
          <p:spPr bwMode="auto">
            <a:xfrm rot="10800000" flipH="1" flipV="1">
              <a:off x="4051893" y="3853616"/>
              <a:ext cx="178662" cy="36717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cxnSp>
          <p:nvCxnSpPr>
            <p:cNvPr id="684" name="Straight Connector 683"/>
            <p:cNvCxnSpPr>
              <a:stCxn id="680" idx="3"/>
              <a:endCxn id="680" idx="5"/>
            </p:cNvCxnSpPr>
            <p:nvPr/>
          </p:nvCxnSpPr>
          <p:spPr bwMode="auto">
            <a:xfrm rot="5400000" flipH="1" flipV="1">
              <a:off x="4136295" y="3947876"/>
              <a:ext cx="367178" cy="178658"/>
            </a:xfrm>
            <a:prstGeom prst="line">
              <a:avLst/>
            </a:prstGeom>
            <a:noFill/>
            <a:ln w="25400" cap="flat" cmpd="sng" algn="ctr">
              <a:solidFill>
                <a:srgbClr val="1F497D"/>
              </a:solidFill>
              <a:prstDash val="solid"/>
              <a:tailEnd type="none"/>
            </a:ln>
            <a:effectLst>
              <a:outerShdw blurRad="40000" dist="20000" dir="5400000" rotWithShape="0">
                <a:srgbClr val="000000">
                  <a:alpha val="38000"/>
                </a:srgbClr>
              </a:outerShdw>
            </a:effectLst>
          </p:spPr>
        </p:cxnSp>
      </p:grpSp>
      <p:sp>
        <p:nvSpPr>
          <p:cNvPr id="660" name="Snip Diagonal Corner Rectangle 56"/>
          <p:cNvSpPr>
            <a:spLocks noChangeArrowheads="1"/>
          </p:cNvSpPr>
          <p:nvPr/>
        </p:nvSpPr>
        <p:spPr bwMode="auto">
          <a:xfrm>
            <a:off x="6880226" y="3927476"/>
            <a:ext cx="409575" cy="282575"/>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36000" tIns="36000" rIns="36000" bIns="36000" anchor="ctr"/>
          <a:lstStyle/>
          <a:p>
            <a:pPr fontAlgn="base">
              <a:spcBef>
                <a:spcPct val="0"/>
              </a:spcBef>
              <a:spcAft>
                <a:spcPct val="0"/>
              </a:spcAft>
              <a:defRPr/>
            </a:pPr>
            <a:r>
              <a:rPr lang="en-GB" sz="700" cap="small" dirty="0">
                <a:solidFill>
                  <a:prstClr val="black"/>
                </a:solidFill>
                <a:cs typeface="MS PGothic" charset="0"/>
              </a:rPr>
              <a:t>Audit</a:t>
            </a:r>
          </a:p>
          <a:p>
            <a:pPr fontAlgn="base">
              <a:spcBef>
                <a:spcPct val="0"/>
              </a:spcBef>
              <a:spcAft>
                <a:spcPct val="0"/>
              </a:spcAft>
              <a:defRPr/>
            </a:pPr>
            <a:r>
              <a:rPr lang="en-GB" sz="700" cap="small" dirty="0">
                <a:solidFill>
                  <a:prstClr val="black"/>
                </a:solidFill>
                <a:cs typeface="MS PGothic" charset="0"/>
              </a:rPr>
              <a:t>Data</a:t>
            </a:r>
          </a:p>
        </p:txBody>
      </p:sp>
      <p:sp>
        <p:nvSpPr>
          <p:cNvPr id="663" name="Rectangle 645"/>
          <p:cNvSpPr>
            <a:spLocks noChangeArrowheads="1"/>
          </p:cNvSpPr>
          <p:nvPr/>
        </p:nvSpPr>
        <p:spPr bwMode="auto">
          <a:xfrm>
            <a:off x="5453064" y="3927476"/>
            <a:ext cx="573087" cy="282575"/>
          </a:xfrm>
          <a:prstGeom prst="rect">
            <a:avLst/>
          </a:prstGeom>
          <a:solidFill>
            <a:schemeClr val="bg1"/>
          </a:solidFill>
          <a:ln w="19050">
            <a:solidFill>
              <a:srgbClr val="1F497D"/>
            </a:solidFill>
            <a:miter lim="800000"/>
            <a:headEnd/>
            <a:tailEnd/>
          </a:ln>
        </p:spPr>
        <p:txBody>
          <a:bodyPr wrap="none" lIns="36000" tIns="36000" rIns="36000" bIns="36000" anchor="ctr"/>
          <a:lstStyle/>
          <a:p>
            <a:pPr fontAlgn="base">
              <a:spcBef>
                <a:spcPct val="0"/>
              </a:spcBef>
              <a:spcAft>
                <a:spcPct val="0"/>
              </a:spcAft>
              <a:defRPr/>
            </a:pPr>
            <a:r>
              <a:rPr lang="en-US" sz="700" cap="small" dirty="0">
                <a:solidFill>
                  <a:prstClr val="black"/>
                </a:solidFill>
                <a:cs typeface="MS PGothic" charset="0"/>
              </a:rPr>
              <a:t>Operational</a:t>
            </a:r>
          </a:p>
          <a:p>
            <a:pPr fontAlgn="base">
              <a:spcBef>
                <a:spcPct val="0"/>
              </a:spcBef>
              <a:spcAft>
                <a:spcPct val="0"/>
              </a:spcAft>
              <a:defRPr/>
            </a:pPr>
            <a:r>
              <a:rPr lang="en-US" sz="700" cap="small" dirty="0">
                <a:solidFill>
                  <a:prstClr val="black"/>
                </a:solidFill>
                <a:cs typeface="MS PGothic" charset="0"/>
              </a:rPr>
              <a:t>History</a:t>
            </a:r>
          </a:p>
        </p:txBody>
      </p:sp>
      <p:sp>
        <p:nvSpPr>
          <p:cNvPr id="664" name="Magnetic Disk 663"/>
          <p:cNvSpPr/>
          <p:nvPr/>
        </p:nvSpPr>
        <p:spPr bwMode="auto">
          <a:xfrm>
            <a:off x="5868989" y="4089401"/>
            <a:ext cx="115887" cy="87313"/>
          </a:xfrm>
          <a:prstGeom prst="flowChartMagneticDisk">
            <a:avLst/>
          </a:prstGeom>
          <a:solidFill>
            <a:srgbClr val="93CDD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65" name="Rectangle 649"/>
          <p:cNvSpPr>
            <a:spLocks noChangeArrowheads="1"/>
          </p:cNvSpPr>
          <p:nvPr/>
        </p:nvSpPr>
        <p:spPr bwMode="auto">
          <a:xfrm>
            <a:off x="5980113" y="3238501"/>
            <a:ext cx="552450" cy="265113"/>
          </a:xfrm>
          <a:prstGeom prst="rect">
            <a:avLst/>
          </a:prstGeom>
          <a:solidFill>
            <a:schemeClr val="bg1"/>
          </a:solidFill>
          <a:ln w="19050">
            <a:solidFill>
              <a:srgbClr val="1F497D"/>
            </a:solidFill>
            <a:miter lim="800000"/>
            <a:headEnd/>
            <a:tailEnd/>
          </a:ln>
        </p:spPr>
        <p:txBody>
          <a:bodyPr wrap="none" lIns="36000" tIns="0" rIns="0" bIns="0" anchor="ctr"/>
          <a:lstStyle/>
          <a:p>
            <a:pPr fontAlgn="base">
              <a:spcBef>
                <a:spcPct val="0"/>
              </a:spcBef>
              <a:spcAft>
                <a:spcPct val="0"/>
              </a:spcAft>
              <a:defRPr/>
            </a:pPr>
            <a:r>
              <a:rPr lang="en-US" sz="700" cap="small" dirty="0">
                <a:solidFill>
                  <a:prstClr val="black"/>
                </a:solidFill>
                <a:cs typeface="MS PGothic" charset="0"/>
              </a:rPr>
              <a:t>Search </a:t>
            </a:r>
          </a:p>
          <a:p>
            <a:pPr fontAlgn="base">
              <a:spcBef>
                <a:spcPct val="0"/>
              </a:spcBef>
              <a:spcAft>
                <a:spcPct val="0"/>
              </a:spcAft>
              <a:defRPr/>
            </a:pPr>
            <a:r>
              <a:rPr lang="en-US" sz="700" cap="small" dirty="0">
                <a:solidFill>
                  <a:prstClr val="black"/>
                </a:solidFill>
                <a:cs typeface="MS PGothic" charset="0"/>
              </a:rPr>
              <a:t>Index</a:t>
            </a:r>
          </a:p>
        </p:txBody>
      </p:sp>
      <p:grpSp>
        <p:nvGrpSpPr>
          <p:cNvPr id="12424" name="Group 605"/>
          <p:cNvGrpSpPr>
            <a:grpSpLocks/>
          </p:cNvGrpSpPr>
          <p:nvPr/>
        </p:nvGrpSpPr>
        <p:grpSpPr bwMode="auto">
          <a:xfrm>
            <a:off x="6299201" y="3400426"/>
            <a:ext cx="187325" cy="74613"/>
            <a:chOff x="4711093" y="4269033"/>
            <a:chExt cx="176302" cy="79548"/>
          </a:xfrm>
        </p:grpSpPr>
        <p:sp>
          <p:nvSpPr>
            <p:cNvPr id="678" name="Oval 57"/>
            <p:cNvSpPr>
              <a:spLocks noChangeArrowheads="1"/>
            </p:cNvSpPr>
            <p:nvPr/>
          </p:nvSpPr>
          <p:spPr bwMode="auto">
            <a:xfrm>
              <a:off x="4711093" y="4240261"/>
              <a:ext cx="86657" cy="108320"/>
            </a:xfrm>
            <a:prstGeom prst="ellipse">
              <a:avLst/>
            </a:prstGeom>
            <a:solidFill>
              <a:srgbClr val="9DD7E2"/>
            </a:solidFill>
            <a:ln w="9525" cmpd="sng">
              <a:solidFill>
                <a:srgbClr val="1F497D"/>
              </a:solidFill>
              <a:round/>
              <a:headEnd/>
              <a:tailEnd/>
            </a:ln>
            <a:effectLst>
              <a:outerShdw blurRad="50800" dist="38100" dir="2700000" algn="tl" rotWithShape="0">
                <a:srgbClr val="000000">
                  <a:alpha val="43000"/>
                </a:srgbClr>
              </a:outerShdw>
            </a:effectLst>
          </p:spPr>
          <p:txBody>
            <a:bodyPr lIns="36000" tIns="36000" rIns="36000" bIns="36000" anchor="ctr"/>
            <a:lstStyle/>
            <a:p>
              <a:pPr algn="r" fontAlgn="base">
                <a:spcBef>
                  <a:spcPct val="0"/>
                </a:spcBef>
                <a:spcAft>
                  <a:spcPct val="0"/>
                </a:spcAft>
                <a:defRPr/>
              </a:pPr>
              <a:endParaRPr lang="en-GB" sz="700" cap="small" dirty="0">
                <a:solidFill>
                  <a:srgbClr val="FFFFFF"/>
                </a:solidFill>
                <a:cs typeface="MS PGothic" charset="0"/>
              </a:endParaRPr>
            </a:p>
          </p:txBody>
        </p:sp>
        <p:sp>
          <p:nvSpPr>
            <p:cNvPr id="679" name="Oval 57"/>
            <p:cNvSpPr>
              <a:spLocks noChangeArrowheads="1"/>
            </p:cNvSpPr>
            <p:nvPr/>
          </p:nvSpPr>
          <p:spPr bwMode="auto">
            <a:xfrm>
              <a:off x="4800738" y="4240261"/>
              <a:ext cx="86657" cy="108320"/>
            </a:xfrm>
            <a:prstGeom prst="ellipse">
              <a:avLst/>
            </a:prstGeom>
            <a:solidFill>
              <a:srgbClr val="9DD7E2"/>
            </a:solidFill>
            <a:ln w="9525" cmpd="sng">
              <a:solidFill>
                <a:srgbClr val="1F497D"/>
              </a:solidFill>
              <a:round/>
              <a:headEnd/>
              <a:tailEnd/>
            </a:ln>
            <a:effectLst>
              <a:outerShdw blurRad="50800" dist="38100" dir="2700000" algn="tl" rotWithShape="0">
                <a:srgbClr val="000000">
                  <a:alpha val="43000"/>
                </a:srgbClr>
              </a:outerShdw>
            </a:effectLst>
          </p:spPr>
          <p:txBody>
            <a:bodyPr lIns="36000" tIns="36000" rIns="36000" bIns="36000" anchor="ctr"/>
            <a:lstStyle/>
            <a:p>
              <a:pPr algn="r" fontAlgn="base">
                <a:spcBef>
                  <a:spcPct val="0"/>
                </a:spcBef>
                <a:spcAft>
                  <a:spcPct val="0"/>
                </a:spcAft>
                <a:defRPr/>
              </a:pPr>
              <a:endParaRPr lang="en-GB" sz="700" cap="small" dirty="0">
                <a:solidFill>
                  <a:srgbClr val="FFFFFF"/>
                </a:solidFill>
                <a:cs typeface="MS PGothic" charset="0"/>
              </a:endParaRPr>
            </a:p>
          </p:txBody>
        </p:sp>
      </p:grpSp>
      <p:sp>
        <p:nvSpPr>
          <p:cNvPr id="12425" name="Rounded Rectangle 197"/>
          <p:cNvSpPr>
            <a:spLocks noChangeArrowheads="1"/>
          </p:cNvSpPr>
          <p:nvPr/>
        </p:nvSpPr>
        <p:spPr bwMode="auto">
          <a:xfrm>
            <a:off x="3721101" y="5545138"/>
            <a:ext cx="4792663" cy="690562"/>
          </a:xfrm>
          <a:prstGeom prst="roundRect">
            <a:avLst>
              <a:gd name="adj" fmla="val 6778"/>
            </a:avLst>
          </a:prstGeom>
          <a:solidFill>
            <a:srgbClr val="CCFFCC"/>
          </a:solidFill>
          <a:ln w="9525">
            <a:solidFill>
              <a:srgbClr val="1F497D"/>
            </a:solidFill>
            <a:round/>
            <a:headEnd/>
            <a:tailEnd/>
          </a:ln>
        </p:spPr>
        <p:txBody>
          <a:bodyPr lIns="36000" tIns="36000" rIns="36000" bIns="36000" anchor="b"/>
          <a:lstStyle/>
          <a:p>
            <a:pPr algn="ctr" fontAlgn="base">
              <a:spcBef>
                <a:spcPct val="0"/>
              </a:spcBef>
              <a:spcAft>
                <a:spcPct val="0"/>
              </a:spcAft>
            </a:pPr>
            <a:r>
              <a:rPr lang="en-GB" sz="800">
                <a:solidFill>
                  <a:srgbClr val="000000"/>
                </a:solidFill>
                <a:cs typeface="ＭＳ Ｐゴシック" charset="0"/>
              </a:rPr>
              <a:t>Information Integration &amp; Governance</a:t>
            </a:r>
          </a:p>
        </p:txBody>
      </p:sp>
      <p:sp>
        <p:nvSpPr>
          <p:cNvPr id="557" name="Rectangle 556"/>
          <p:cNvSpPr/>
          <p:nvPr/>
        </p:nvSpPr>
        <p:spPr bwMode="auto">
          <a:xfrm>
            <a:off x="3748088" y="5594351"/>
            <a:ext cx="533400" cy="447675"/>
          </a:xfrm>
          <a:prstGeom prst="rect">
            <a:avLst/>
          </a:prstGeom>
          <a:solidFill>
            <a:schemeClr val="bg1"/>
          </a:solidFill>
          <a:ln w="190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lIns="36000" tIns="0" rIns="36000" bIns="0"/>
          <a:lstStyle/>
          <a:p>
            <a:pPr algn="ctr">
              <a:defRPr/>
            </a:pPr>
            <a:r>
              <a:rPr lang="en-GB" sz="700" cap="small" dirty="0">
                <a:solidFill>
                  <a:prstClr val="black"/>
                </a:solidFill>
              </a:rPr>
              <a:t>Information</a:t>
            </a:r>
          </a:p>
          <a:p>
            <a:pPr algn="ctr">
              <a:defRPr/>
            </a:pPr>
            <a:r>
              <a:rPr lang="en-GB" sz="700" cap="small" dirty="0">
                <a:solidFill>
                  <a:prstClr val="black"/>
                </a:solidFill>
              </a:rPr>
              <a:t>Broker</a:t>
            </a:r>
          </a:p>
        </p:txBody>
      </p:sp>
      <p:grpSp>
        <p:nvGrpSpPr>
          <p:cNvPr id="12427" name="Group 13"/>
          <p:cNvGrpSpPr>
            <a:grpSpLocks/>
          </p:cNvGrpSpPr>
          <p:nvPr/>
        </p:nvGrpSpPr>
        <p:grpSpPr bwMode="auto">
          <a:xfrm>
            <a:off x="3956050" y="5830888"/>
            <a:ext cx="128588" cy="158750"/>
            <a:chOff x="8324256" y="2233750"/>
            <a:chExt cx="693737" cy="763588"/>
          </a:xfrm>
        </p:grpSpPr>
        <p:sp>
          <p:nvSpPr>
            <p:cNvPr id="559" name="Rectangle 558"/>
            <p:cNvSpPr/>
            <p:nvPr/>
          </p:nvSpPr>
          <p:spPr bwMode="auto">
            <a:xfrm>
              <a:off x="8324256" y="2233750"/>
              <a:ext cx="693737" cy="763588"/>
            </a:xfrm>
            <a:prstGeom prst="rect">
              <a:avLst/>
            </a:prstGeom>
            <a:solidFill>
              <a:schemeClr val="bg1"/>
            </a:solidFill>
            <a:ln w="190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endParaRPr lang="en-GB" sz="400">
                <a:solidFill>
                  <a:prstClr val="white"/>
                </a:solidFill>
              </a:endParaRPr>
            </a:p>
          </p:txBody>
        </p:sp>
        <p:sp>
          <p:nvSpPr>
            <p:cNvPr id="560" name="Plaque 559"/>
            <p:cNvSpPr/>
            <p:nvPr/>
          </p:nvSpPr>
          <p:spPr>
            <a:xfrm>
              <a:off x="8332823" y="2241383"/>
              <a:ext cx="676602" cy="748316"/>
            </a:xfrm>
            <a:prstGeom prst="plaque">
              <a:avLst>
                <a:gd name="adj" fmla="val 38096"/>
              </a:avLst>
            </a:prstGeom>
            <a:solidFill>
              <a:schemeClr val="bg1"/>
            </a:solidFill>
            <a:ln>
              <a:solidFill>
                <a:srgbClr val="1F497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400">
                <a:solidFill>
                  <a:prstClr val="white"/>
                </a:solidFill>
              </a:endParaRPr>
            </a:p>
          </p:txBody>
        </p:sp>
        <p:sp>
          <p:nvSpPr>
            <p:cNvPr id="561" name="Snip Same Side Corner Rectangle 560"/>
            <p:cNvSpPr/>
            <p:nvPr/>
          </p:nvSpPr>
          <p:spPr bwMode="auto">
            <a:xfrm>
              <a:off x="8495548" y="2409373"/>
              <a:ext cx="351152" cy="374161"/>
            </a:xfrm>
            <a:prstGeom prst="snip2SameRect">
              <a:avLst>
                <a:gd name="adj1" fmla="val 22549"/>
                <a:gd name="adj2" fmla="val 0"/>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400">
                <a:solidFill>
                  <a:prstClr val="white"/>
                </a:solidFill>
              </a:endParaRPr>
            </a:p>
          </p:txBody>
        </p:sp>
      </p:grpSp>
      <p:sp>
        <p:nvSpPr>
          <p:cNvPr id="514" name="Snip Diagonal Corner Rectangle 56"/>
          <p:cNvSpPr>
            <a:spLocks noChangeArrowheads="1"/>
          </p:cNvSpPr>
          <p:nvPr/>
        </p:nvSpPr>
        <p:spPr bwMode="auto">
          <a:xfrm>
            <a:off x="5103814" y="5592763"/>
            <a:ext cx="568325" cy="450850"/>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a:effectLst>
            <a:outerShdw blurRad="50800" dist="38100" dir="2700000" algn="tl" rotWithShape="0">
              <a:srgbClr val="000000">
                <a:alpha val="43000"/>
              </a:srgbClr>
            </a:outerShdw>
          </a:effectLst>
        </p:spPr>
        <p:txBody>
          <a:bodyPr wrap="none" lIns="0" tIns="0" rIns="36000" bIns="0"/>
          <a:lstStyle/>
          <a:p>
            <a:pPr fontAlgn="base">
              <a:spcBef>
                <a:spcPct val="0"/>
              </a:spcBef>
              <a:spcAft>
                <a:spcPct val="0"/>
              </a:spcAft>
              <a:defRPr/>
            </a:pPr>
            <a:r>
              <a:rPr lang="en-GB" sz="700" cap="small" dirty="0">
                <a:solidFill>
                  <a:prstClr val="black"/>
                </a:solidFill>
                <a:cs typeface="MS PGothic" charset="0"/>
              </a:rPr>
              <a:t> Operational</a:t>
            </a:r>
          </a:p>
          <a:p>
            <a:pPr fontAlgn="base">
              <a:spcBef>
                <a:spcPct val="0"/>
              </a:spcBef>
              <a:spcAft>
                <a:spcPct val="0"/>
              </a:spcAft>
              <a:defRPr/>
            </a:pPr>
            <a:r>
              <a:rPr lang="en-GB" sz="700" cap="small" dirty="0">
                <a:solidFill>
                  <a:prstClr val="black"/>
                </a:solidFill>
                <a:cs typeface="MS PGothic" charset="0"/>
              </a:rPr>
              <a:t> Governance</a:t>
            </a:r>
          </a:p>
          <a:p>
            <a:pPr fontAlgn="base">
              <a:spcBef>
                <a:spcPct val="0"/>
              </a:spcBef>
              <a:spcAft>
                <a:spcPct val="0"/>
              </a:spcAft>
              <a:defRPr/>
            </a:pPr>
            <a:r>
              <a:rPr lang="en-GB" sz="700" cap="small" dirty="0">
                <a:solidFill>
                  <a:prstClr val="black"/>
                </a:solidFill>
                <a:cs typeface="MS PGothic" charset="0"/>
              </a:rPr>
              <a:t> Hub         .</a:t>
            </a:r>
          </a:p>
        </p:txBody>
      </p:sp>
      <p:grpSp>
        <p:nvGrpSpPr>
          <p:cNvPr id="12429" name="Group 36"/>
          <p:cNvGrpSpPr>
            <a:grpSpLocks/>
          </p:cNvGrpSpPr>
          <p:nvPr/>
        </p:nvGrpSpPr>
        <p:grpSpPr bwMode="auto">
          <a:xfrm>
            <a:off x="5416551" y="5818189"/>
            <a:ext cx="193675" cy="173037"/>
            <a:chOff x="4102100" y="6096000"/>
            <a:chExt cx="901700" cy="762000"/>
          </a:xfrm>
        </p:grpSpPr>
        <p:sp>
          <p:nvSpPr>
            <p:cNvPr id="550" name="Regular Pentagon 549"/>
            <p:cNvSpPr/>
            <p:nvPr/>
          </p:nvSpPr>
          <p:spPr>
            <a:xfrm>
              <a:off x="4102100" y="6096000"/>
              <a:ext cx="901700" cy="762000"/>
            </a:xfrm>
            <a:prstGeom prst="pentagon">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endParaRPr>
            </a:p>
          </p:txBody>
        </p:sp>
        <p:grpSp>
          <p:nvGrpSpPr>
            <p:cNvPr id="12633" name="Group 342"/>
            <p:cNvGrpSpPr>
              <a:grpSpLocks/>
            </p:cNvGrpSpPr>
            <p:nvPr/>
          </p:nvGrpSpPr>
          <p:grpSpPr bwMode="auto">
            <a:xfrm>
              <a:off x="4419600" y="6280153"/>
              <a:ext cx="241300" cy="444501"/>
              <a:chOff x="5422900" y="2476500"/>
              <a:chExt cx="355600" cy="654050"/>
            </a:xfrm>
          </p:grpSpPr>
          <p:grpSp>
            <p:nvGrpSpPr>
              <p:cNvPr id="12634" name="Group 29"/>
              <p:cNvGrpSpPr>
                <a:grpSpLocks/>
              </p:cNvGrpSpPr>
              <p:nvPr/>
            </p:nvGrpSpPr>
            <p:grpSpPr bwMode="auto">
              <a:xfrm>
                <a:off x="5422900" y="2476500"/>
                <a:ext cx="355600" cy="654050"/>
                <a:chOff x="603250" y="4737100"/>
                <a:chExt cx="355600" cy="654050"/>
              </a:xfrm>
            </p:grpSpPr>
            <p:sp>
              <p:nvSpPr>
                <p:cNvPr id="555" name="Delay 554"/>
                <p:cNvSpPr/>
                <p:nvPr/>
              </p:nvSpPr>
              <p:spPr>
                <a:xfrm rot="16200000">
                  <a:off x="513865" y="5018874"/>
                  <a:ext cx="462898" cy="283189"/>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endParaRPr>
                </a:p>
              </p:txBody>
            </p:sp>
            <p:sp>
              <p:nvSpPr>
                <p:cNvPr id="556" name="Oval 555"/>
                <p:cNvSpPr/>
                <p:nvPr/>
              </p:nvSpPr>
              <p:spPr>
                <a:xfrm>
                  <a:off x="628650" y="4737100"/>
                  <a:ext cx="304800" cy="279400"/>
                </a:xfrm>
                <a:prstGeom prst="ellipse">
                  <a:avLst/>
                </a:prstGeom>
                <a:solidFill>
                  <a:srgbClr val="FFFFFF"/>
                </a:solidFill>
                <a:ln>
                  <a:solidFill>
                    <a:srgbClr val="1F497D"/>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endParaRPr>
                </a:p>
              </p:txBody>
            </p:sp>
          </p:grpSp>
          <p:sp>
            <p:nvSpPr>
              <p:cNvPr id="553" name="Rectangle 552"/>
              <p:cNvSpPr/>
              <p:nvPr/>
            </p:nvSpPr>
            <p:spPr>
              <a:xfrm>
                <a:off x="5466934" y="2853581"/>
                <a:ext cx="206942" cy="205731"/>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1400">
                  <a:solidFill>
                    <a:prstClr val="white"/>
                  </a:solidFill>
                </a:endParaRPr>
              </a:p>
            </p:txBody>
          </p:sp>
          <p:sp>
            <p:nvSpPr>
              <p:cNvPr id="554" name="Freeform 553"/>
              <p:cNvSpPr/>
              <p:nvPr/>
            </p:nvSpPr>
            <p:spPr>
              <a:xfrm>
                <a:off x="5510502" y="2894727"/>
                <a:ext cx="250510" cy="123439"/>
              </a:xfrm>
              <a:custGeom>
                <a:avLst/>
                <a:gdLst>
                  <a:gd name="connsiteX0" fmla="*/ 0 w 304800"/>
                  <a:gd name="connsiteY0" fmla="*/ 91017 h 118534"/>
                  <a:gd name="connsiteX1" fmla="*/ 139700 w 304800"/>
                  <a:gd name="connsiteY1" fmla="*/ 52917 h 118534"/>
                  <a:gd name="connsiteX2" fmla="*/ 190500 w 304800"/>
                  <a:gd name="connsiteY2" fmla="*/ 103717 h 118534"/>
                  <a:gd name="connsiteX3" fmla="*/ 203200 w 304800"/>
                  <a:gd name="connsiteY3" fmla="*/ 103717 h 118534"/>
                  <a:gd name="connsiteX4" fmla="*/ 241300 w 304800"/>
                  <a:gd name="connsiteY4" fmla="*/ 14817 h 118534"/>
                  <a:gd name="connsiteX5" fmla="*/ 304800 w 304800"/>
                  <a:gd name="connsiteY5" fmla="*/ 14817 h 11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18534">
                    <a:moveTo>
                      <a:pt x="0" y="91017"/>
                    </a:moveTo>
                    <a:cubicBezTo>
                      <a:pt x="53975" y="70908"/>
                      <a:pt x="107950" y="50800"/>
                      <a:pt x="139700" y="52917"/>
                    </a:cubicBezTo>
                    <a:cubicBezTo>
                      <a:pt x="171450" y="55034"/>
                      <a:pt x="179917" y="95250"/>
                      <a:pt x="190500" y="103717"/>
                    </a:cubicBezTo>
                    <a:cubicBezTo>
                      <a:pt x="201083" y="112184"/>
                      <a:pt x="194733" y="118534"/>
                      <a:pt x="203200" y="103717"/>
                    </a:cubicBezTo>
                    <a:cubicBezTo>
                      <a:pt x="211667" y="88900"/>
                      <a:pt x="224367" y="29634"/>
                      <a:pt x="241300" y="14817"/>
                    </a:cubicBezTo>
                    <a:cubicBezTo>
                      <a:pt x="258233" y="0"/>
                      <a:pt x="304800" y="14817"/>
                      <a:pt x="304800" y="14817"/>
                    </a:cubicBezTo>
                  </a:path>
                </a:pathLst>
              </a:custGeom>
              <a:ln>
                <a:solidFill>
                  <a:srgbClr val="1F497D"/>
                </a:solidFill>
              </a:ln>
            </p:spPr>
            <p:style>
              <a:lnRef idx="2">
                <a:schemeClr val="accent1"/>
              </a:lnRef>
              <a:fillRef idx="0">
                <a:schemeClr val="accent1"/>
              </a:fillRef>
              <a:effectRef idx="1">
                <a:schemeClr val="accent1"/>
              </a:effectRef>
              <a:fontRef idx="minor">
                <a:schemeClr val="tx1"/>
              </a:fontRef>
            </p:style>
            <p:txBody>
              <a:bodyPr lIns="36000" tIns="36000" rIns="36000" bIns="36000" anchor="ctr"/>
              <a:lstStyle/>
              <a:p>
                <a:pPr algn="ctr" fontAlgn="base">
                  <a:spcBef>
                    <a:spcPct val="0"/>
                  </a:spcBef>
                  <a:spcAft>
                    <a:spcPct val="0"/>
                  </a:spcAft>
                  <a:defRPr/>
                </a:pPr>
                <a:endParaRPr lang="en-GB" sz="1400">
                  <a:solidFill>
                    <a:prstClr val="black"/>
                  </a:solidFill>
                </a:endParaRPr>
              </a:p>
            </p:txBody>
          </p:sp>
        </p:grpSp>
      </p:grpSp>
      <p:sp>
        <p:nvSpPr>
          <p:cNvPr id="548" name="Rectangle 649"/>
          <p:cNvSpPr>
            <a:spLocks noChangeArrowheads="1"/>
          </p:cNvSpPr>
          <p:nvPr/>
        </p:nvSpPr>
        <p:spPr bwMode="auto">
          <a:xfrm>
            <a:off x="4311650" y="5594351"/>
            <a:ext cx="369888" cy="447675"/>
          </a:xfrm>
          <a:prstGeom prst="rect">
            <a:avLst/>
          </a:prstGeom>
          <a:solidFill>
            <a:schemeClr val="bg1"/>
          </a:solidFill>
          <a:ln w="19050">
            <a:solidFill>
              <a:srgbClr val="1F497D"/>
            </a:solidFill>
            <a:miter lim="800000"/>
            <a:headEnd/>
            <a:tailEnd/>
          </a:ln>
          <a:effectLst>
            <a:outerShdw blurRad="50800" dist="38100" dir="2700000" algn="tl" rotWithShape="0">
              <a:srgbClr val="000000">
                <a:alpha val="43000"/>
              </a:srgbClr>
            </a:outerShdw>
          </a:effectLst>
        </p:spPr>
        <p:txBody>
          <a:bodyPr wrap="none" lIns="36000" tIns="0" rIns="36000" bIns="36000"/>
          <a:lstStyle/>
          <a:p>
            <a:pPr fontAlgn="base">
              <a:spcBef>
                <a:spcPct val="0"/>
              </a:spcBef>
              <a:spcAft>
                <a:spcPct val="0"/>
              </a:spcAft>
              <a:defRPr/>
            </a:pPr>
            <a:r>
              <a:rPr lang="en-US" sz="700" cap="small" dirty="0">
                <a:solidFill>
                  <a:prstClr val="black"/>
                </a:solidFill>
                <a:cs typeface="MS PGothic" charset="0"/>
              </a:rPr>
              <a:t>Broker</a:t>
            </a:r>
          </a:p>
          <a:p>
            <a:pPr fontAlgn="base">
              <a:spcBef>
                <a:spcPct val="0"/>
              </a:spcBef>
              <a:spcAft>
                <a:spcPct val="0"/>
              </a:spcAft>
              <a:defRPr/>
            </a:pPr>
            <a:r>
              <a:rPr lang="en-US" sz="700" cap="small" dirty="0">
                <a:solidFill>
                  <a:prstClr val="black"/>
                </a:solidFill>
                <a:cs typeface="MS PGothic" charset="0"/>
              </a:rPr>
              <a:t>Code</a:t>
            </a:r>
          </a:p>
          <a:p>
            <a:pPr fontAlgn="base">
              <a:spcBef>
                <a:spcPct val="0"/>
              </a:spcBef>
              <a:spcAft>
                <a:spcPct val="0"/>
              </a:spcAft>
              <a:defRPr/>
            </a:pPr>
            <a:r>
              <a:rPr lang="en-US" sz="700" cap="small" dirty="0">
                <a:solidFill>
                  <a:prstClr val="black"/>
                </a:solidFill>
                <a:cs typeface="MS PGothic" charset="0"/>
              </a:rPr>
              <a:t>Hub</a:t>
            </a:r>
          </a:p>
        </p:txBody>
      </p:sp>
      <p:sp>
        <p:nvSpPr>
          <p:cNvPr id="549" name="Donut 548"/>
          <p:cNvSpPr/>
          <p:nvPr/>
        </p:nvSpPr>
        <p:spPr bwMode="auto">
          <a:xfrm>
            <a:off x="4514850" y="5878514"/>
            <a:ext cx="127000" cy="123825"/>
          </a:xfrm>
          <a:prstGeom prst="donut">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US" sz="700" cap="small" dirty="0">
              <a:solidFill>
                <a:prstClr val="black"/>
              </a:solidFill>
            </a:endParaRPr>
          </a:p>
        </p:txBody>
      </p:sp>
      <p:sp>
        <p:nvSpPr>
          <p:cNvPr id="520" name="Rectangle 519"/>
          <p:cNvSpPr/>
          <p:nvPr/>
        </p:nvSpPr>
        <p:spPr bwMode="auto">
          <a:xfrm>
            <a:off x="7608888" y="5597526"/>
            <a:ext cx="468312" cy="442913"/>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fontAlgn="base">
              <a:spcBef>
                <a:spcPct val="0"/>
              </a:spcBef>
              <a:spcAft>
                <a:spcPct val="0"/>
              </a:spcAft>
              <a:defRPr/>
            </a:pPr>
            <a:r>
              <a:rPr lang="en-US" sz="800" cap="small" dirty="0">
                <a:solidFill>
                  <a:srgbClr val="000000"/>
                </a:solidFill>
                <a:latin typeface="Calibri"/>
                <a:cs typeface="Calibri"/>
              </a:rPr>
              <a:t>Workflow</a:t>
            </a:r>
          </a:p>
          <a:p>
            <a:pPr algn="ctr" fontAlgn="base">
              <a:spcBef>
                <a:spcPct val="0"/>
              </a:spcBef>
              <a:spcAft>
                <a:spcPct val="0"/>
              </a:spcAft>
              <a:defRPr/>
            </a:pPr>
            <a:r>
              <a:rPr lang="en-US" sz="800" cap="small" dirty="0">
                <a:solidFill>
                  <a:srgbClr val="000000"/>
                </a:solidFill>
                <a:latin typeface="Calibri"/>
                <a:cs typeface="Calibri"/>
              </a:rPr>
              <a:t>Processes</a:t>
            </a:r>
          </a:p>
        </p:txBody>
      </p:sp>
      <p:grpSp>
        <p:nvGrpSpPr>
          <p:cNvPr id="12433" name="Group 20"/>
          <p:cNvGrpSpPr>
            <a:grpSpLocks/>
          </p:cNvGrpSpPr>
          <p:nvPr/>
        </p:nvGrpSpPr>
        <p:grpSpPr bwMode="auto">
          <a:xfrm>
            <a:off x="7645400" y="5888038"/>
            <a:ext cx="406400" cy="69850"/>
            <a:chOff x="6261100" y="5905500"/>
            <a:chExt cx="406400" cy="69850"/>
          </a:xfrm>
        </p:grpSpPr>
        <p:sp>
          <p:nvSpPr>
            <p:cNvPr id="544" name="Rounded Rectangle 543"/>
            <p:cNvSpPr/>
            <p:nvPr/>
          </p:nvSpPr>
          <p:spPr bwMode="auto">
            <a:xfrm>
              <a:off x="6261100" y="5905500"/>
              <a:ext cx="101600" cy="69850"/>
            </a:xfrm>
            <a:prstGeom prst="roundRect">
              <a:avLst/>
            </a:prstGeom>
            <a:solidFill>
              <a:srgbClr val="7ACBE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545" name="Rounded Rectangle 544"/>
            <p:cNvSpPr/>
            <p:nvPr/>
          </p:nvSpPr>
          <p:spPr bwMode="auto">
            <a:xfrm>
              <a:off x="6565900" y="5905500"/>
              <a:ext cx="101600" cy="69850"/>
            </a:xfrm>
            <a:prstGeom prst="roundRect">
              <a:avLst/>
            </a:prstGeom>
            <a:solidFill>
              <a:srgbClr val="7ACBE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cxnSp>
          <p:nvCxnSpPr>
            <p:cNvPr id="546" name="Straight Connector 545"/>
            <p:cNvCxnSpPr>
              <a:stCxn id="544" idx="3"/>
              <a:endCxn id="545" idx="1"/>
            </p:cNvCxnSpPr>
            <p:nvPr/>
          </p:nvCxnSpPr>
          <p:spPr bwMode="auto">
            <a:xfrm>
              <a:off x="6362700" y="5940425"/>
              <a:ext cx="20320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7" name="Rounded Rectangle 546"/>
            <p:cNvSpPr/>
            <p:nvPr/>
          </p:nvSpPr>
          <p:spPr bwMode="auto">
            <a:xfrm>
              <a:off x="6413500" y="5905500"/>
              <a:ext cx="101600" cy="69850"/>
            </a:xfrm>
            <a:prstGeom prst="roundRect">
              <a:avLst/>
            </a:prstGeom>
            <a:solidFill>
              <a:srgbClr val="7ACBE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sp>
        <p:nvSpPr>
          <p:cNvPr id="527" name="Rectangle 526"/>
          <p:cNvSpPr/>
          <p:nvPr/>
        </p:nvSpPr>
        <p:spPr bwMode="auto">
          <a:xfrm>
            <a:off x="7194550" y="5597526"/>
            <a:ext cx="382588" cy="442913"/>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fontAlgn="base">
              <a:spcBef>
                <a:spcPct val="0"/>
              </a:spcBef>
              <a:spcAft>
                <a:spcPct val="0"/>
              </a:spcAft>
              <a:defRPr/>
            </a:pPr>
            <a:r>
              <a:rPr lang="en-US" sz="800" cap="small" dirty="0">
                <a:solidFill>
                  <a:srgbClr val="000000"/>
                </a:solidFill>
                <a:latin typeface="Calibri"/>
                <a:cs typeface="Calibri"/>
              </a:rPr>
              <a:t>Monitor</a:t>
            </a:r>
          </a:p>
          <a:p>
            <a:pPr algn="ctr" fontAlgn="base">
              <a:spcBef>
                <a:spcPct val="0"/>
              </a:spcBef>
              <a:spcAft>
                <a:spcPct val="0"/>
              </a:spcAft>
              <a:defRPr/>
            </a:pPr>
            <a:r>
              <a:rPr lang="en-US" sz="800" cap="small" dirty="0">
                <a:solidFill>
                  <a:srgbClr val="000000"/>
                </a:solidFill>
                <a:latin typeface="Calibri"/>
                <a:cs typeface="Calibri"/>
              </a:rPr>
              <a:t>Probes</a:t>
            </a:r>
          </a:p>
        </p:txBody>
      </p:sp>
      <p:sp>
        <p:nvSpPr>
          <p:cNvPr id="528" name="Trapezoid 527"/>
          <p:cNvSpPr/>
          <p:nvPr/>
        </p:nvSpPr>
        <p:spPr bwMode="auto">
          <a:xfrm>
            <a:off x="7310438" y="5865813"/>
            <a:ext cx="165100" cy="131762"/>
          </a:xfrm>
          <a:prstGeom prst="trapezoid">
            <a:avLst/>
          </a:prstGeom>
          <a:solidFill>
            <a:srgbClr val="7ACBE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nvGrpSpPr>
          <p:cNvPr id="12436" name="Group 15"/>
          <p:cNvGrpSpPr>
            <a:grpSpLocks/>
          </p:cNvGrpSpPr>
          <p:nvPr/>
        </p:nvGrpSpPr>
        <p:grpSpPr bwMode="auto">
          <a:xfrm>
            <a:off x="3859214" y="2489200"/>
            <a:ext cx="885825" cy="2992438"/>
            <a:chOff x="2335213" y="2489200"/>
            <a:chExt cx="885825" cy="2992438"/>
          </a:xfrm>
        </p:grpSpPr>
        <p:sp>
          <p:nvSpPr>
            <p:cNvPr id="12584" name="Rounded Rectangle 197"/>
            <p:cNvSpPr>
              <a:spLocks noChangeArrowheads="1"/>
            </p:cNvSpPr>
            <p:nvPr/>
          </p:nvSpPr>
          <p:spPr bwMode="auto">
            <a:xfrm>
              <a:off x="2335213" y="2489200"/>
              <a:ext cx="885825" cy="2992438"/>
            </a:xfrm>
            <a:prstGeom prst="roundRect">
              <a:avLst>
                <a:gd name="adj" fmla="val 7907"/>
              </a:avLst>
            </a:prstGeom>
            <a:solidFill>
              <a:srgbClr val="CCFFCC"/>
            </a:solidFill>
            <a:ln w="9525">
              <a:solidFill>
                <a:srgbClr val="1F497D"/>
              </a:solidFill>
              <a:round/>
              <a:headEnd/>
              <a:tailEnd/>
            </a:ln>
          </p:spPr>
          <p:txBody>
            <a:bodyPr lIns="36000" tIns="36000" rIns="36000" bIns="36000"/>
            <a:lstStyle/>
            <a:p>
              <a:pPr algn="ctr" fontAlgn="base">
                <a:spcBef>
                  <a:spcPct val="0"/>
                </a:spcBef>
                <a:spcAft>
                  <a:spcPct val="0"/>
                </a:spcAft>
              </a:pPr>
              <a:r>
                <a:rPr lang="en-GB" sz="800">
                  <a:solidFill>
                    <a:srgbClr val="000000"/>
                  </a:solidFill>
                  <a:cs typeface="ＭＳ Ｐゴシック" charset="0"/>
                </a:rPr>
                <a:t>Enterprise IT Interaction</a:t>
              </a:r>
            </a:p>
          </p:txBody>
        </p:sp>
        <p:sp>
          <p:nvSpPr>
            <p:cNvPr id="613" name="Rounded Rectangle 197"/>
            <p:cNvSpPr>
              <a:spLocks noChangeArrowheads="1"/>
            </p:cNvSpPr>
            <p:nvPr/>
          </p:nvSpPr>
          <p:spPr bwMode="auto">
            <a:xfrm>
              <a:off x="2371725" y="4006850"/>
              <a:ext cx="806450" cy="315913"/>
            </a:xfrm>
            <a:prstGeom prst="roundRect">
              <a:avLst>
                <a:gd name="adj" fmla="val 7907"/>
              </a:avLst>
            </a:prstGeom>
            <a:solidFill>
              <a:schemeClr val="bg1">
                <a:lumMod val="85000"/>
              </a:schemeClr>
            </a:solidFill>
            <a:ln w="9525">
              <a:solidFill>
                <a:srgbClr val="1F497D"/>
              </a:solidFill>
              <a:round/>
              <a:headEnd/>
              <a:tailEnd/>
            </a:ln>
          </p:spPr>
          <p:txBody>
            <a:bodyPr lIns="72000" tIns="36000" rIns="36000" bIns="36000" anchor="ctr"/>
            <a:lstStyle/>
            <a:p>
              <a:pPr fontAlgn="base">
                <a:spcBef>
                  <a:spcPct val="0"/>
                </a:spcBef>
                <a:spcAft>
                  <a:spcPct val="0"/>
                </a:spcAft>
                <a:defRPr/>
              </a:pPr>
              <a:r>
                <a:rPr lang="en-GB" sz="700" dirty="0">
                  <a:solidFill>
                    <a:prstClr val="black"/>
                  </a:solidFill>
                  <a:cs typeface="MS PGothic" charset="0"/>
                </a:rPr>
                <a:t>APIs</a:t>
              </a:r>
            </a:p>
          </p:txBody>
        </p:sp>
        <p:sp>
          <p:nvSpPr>
            <p:cNvPr id="614" name="Rounded Rectangle 197"/>
            <p:cNvSpPr>
              <a:spLocks noChangeArrowheads="1"/>
            </p:cNvSpPr>
            <p:nvPr/>
          </p:nvSpPr>
          <p:spPr bwMode="auto">
            <a:xfrm>
              <a:off x="2371725" y="5000625"/>
              <a:ext cx="806450" cy="338138"/>
            </a:xfrm>
            <a:prstGeom prst="roundRect">
              <a:avLst>
                <a:gd name="adj" fmla="val 6778"/>
              </a:avLst>
            </a:prstGeom>
            <a:solidFill>
              <a:schemeClr val="bg1">
                <a:lumMod val="85000"/>
              </a:schemeClr>
            </a:solidFill>
            <a:ln w="9525">
              <a:solidFill>
                <a:srgbClr val="1F497D"/>
              </a:solidFill>
              <a:round/>
              <a:headEnd/>
              <a:tailEnd/>
            </a:ln>
          </p:spPr>
          <p:txBody>
            <a:bodyPr lIns="72000" tIns="36000" rIns="36000" bIns="36000" anchor="ctr"/>
            <a:lstStyle/>
            <a:p>
              <a:pPr fontAlgn="base">
                <a:spcBef>
                  <a:spcPct val="0"/>
                </a:spcBef>
                <a:spcAft>
                  <a:spcPct val="0"/>
                </a:spcAft>
                <a:defRPr/>
              </a:pPr>
              <a:r>
                <a:rPr lang="en-GB" sz="700" dirty="0">
                  <a:solidFill>
                    <a:prstClr val="black"/>
                  </a:solidFill>
                  <a:cs typeface="MS PGothic" charset="0"/>
                </a:rPr>
                <a:t>Data</a:t>
              </a:r>
            </a:p>
            <a:p>
              <a:pPr fontAlgn="base">
                <a:spcBef>
                  <a:spcPct val="0"/>
                </a:spcBef>
                <a:spcAft>
                  <a:spcPct val="0"/>
                </a:spcAft>
                <a:defRPr/>
              </a:pPr>
              <a:r>
                <a:rPr lang="en-GB" sz="700" dirty="0">
                  <a:solidFill>
                    <a:prstClr val="black"/>
                  </a:solidFill>
                  <a:cs typeface="MS PGothic" charset="0"/>
                </a:rPr>
                <a:t>Ingestion</a:t>
              </a:r>
            </a:p>
          </p:txBody>
        </p:sp>
        <p:sp>
          <p:nvSpPr>
            <p:cNvPr id="615" name="Rounded Rectangle 197"/>
            <p:cNvSpPr>
              <a:spLocks noChangeArrowheads="1"/>
            </p:cNvSpPr>
            <p:nvPr/>
          </p:nvSpPr>
          <p:spPr bwMode="auto">
            <a:xfrm>
              <a:off x="2370138" y="4456113"/>
              <a:ext cx="806450" cy="398462"/>
            </a:xfrm>
            <a:prstGeom prst="roundRect">
              <a:avLst>
                <a:gd name="adj" fmla="val 6778"/>
              </a:avLst>
            </a:prstGeom>
            <a:solidFill>
              <a:schemeClr val="bg1">
                <a:lumMod val="85000"/>
              </a:schemeClr>
            </a:solidFill>
            <a:ln w="9525">
              <a:solidFill>
                <a:srgbClr val="1F497D"/>
              </a:solidFill>
              <a:round/>
              <a:headEnd/>
              <a:tailEnd/>
            </a:ln>
          </p:spPr>
          <p:txBody>
            <a:bodyPr lIns="72000" tIns="36000" rIns="36000" bIns="36000" anchor="ctr"/>
            <a:lstStyle/>
            <a:p>
              <a:pPr fontAlgn="base">
                <a:spcBef>
                  <a:spcPct val="0"/>
                </a:spcBef>
                <a:spcAft>
                  <a:spcPct val="0"/>
                </a:spcAft>
                <a:defRPr/>
              </a:pPr>
              <a:r>
                <a:rPr lang="en-GB" sz="700" dirty="0">
                  <a:solidFill>
                    <a:prstClr val="black"/>
                  </a:solidFill>
                  <a:cs typeface="MS PGothic" charset="0"/>
                </a:rPr>
                <a:t>Publishing</a:t>
              </a:r>
            </a:p>
            <a:p>
              <a:pPr fontAlgn="base">
                <a:spcBef>
                  <a:spcPct val="0"/>
                </a:spcBef>
                <a:spcAft>
                  <a:spcPct val="0"/>
                </a:spcAft>
                <a:defRPr/>
              </a:pPr>
              <a:r>
                <a:rPr lang="en-GB" sz="700" dirty="0">
                  <a:solidFill>
                    <a:prstClr val="black"/>
                  </a:solidFill>
                  <a:cs typeface="MS PGothic" charset="0"/>
                </a:rPr>
                <a:t>Feeds</a:t>
              </a:r>
            </a:p>
          </p:txBody>
        </p:sp>
        <p:sp>
          <p:nvSpPr>
            <p:cNvPr id="617" name="Up Arrow 616"/>
            <p:cNvSpPr/>
            <p:nvPr/>
          </p:nvSpPr>
          <p:spPr>
            <a:xfrm flipV="1">
              <a:off x="2717800" y="4318000"/>
              <a:ext cx="98425" cy="125413"/>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pic>
          <p:nvPicPr>
            <p:cNvPr id="12589" name="Picture 6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738" y="4529138"/>
              <a:ext cx="309562"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0" name="Picture 6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6388" y="5019675"/>
              <a:ext cx="309562"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 name="Rounded Rectangle 197"/>
            <p:cNvSpPr>
              <a:spLocks noChangeArrowheads="1"/>
            </p:cNvSpPr>
            <p:nvPr/>
          </p:nvSpPr>
          <p:spPr bwMode="auto">
            <a:xfrm>
              <a:off x="2386013" y="2892425"/>
              <a:ext cx="795337" cy="993775"/>
            </a:xfrm>
            <a:prstGeom prst="roundRect">
              <a:avLst>
                <a:gd name="adj" fmla="val 6778"/>
              </a:avLst>
            </a:prstGeom>
            <a:solidFill>
              <a:schemeClr val="bg1">
                <a:lumMod val="85000"/>
              </a:schemeClr>
            </a:solidFill>
            <a:ln w="9525">
              <a:solidFill>
                <a:srgbClr val="1F497D"/>
              </a:solidFill>
              <a:round/>
              <a:headEnd/>
              <a:tailEnd/>
            </a:ln>
          </p:spPr>
          <p:txBody>
            <a:bodyPr lIns="36000" tIns="36000" rIns="36000" bIns="36000"/>
            <a:lstStyle/>
            <a:p>
              <a:pPr algn="ctr" fontAlgn="base">
                <a:spcBef>
                  <a:spcPct val="0"/>
                </a:spcBef>
                <a:spcAft>
                  <a:spcPct val="0"/>
                </a:spcAft>
                <a:defRPr/>
              </a:pPr>
              <a:r>
                <a:rPr lang="en-GB" sz="700" dirty="0">
                  <a:solidFill>
                    <a:prstClr val="black"/>
                  </a:solidFill>
                  <a:cs typeface="MS PGothic" charset="0"/>
                </a:rPr>
                <a:t>Continuous</a:t>
              </a:r>
            </a:p>
            <a:p>
              <a:pPr algn="ctr" fontAlgn="base">
                <a:spcBef>
                  <a:spcPct val="0"/>
                </a:spcBef>
                <a:spcAft>
                  <a:spcPct val="0"/>
                </a:spcAft>
                <a:defRPr/>
              </a:pPr>
              <a:r>
                <a:rPr lang="en-GB" sz="700" dirty="0">
                  <a:solidFill>
                    <a:prstClr val="black"/>
                  </a:solidFill>
                  <a:cs typeface="MS PGothic" charset="0"/>
                </a:rPr>
                <a:t>Analytics</a:t>
              </a:r>
            </a:p>
          </p:txBody>
        </p:sp>
        <p:sp>
          <p:nvSpPr>
            <p:cNvPr id="625" name="Rectangle 624"/>
            <p:cNvSpPr/>
            <p:nvPr/>
          </p:nvSpPr>
          <p:spPr bwMode="auto">
            <a:xfrm>
              <a:off x="2422525" y="3205163"/>
              <a:ext cx="715963" cy="295275"/>
            </a:xfrm>
            <a:prstGeom prst="rect">
              <a:avLst/>
            </a:prstGeom>
            <a:solidFill>
              <a:schemeClr val="bg1"/>
            </a:solidFill>
            <a:ln w="190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lIns="36000" tIns="36000" rIns="36000" bIns="36000"/>
            <a:lstStyle/>
            <a:p>
              <a:pPr>
                <a:defRPr/>
              </a:pPr>
              <a:r>
                <a:rPr lang="en-GB" sz="700" cap="small" dirty="0">
                  <a:solidFill>
                    <a:prstClr val="black"/>
                  </a:solidFill>
                </a:rPr>
                <a:t>Streaming</a:t>
              </a:r>
            </a:p>
            <a:p>
              <a:pPr>
                <a:defRPr/>
              </a:pPr>
              <a:r>
                <a:rPr lang="en-GB" sz="700" cap="small" dirty="0">
                  <a:solidFill>
                    <a:prstClr val="black"/>
                  </a:solidFill>
                </a:rPr>
                <a:t>Analytics</a:t>
              </a:r>
            </a:p>
          </p:txBody>
        </p:sp>
        <p:grpSp>
          <p:nvGrpSpPr>
            <p:cNvPr id="12593" name="Group 77"/>
            <p:cNvGrpSpPr>
              <a:grpSpLocks/>
            </p:cNvGrpSpPr>
            <p:nvPr/>
          </p:nvGrpSpPr>
          <p:grpSpPr bwMode="auto">
            <a:xfrm>
              <a:off x="2917825" y="3284538"/>
              <a:ext cx="185738" cy="150812"/>
              <a:chOff x="-1104900" y="5684881"/>
              <a:chExt cx="812800" cy="417318"/>
            </a:xfrm>
          </p:grpSpPr>
          <p:sp>
            <p:nvSpPr>
              <p:cNvPr id="627" name="Oval 626"/>
              <p:cNvSpPr/>
              <p:nvPr/>
            </p:nvSpPr>
            <p:spPr>
              <a:xfrm>
                <a:off x="-1097951" y="5684881"/>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sp>
            <p:nvSpPr>
              <p:cNvPr id="628" name="Oval 627"/>
              <p:cNvSpPr/>
              <p:nvPr/>
            </p:nvSpPr>
            <p:spPr>
              <a:xfrm>
                <a:off x="-778389" y="5772738"/>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sp>
            <p:nvSpPr>
              <p:cNvPr id="629" name="Oval 628"/>
              <p:cNvSpPr/>
              <p:nvPr/>
            </p:nvSpPr>
            <p:spPr>
              <a:xfrm>
                <a:off x="-1097951" y="5794701"/>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sp>
            <p:nvSpPr>
              <p:cNvPr id="630" name="Oval 629"/>
              <p:cNvSpPr/>
              <p:nvPr/>
            </p:nvSpPr>
            <p:spPr>
              <a:xfrm>
                <a:off x="-945117" y="5684881"/>
                <a:ext cx="83364"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sp>
            <p:nvSpPr>
              <p:cNvPr id="631" name="Oval 630"/>
              <p:cNvSpPr/>
              <p:nvPr/>
            </p:nvSpPr>
            <p:spPr>
              <a:xfrm>
                <a:off x="-778389" y="5917700"/>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sp>
            <p:nvSpPr>
              <p:cNvPr id="632" name="Oval 631"/>
              <p:cNvSpPr/>
              <p:nvPr/>
            </p:nvSpPr>
            <p:spPr>
              <a:xfrm>
                <a:off x="-1097951" y="5917700"/>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sp>
            <p:nvSpPr>
              <p:cNvPr id="633" name="Oval 632"/>
              <p:cNvSpPr/>
              <p:nvPr/>
            </p:nvSpPr>
            <p:spPr>
              <a:xfrm>
                <a:off x="-945117" y="5917700"/>
                <a:ext cx="83364"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sp>
            <p:nvSpPr>
              <p:cNvPr id="634" name="Oval 633"/>
              <p:cNvSpPr/>
              <p:nvPr/>
            </p:nvSpPr>
            <p:spPr>
              <a:xfrm>
                <a:off x="-611662" y="5851809"/>
                <a:ext cx="83364" cy="74677"/>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sp>
            <p:nvSpPr>
              <p:cNvPr id="635" name="Oval 634"/>
              <p:cNvSpPr/>
              <p:nvPr/>
            </p:nvSpPr>
            <p:spPr>
              <a:xfrm>
                <a:off x="-451883" y="5851809"/>
                <a:ext cx="83364" cy="74677"/>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cxnSp>
            <p:nvCxnSpPr>
              <p:cNvPr id="636" name="Curved Connector 635"/>
              <p:cNvCxnSpPr>
                <a:stCxn id="627" idx="6"/>
                <a:endCxn id="630" idx="2"/>
              </p:cNvCxnSpPr>
              <p:nvPr/>
            </p:nvCxnSpPr>
            <p:spPr>
              <a:xfrm>
                <a:off x="-1021536" y="5720024"/>
                <a:ext cx="76419"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37" name="Curved Connector 636"/>
              <p:cNvCxnSpPr>
                <a:stCxn id="629" idx="6"/>
                <a:endCxn id="628" idx="2"/>
              </p:cNvCxnSpPr>
              <p:nvPr/>
            </p:nvCxnSpPr>
            <p:spPr>
              <a:xfrm flipV="1">
                <a:off x="-1021536" y="5807880"/>
                <a:ext cx="243147" cy="17571"/>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38" name="Curved Connector 637"/>
              <p:cNvCxnSpPr>
                <a:stCxn id="630" idx="6"/>
                <a:endCxn id="628" idx="2"/>
              </p:cNvCxnSpPr>
              <p:nvPr/>
            </p:nvCxnSpPr>
            <p:spPr>
              <a:xfrm>
                <a:off x="-861753" y="5720024"/>
                <a:ext cx="83364" cy="87857"/>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39" name="Curved Connector 638"/>
              <p:cNvCxnSpPr>
                <a:stCxn id="628" idx="6"/>
                <a:endCxn id="634" idx="2"/>
              </p:cNvCxnSpPr>
              <p:nvPr/>
            </p:nvCxnSpPr>
            <p:spPr>
              <a:xfrm>
                <a:off x="-701975" y="5807880"/>
                <a:ext cx="90313" cy="79071"/>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40" name="Curved Connector 639"/>
              <p:cNvCxnSpPr>
                <a:stCxn id="632" idx="6"/>
                <a:endCxn id="633" idx="2"/>
              </p:cNvCxnSpPr>
              <p:nvPr/>
            </p:nvCxnSpPr>
            <p:spPr>
              <a:xfrm>
                <a:off x="-1021536" y="5952843"/>
                <a:ext cx="76419"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41" name="Curved Connector 640"/>
              <p:cNvCxnSpPr>
                <a:stCxn id="633" idx="6"/>
                <a:endCxn id="631" idx="2"/>
              </p:cNvCxnSpPr>
              <p:nvPr/>
            </p:nvCxnSpPr>
            <p:spPr>
              <a:xfrm>
                <a:off x="-861753" y="5952843"/>
                <a:ext cx="83364"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42" name="Curved Connector 641"/>
              <p:cNvCxnSpPr>
                <a:stCxn id="631" idx="6"/>
                <a:endCxn id="634" idx="2"/>
              </p:cNvCxnSpPr>
              <p:nvPr/>
            </p:nvCxnSpPr>
            <p:spPr>
              <a:xfrm flipV="1">
                <a:off x="-701975" y="5886951"/>
                <a:ext cx="90313" cy="65891"/>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43" name="Curved Connector 642"/>
              <p:cNvCxnSpPr>
                <a:stCxn id="634" idx="6"/>
                <a:endCxn id="635" idx="2"/>
              </p:cNvCxnSpPr>
              <p:nvPr/>
            </p:nvCxnSpPr>
            <p:spPr>
              <a:xfrm>
                <a:off x="-528298" y="5886951"/>
                <a:ext cx="76415"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44" name="Oval 643"/>
              <p:cNvSpPr/>
              <p:nvPr/>
            </p:nvSpPr>
            <p:spPr>
              <a:xfrm>
                <a:off x="-1104900" y="6031914"/>
                <a:ext cx="83364"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sp>
            <p:nvSpPr>
              <p:cNvPr id="645" name="Oval 644"/>
              <p:cNvSpPr/>
              <p:nvPr/>
            </p:nvSpPr>
            <p:spPr>
              <a:xfrm>
                <a:off x="-945117" y="6031914"/>
                <a:ext cx="76415" cy="70285"/>
              </a:xfrm>
              <a:prstGeom prst="ellipse">
                <a:avLst/>
              </a:prstGeom>
              <a:solidFill>
                <a:srgbClr val="9DD7E2"/>
              </a:solidFill>
              <a:ln>
                <a:solidFill>
                  <a:srgbClr val="1F497D"/>
                </a:solidFill>
                <a:headEnd type="none"/>
                <a:tailEnd type="none"/>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fontAlgn="base">
                  <a:spcBef>
                    <a:spcPct val="0"/>
                  </a:spcBef>
                  <a:spcAft>
                    <a:spcPct val="0"/>
                  </a:spcAft>
                  <a:defRPr/>
                </a:pPr>
                <a:endParaRPr lang="en-GB" sz="600">
                  <a:solidFill>
                    <a:prstClr val="black"/>
                  </a:solidFill>
                </a:endParaRPr>
              </a:p>
            </p:txBody>
          </p:sp>
          <p:cxnSp>
            <p:nvCxnSpPr>
              <p:cNvPr id="646" name="Curved Connector 645"/>
              <p:cNvCxnSpPr>
                <a:stCxn id="644" idx="6"/>
                <a:endCxn id="645" idx="2"/>
              </p:cNvCxnSpPr>
              <p:nvPr/>
            </p:nvCxnSpPr>
            <p:spPr>
              <a:xfrm>
                <a:off x="-1021536" y="6067056"/>
                <a:ext cx="76419"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47" name="Curved Connector 96"/>
              <p:cNvCxnSpPr>
                <a:stCxn id="645" idx="6"/>
                <a:endCxn id="631" idx="4"/>
              </p:cNvCxnSpPr>
              <p:nvPr/>
            </p:nvCxnSpPr>
            <p:spPr>
              <a:xfrm flipV="1">
                <a:off x="-868702" y="5987985"/>
                <a:ext cx="125046" cy="79071"/>
              </a:xfrm>
              <a:prstGeom prst="curvedConnector2">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48" name="Curved Connector 647"/>
              <p:cNvCxnSpPr/>
              <p:nvPr/>
            </p:nvCxnSpPr>
            <p:spPr>
              <a:xfrm>
                <a:off x="-368519" y="5891343"/>
                <a:ext cx="76419" cy="0"/>
              </a:xfrm>
              <a:prstGeom prst="curvedConnector3">
                <a:avLst>
                  <a:gd name="adj1" fmla="val 50000"/>
                </a:avLst>
              </a:prstGeom>
              <a:ln>
                <a:solidFill>
                  <a:srgbClr val="1F497D"/>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649" name="Left-Right Arrow 648"/>
            <p:cNvSpPr/>
            <p:nvPr/>
          </p:nvSpPr>
          <p:spPr>
            <a:xfrm rot="5400000">
              <a:off x="2686845" y="3894931"/>
              <a:ext cx="150812" cy="8572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nvGrpSpPr>
            <p:cNvPr id="12595" name="Group 21"/>
            <p:cNvGrpSpPr>
              <a:grpSpLocks/>
            </p:cNvGrpSpPr>
            <p:nvPr/>
          </p:nvGrpSpPr>
          <p:grpSpPr bwMode="auto">
            <a:xfrm>
              <a:off x="2924175" y="4076700"/>
              <a:ext cx="195263" cy="182563"/>
              <a:chOff x="3541316" y="2788443"/>
              <a:chExt cx="196266" cy="183891"/>
            </a:xfrm>
          </p:grpSpPr>
          <p:sp>
            <p:nvSpPr>
              <p:cNvPr id="651" name="Off-page Connector 650"/>
              <p:cNvSpPr>
                <a:spLocks noChangeArrowheads="1"/>
              </p:cNvSpPr>
              <p:nvPr/>
            </p:nvSpPr>
            <p:spPr bwMode="auto">
              <a:xfrm>
                <a:off x="3541316" y="2788443"/>
                <a:ext cx="196266" cy="183891"/>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sp>
            <p:nvSpPr>
              <p:cNvPr id="652" name="Rounded Rectangle 651"/>
              <p:cNvSpPr>
                <a:spLocks noChangeArrowheads="1"/>
              </p:cNvSpPr>
              <p:nvPr/>
            </p:nvSpPr>
            <p:spPr bwMode="auto">
              <a:xfrm>
                <a:off x="3563655" y="2799637"/>
                <a:ext cx="153183" cy="12952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grpSp>
        <p:grpSp>
          <p:nvGrpSpPr>
            <p:cNvPr id="12596" name="Group 4"/>
            <p:cNvGrpSpPr>
              <a:grpSpLocks/>
            </p:cNvGrpSpPr>
            <p:nvPr/>
          </p:nvGrpSpPr>
          <p:grpSpPr bwMode="auto">
            <a:xfrm>
              <a:off x="2428875" y="3538538"/>
              <a:ext cx="715963" cy="295275"/>
              <a:chOff x="2428755" y="3488750"/>
              <a:chExt cx="715962" cy="295275"/>
            </a:xfrm>
          </p:grpSpPr>
          <p:sp>
            <p:nvSpPr>
              <p:cNvPr id="719" name="Rectangle 718"/>
              <p:cNvSpPr/>
              <p:nvPr/>
            </p:nvSpPr>
            <p:spPr bwMode="auto">
              <a:xfrm>
                <a:off x="2428755" y="3488750"/>
                <a:ext cx="715962" cy="295275"/>
              </a:xfrm>
              <a:prstGeom prst="rect">
                <a:avLst/>
              </a:prstGeom>
              <a:solidFill>
                <a:schemeClr val="bg1"/>
              </a:solidFill>
              <a:ln w="1905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lIns="36000" tIns="36000" rIns="36000" bIns="36000"/>
              <a:lstStyle/>
              <a:p>
                <a:pPr>
                  <a:defRPr/>
                </a:pPr>
                <a:r>
                  <a:rPr lang="en-GB" sz="700" cap="small" dirty="0">
                    <a:solidFill>
                      <a:prstClr val="black"/>
                    </a:solidFill>
                  </a:rPr>
                  <a:t>Event</a:t>
                </a:r>
              </a:p>
              <a:p>
                <a:pPr>
                  <a:defRPr/>
                </a:pPr>
                <a:r>
                  <a:rPr lang="en-GB" sz="700" cap="small" dirty="0">
                    <a:solidFill>
                      <a:prstClr val="black"/>
                    </a:solidFill>
                  </a:rPr>
                  <a:t>Correlation</a:t>
                </a:r>
              </a:p>
            </p:txBody>
          </p:sp>
          <p:sp>
            <p:nvSpPr>
              <p:cNvPr id="720" name="5-Point Star 719"/>
              <p:cNvSpPr/>
              <p:nvPr/>
            </p:nvSpPr>
            <p:spPr bwMode="auto">
              <a:xfrm>
                <a:off x="2928817" y="3514150"/>
                <a:ext cx="92075" cy="92075"/>
              </a:xfrm>
              <a:prstGeom prst="star5">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721" name="5-Point Star 720"/>
              <p:cNvSpPr/>
              <p:nvPr/>
            </p:nvSpPr>
            <p:spPr bwMode="auto">
              <a:xfrm>
                <a:off x="2978029" y="3571300"/>
                <a:ext cx="92075" cy="93662"/>
              </a:xfrm>
              <a:prstGeom prst="star5">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722" name="5-Point Star 721"/>
              <p:cNvSpPr/>
              <p:nvPr/>
            </p:nvSpPr>
            <p:spPr bwMode="auto">
              <a:xfrm>
                <a:off x="3025654" y="3637975"/>
                <a:ext cx="93663" cy="92075"/>
              </a:xfrm>
              <a:prstGeom prst="star5">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2597" name="Group 2"/>
            <p:cNvGrpSpPr>
              <a:grpSpLocks/>
            </p:cNvGrpSpPr>
            <p:nvPr/>
          </p:nvGrpSpPr>
          <p:grpSpPr bwMode="auto">
            <a:xfrm>
              <a:off x="2667000" y="4856163"/>
              <a:ext cx="190500" cy="136525"/>
              <a:chOff x="2667000" y="4875530"/>
              <a:chExt cx="189865" cy="135573"/>
            </a:xfrm>
          </p:grpSpPr>
          <p:sp>
            <p:nvSpPr>
              <p:cNvPr id="494" name="Up Arrow 493"/>
              <p:cNvSpPr/>
              <p:nvPr/>
            </p:nvSpPr>
            <p:spPr>
              <a:xfrm flipV="1">
                <a:off x="2758768" y="4884989"/>
                <a:ext cx="98097" cy="126114"/>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98" name="Up Arrow 497"/>
              <p:cNvSpPr/>
              <p:nvPr/>
            </p:nvSpPr>
            <p:spPr>
              <a:xfrm>
                <a:off x="2667000" y="4875530"/>
                <a:ext cx="98097" cy="126114"/>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grpSp>
      <p:sp>
        <p:nvSpPr>
          <p:cNvPr id="491" name="Rectangle 645"/>
          <p:cNvSpPr>
            <a:spLocks noChangeArrowheads="1"/>
          </p:cNvSpPr>
          <p:nvPr/>
        </p:nvSpPr>
        <p:spPr bwMode="auto">
          <a:xfrm>
            <a:off x="6480176" y="3930651"/>
            <a:ext cx="371475" cy="282575"/>
          </a:xfrm>
          <a:prstGeom prst="rect">
            <a:avLst/>
          </a:prstGeom>
          <a:solidFill>
            <a:schemeClr val="bg1"/>
          </a:solidFill>
          <a:ln w="19050">
            <a:solidFill>
              <a:srgbClr val="1F497D"/>
            </a:solidFill>
            <a:miter lim="800000"/>
            <a:headEnd/>
            <a:tailEnd/>
          </a:ln>
        </p:spPr>
        <p:txBody>
          <a:bodyPr wrap="none" lIns="36000" tIns="36000" rIns="36000" bIns="36000" anchor="ctr"/>
          <a:lstStyle/>
          <a:p>
            <a:pPr fontAlgn="base">
              <a:spcBef>
                <a:spcPct val="0"/>
              </a:spcBef>
              <a:spcAft>
                <a:spcPct val="0"/>
              </a:spcAft>
              <a:defRPr/>
            </a:pPr>
            <a:r>
              <a:rPr lang="en-US" sz="700" cap="small" dirty="0">
                <a:solidFill>
                  <a:prstClr val="black"/>
                </a:solidFill>
                <a:cs typeface="MS PGothic" charset="0"/>
              </a:rPr>
              <a:t>Log</a:t>
            </a:r>
          </a:p>
          <a:p>
            <a:pPr fontAlgn="base">
              <a:spcBef>
                <a:spcPct val="0"/>
              </a:spcBef>
              <a:spcAft>
                <a:spcPct val="0"/>
              </a:spcAft>
              <a:defRPr/>
            </a:pPr>
            <a:r>
              <a:rPr lang="en-US" sz="700" cap="small" dirty="0">
                <a:solidFill>
                  <a:prstClr val="black"/>
                </a:solidFill>
                <a:cs typeface="MS PGothic" charset="0"/>
              </a:rPr>
              <a:t>Data</a:t>
            </a:r>
          </a:p>
        </p:txBody>
      </p:sp>
      <p:sp>
        <p:nvSpPr>
          <p:cNvPr id="499" name="Rounded Rectangle 197"/>
          <p:cNvSpPr>
            <a:spLocks noChangeArrowheads="1"/>
          </p:cNvSpPr>
          <p:nvPr/>
        </p:nvSpPr>
        <p:spPr bwMode="auto">
          <a:xfrm>
            <a:off x="4932364" y="5094288"/>
            <a:ext cx="2395537" cy="361950"/>
          </a:xfrm>
          <a:prstGeom prst="roundRect">
            <a:avLst>
              <a:gd name="adj" fmla="val 6658"/>
            </a:avLst>
          </a:prstGeom>
          <a:solidFill>
            <a:schemeClr val="bg1">
              <a:lumMod val="85000"/>
            </a:schemeClr>
          </a:solidFill>
          <a:ln w="9525">
            <a:solidFill>
              <a:srgbClr val="1F497D"/>
            </a:solidFill>
            <a:round/>
            <a:headEnd/>
            <a:tailEnd/>
          </a:ln>
        </p:spPr>
        <p:txBody>
          <a:bodyPr lIns="36000" tIns="36000" rIns="36000" bIns="36000" anchor="ctr"/>
          <a:lstStyle/>
          <a:p>
            <a:pPr fontAlgn="base">
              <a:spcBef>
                <a:spcPct val="0"/>
              </a:spcBef>
              <a:spcAft>
                <a:spcPct val="0"/>
              </a:spcAft>
              <a:defRPr/>
            </a:pPr>
            <a:r>
              <a:rPr lang="en-GB" sz="700" dirty="0">
                <a:solidFill>
                  <a:prstClr val="black"/>
                </a:solidFill>
                <a:cs typeface="MS PGothic" charset="0"/>
              </a:rPr>
              <a:t>Published</a:t>
            </a:r>
          </a:p>
          <a:p>
            <a:pPr fontAlgn="base">
              <a:spcBef>
                <a:spcPct val="0"/>
              </a:spcBef>
              <a:spcAft>
                <a:spcPct val="0"/>
              </a:spcAft>
              <a:defRPr/>
            </a:pPr>
            <a:r>
              <a:rPr lang="en-GB" sz="700" dirty="0">
                <a:solidFill>
                  <a:prstClr val="black"/>
                </a:solidFill>
                <a:cs typeface="MS PGothic" charset="0"/>
              </a:rPr>
              <a:t>Data</a:t>
            </a:r>
          </a:p>
        </p:txBody>
      </p:sp>
      <p:sp>
        <p:nvSpPr>
          <p:cNvPr id="570" name="Rectangle 649"/>
          <p:cNvSpPr>
            <a:spLocks noChangeArrowheads="1"/>
          </p:cNvSpPr>
          <p:nvPr/>
        </p:nvSpPr>
        <p:spPr bwMode="auto">
          <a:xfrm>
            <a:off x="6689726" y="5121275"/>
            <a:ext cx="600075" cy="306388"/>
          </a:xfrm>
          <a:prstGeom prst="rect">
            <a:avLst/>
          </a:prstGeom>
          <a:solidFill>
            <a:schemeClr val="bg1"/>
          </a:solidFill>
          <a:ln w="19050">
            <a:solidFill>
              <a:srgbClr val="1F497D"/>
            </a:solidFill>
            <a:miter lim="800000"/>
            <a:headEnd/>
            <a:tailEnd/>
          </a:ln>
        </p:spPr>
        <p:txBody>
          <a:bodyPr wrap="none" lIns="36000" tIns="0" rIns="36000" bIns="0" anchor="ctr"/>
          <a:lstStyle/>
          <a:p>
            <a:pPr fontAlgn="base">
              <a:spcBef>
                <a:spcPct val="0"/>
              </a:spcBef>
              <a:spcAft>
                <a:spcPct val="0"/>
              </a:spcAft>
              <a:defRPr/>
            </a:pPr>
            <a:r>
              <a:rPr lang="en-US" sz="700" cap="small" dirty="0">
                <a:solidFill>
                  <a:prstClr val="black"/>
                </a:solidFill>
                <a:cs typeface="MS PGothic" charset="0"/>
              </a:rPr>
              <a:t>Data</a:t>
            </a:r>
          </a:p>
          <a:p>
            <a:pPr fontAlgn="base">
              <a:spcBef>
                <a:spcPct val="0"/>
              </a:spcBef>
              <a:spcAft>
                <a:spcPct val="0"/>
              </a:spcAft>
              <a:defRPr/>
            </a:pPr>
            <a:r>
              <a:rPr lang="en-US" sz="700" cap="small" dirty="0">
                <a:solidFill>
                  <a:prstClr val="black"/>
                </a:solidFill>
                <a:cs typeface="MS PGothic" charset="0"/>
              </a:rPr>
              <a:t>Marts</a:t>
            </a:r>
          </a:p>
        </p:txBody>
      </p:sp>
      <p:grpSp>
        <p:nvGrpSpPr>
          <p:cNvPr id="12440" name="Group 194"/>
          <p:cNvGrpSpPr>
            <a:grpSpLocks/>
          </p:cNvGrpSpPr>
          <p:nvPr/>
        </p:nvGrpSpPr>
        <p:grpSpPr bwMode="auto">
          <a:xfrm>
            <a:off x="7054850" y="5184776"/>
            <a:ext cx="146050" cy="188913"/>
            <a:chOff x="-2001837" y="584200"/>
            <a:chExt cx="355600" cy="546100"/>
          </a:xfrm>
        </p:grpSpPr>
        <p:sp>
          <p:nvSpPr>
            <p:cNvPr id="605" name="Can 604"/>
            <p:cNvSpPr/>
            <p:nvPr/>
          </p:nvSpPr>
          <p:spPr bwMode="auto">
            <a:xfrm>
              <a:off x="-2001837" y="951325"/>
              <a:ext cx="355600" cy="178975"/>
            </a:xfrm>
            <a:prstGeom prst="can">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2571" name="Group 188"/>
            <p:cNvGrpSpPr>
              <a:grpSpLocks/>
            </p:cNvGrpSpPr>
            <p:nvPr/>
          </p:nvGrpSpPr>
          <p:grpSpPr bwMode="auto">
            <a:xfrm>
              <a:off x="-1968500" y="584200"/>
              <a:ext cx="285750" cy="228600"/>
              <a:chOff x="3009900" y="-850900"/>
              <a:chExt cx="539750" cy="431800"/>
            </a:xfrm>
          </p:grpSpPr>
          <p:grpSp>
            <p:nvGrpSpPr>
              <p:cNvPr id="12574" name="Group 182"/>
              <p:cNvGrpSpPr>
                <a:grpSpLocks/>
              </p:cNvGrpSpPr>
              <p:nvPr/>
            </p:nvGrpSpPr>
            <p:grpSpPr bwMode="auto">
              <a:xfrm>
                <a:off x="3009900" y="-850900"/>
                <a:ext cx="234950" cy="431800"/>
                <a:chOff x="603250" y="4737100"/>
                <a:chExt cx="355600" cy="654050"/>
              </a:xfrm>
            </p:grpSpPr>
            <p:sp>
              <p:nvSpPr>
                <p:cNvPr id="655" name="Delay 654"/>
                <p:cNvSpPr/>
                <p:nvPr/>
              </p:nvSpPr>
              <p:spPr>
                <a:xfrm rot="16200000">
                  <a:off x="547863" y="4980452"/>
                  <a:ext cx="472673" cy="353602"/>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56" name="Oval 655"/>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12575" name="Group 43"/>
              <p:cNvGrpSpPr>
                <a:grpSpLocks/>
              </p:cNvGrpSpPr>
              <p:nvPr/>
            </p:nvGrpSpPr>
            <p:grpSpPr bwMode="auto">
              <a:xfrm>
                <a:off x="3314700" y="-850900"/>
                <a:ext cx="234950" cy="431800"/>
                <a:chOff x="603250" y="4737100"/>
                <a:chExt cx="355600" cy="654050"/>
              </a:xfrm>
            </p:grpSpPr>
            <p:sp>
              <p:nvSpPr>
                <p:cNvPr id="650" name="Delay 649"/>
                <p:cNvSpPr/>
                <p:nvPr/>
              </p:nvSpPr>
              <p:spPr>
                <a:xfrm rot="16200000">
                  <a:off x="511974" y="4941771"/>
                  <a:ext cx="472673" cy="430956"/>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54" name="Oval 653"/>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cxnSp>
          <p:nvCxnSpPr>
            <p:cNvPr id="612" name="Elbow Connector 611"/>
            <p:cNvCxnSpPr>
              <a:stCxn id="655" idx="1"/>
              <a:endCxn id="605" idx="1"/>
            </p:cNvCxnSpPr>
            <p:nvPr/>
          </p:nvCxnSpPr>
          <p:spPr>
            <a:xfrm rot="16200000" flipH="1">
              <a:off x="-1935390" y="839972"/>
              <a:ext cx="137672" cy="85035"/>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cxnSp>
          <p:nvCxnSpPr>
            <p:cNvPr id="618" name="Elbow Connector 617"/>
            <p:cNvCxnSpPr>
              <a:stCxn id="650" idx="1"/>
              <a:endCxn id="605" idx="1"/>
            </p:cNvCxnSpPr>
            <p:nvPr/>
          </p:nvCxnSpPr>
          <p:spPr>
            <a:xfrm rot="5400000">
              <a:off x="-1856153" y="841905"/>
              <a:ext cx="137672" cy="81168"/>
            </a:xfrm>
            <a:prstGeom prst="bentConnector3">
              <a:avLst>
                <a:gd name="adj1" fmla="val 50000"/>
              </a:avLst>
            </a:prstGeom>
            <a:ln>
              <a:solidFill>
                <a:srgbClr val="1F497D"/>
              </a:solidFill>
              <a:tailEnd type="none"/>
            </a:ln>
          </p:spPr>
          <p:style>
            <a:lnRef idx="2">
              <a:schemeClr val="accent1"/>
            </a:lnRef>
            <a:fillRef idx="0">
              <a:schemeClr val="accent1"/>
            </a:fillRef>
            <a:effectRef idx="1">
              <a:schemeClr val="accent1"/>
            </a:effectRef>
            <a:fontRef idx="minor">
              <a:schemeClr val="tx1"/>
            </a:fontRef>
          </p:style>
        </p:cxnSp>
      </p:grpSp>
      <p:grpSp>
        <p:nvGrpSpPr>
          <p:cNvPr id="12441" name="Group 22"/>
          <p:cNvGrpSpPr>
            <a:grpSpLocks/>
          </p:cNvGrpSpPr>
          <p:nvPr/>
        </p:nvGrpSpPr>
        <p:grpSpPr bwMode="auto">
          <a:xfrm>
            <a:off x="6080126" y="5119689"/>
            <a:ext cx="574675" cy="306387"/>
            <a:chOff x="4305389" y="240952"/>
            <a:chExt cx="569010" cy="306492"/>
          </a:xfrm>
        </p:grpSpPr>
        <p:sp>
          <p:nvSpPr>
            <p:cNvPr id="583" name="Rectangle 649"/>
            <p:cNvSpPr>
              <a:spLocks noChangeArrowheads="1"/>
            </p:cNvSpPr>
            <p:nvPr/>
          </p:nvSpPr>
          <p:spPr bwMode="auto">
            <a:xfrm>
              <a:off x="4305389" y="240952"/>
              <a:ext cx="569010" cy="306492"/>
            </a:xfrm>
            <a:prstGeom prst="rect">
              <a:avLst/>
            </a:prstGeom>
            <a:solidFill>
              <a:schemeClr val="bg1"/>
            </a:solidFill>
            <a:ln w="19050">
              <a:solidFill>
                <a:srgbClr val="1F497D"/>
              </a:solidFill>
              <a:miter lim="800000"/>
              <a:headEnd/>
              <a:tailEnd/>
            </a:ln>
          </p:spPr>
          <p:txBody>
            <a:bodyPr wrap="none" lIns="36000" tIns="0" rIns="36000" bIns="0" anchor="ctr"/>
            <a:lstStyle/>
            <a:p>
              <a:pPr fontAlgn="base">
                <a:spcBef>
                  <a:spcPct val="0"/>
                </a:spcBef>
                <a:spcAft>
                  <a:spcPct val="0"/>
                </a:spcAft>
                <a:defRPr/>
              </a:pPr>
              <a:r>
                <a:rPr lang="en-US" sz="700" cap="small" dirty="0">
                  <a:solidFill>
                    <a:prstClr val="black"/>
                  </a:solidFill>
                  <a:cs typeface="MS PGothic" charset="0"/>
                </a:rPr>
                <a:t>Object</a:t>
              </a:r>
            </a:p>
            <a:p>
              <a:pPr fontAlgn="base">
                <a:spcBef>
                  <a:spcPct val="0"/>
                </a:spcBef>
                <a:spcAft>
                  <a:spcPct val="0"/>
                </a:spcAft>
                <a:defRPr/>
              </a:pPr>
              <a:r>
                <a:rPr lang="en-US" sz="700" cap="small" dirty="0">
                  <a:solidFill>
                    <a:prstClr val="black"/>
                  </a:solidFill>
                  <a:cs typeface="MS PGothic" charset="0"/>
                </a:rPr>
                <a:t>Cache</a:t>
              </a:r>
            </a:p>
          </p:txBody>
        </p:sp>
        <p:sp>
          <p:nvSpPr>
            <p:cNvPr id="12569" name="Can 583"/>
            <p:cNvSpPr>
              <a:spLocks noChangeArrowheads="1"/>
            </p:cNvSpPr>
            <p:nvPr/>
          </p:nvSpPr>
          <p:spPr bwMode="auto">
            <a:xfrm>
              <a:off x="4689027" y="359468"/>
              <a:ext cx="129576" cy="133443"/>
            </a:xfrm>
            <a:prstGeom prst="can">
              <a:avLst>
                <a:gd name="adj" fmla="val 25002"/>
              </a:avLst>
            </a:prstGeom>
            <a:solidFill>
              <a:srgbClr val="9DD7E2"/>
            </a:solidFill>
            <a:ln w="12700">
              <a:solidFill>
                <a:srgbClr val="1F497D"/>
              </a:solidFill>
              <a:round/>
              <a:headEnd/>
              <a:tailEnd/>
            </a:ln>
          </p:spPr>
          <p:txBody>
            <a:bodyPr lIns="36000" tIns="36000" rIns="36000" bIns="36000"/>
            <a:lstStyle/>
            <a:p>
              <a:pPr algn="ctr" fontAlgn="base">
                <a:spcBef>
                  <a:spcPct val="0"/>
                </a:spcBef>
                <a:spcAft>
                  <a:spcPct val="0"/>
                </a:spcAft>
              </a:pPr>
              <a:endParaRPr lang="en-GB" sz="1400">
                <a:solidFill>
                  <a:srgbClr val="FFFFFF"/>
                </a:solidFill>
                <a:cs typeface="ＭＳ Ｐゴシック" charset="0"/>
              </a:endParaRPr>
            </a:p>
          </p:txBody>
        </p:sp>
      </p:grpSp>
      <p:sp>
        <p:nvSpPr>
          <p:cNvPr id="504" name="Rectangle 649"/>
          <p:cNvSpPr>
            <a:spLocks noChangeArrowheads="1"/>
          </p:cNvSpPr>
          <p:nvPr/>
        </p:nvSpPr>
        <p:spPr bwMode="auto">
          <a:xfrm>
            <a:off x="5453064" y="5119689"/>
            <a:ext cx="592137" cy="306387"/>
          </a:xfrm>
          <a:prstGeom prst="rect">
            <a:avLst/>
          </a:prstGeom>
          <a:solidFill>
            <a:schemeClr val="bg1"/>
          </a:solidFill>
          <a:ln w="19050">
            <a:solidFill>
              <a:srgbClr val="1F497D"/>
            </a:solidFill>
            <a:miter lim="800000"/>
            <a:headEnd/>
            <a:tailEnd/>
          </a:ln>
        </p:spPr>
        <p:txBody>
          <a:bodyPr wrap="none" lIns="36000" tIns="0" rIns="36000" bIns="0" anchor="ctr"/>
          <a:lstStyle/>
          <a:p>
            <a:pPr fontAlgn="base">
              <a:spcBef>
                <a:spcPct val="0"/>
              </a:spcBef>
              <a:spcAft>
                <a:spcPct val="0"/>
              </a:spcAft>
              <a:defRPr/>
            </a:pPr>
            <a:r>
              <a:rPr lang="en-US" sz="700" cap="small" dirty="0">
                <a:solidFill>
                  <a:prstClr val="black"/>
                </a:solidFill>
                <a:cs typeface="MS PGothic" charset="0"/>
              </a:rPr>
              <a:t>Export</a:t>
            </a:r>
          </a:p>
          <a:p>
            <a:pPr fontAlgn="base">
              <a:spcBef>
                <a:spcPct val="0"/>
              </a:spcBef>
              <a:spcAft>
                <a:spcPct val="0"/>
              </a:spcAft>
              <a:defRPr/>
            </a:pPr>
            <a:r>
              <a:rPr lang="en-US" sz="700" cap="small" dirty="0">
                <a:solidFill>
                  <a:prstClr val="black"/>
                </a:solidFill>
                <a:cs typeface="MS PGothic" charset="0"/>
              </a:rPr>
              <a:t>Area</a:t>
            </a:r>
          </a:p>
        </p:txBody>
      </p:sp>
      <p:grpSp>
        <p:nvGrpSpPr>
          <p:cNvPr id="12443" name="Group 14"/>
          <p:cNvGrpSpPr>
            <a:grpSpLocks/>
          </p:cNvGrpSpPr>
          <p:nvPr/>
        </p:nvGrpSpPr>
        <p:grpSpPr bwMode="auto">
          <a:xfrm>
            <a:off x="7685088" y="3205164"/>
            <a:ext cx="919162" cy="2274887"/>
            <a:chOff x="6161088" y="3205163"/>
            <a:chExt cx="919162" cy="2274887"/>
          </a:xfrm>
        </p:grpSpPr>
        <p:sp>
          <p:nvSpPr>
            <p:cNvPr id="475" name="Right Arrow 474"/>
            <p:cNvSpPr/>
            <p:nvPr/>
          </p:nvSpPr>
          <p:spPr bwMode="auto">
            <a:xfrm flipH="1">
              <a:off x="6891338" y="4559300"/>
              <a:ext cx="188912" cy="13493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12545" name="Rounded Rectangle 197"/>
            <p:cNvSpPr>
              <a:spLocks noChangeArrowheads="1"/>
            </p:cNvSpPr>
            <p:nvPr/>
          </p:nvSpPr>
          <p:spPr bwMode="auto">
            <a:xfrm>
              <a:off x="6161088" y="3205163"/>
              <a:ext cx="728662" cy="2274887"/>
            </a:xfrm>
            <a:prstGeom prst="roundRect">
              <a:avLst>
                <a:gd name="adj" fmla="val 7907"/>
              </a:avLst>
            </a:prstGeom>
            <a:solidFill>
              <a:srgbClr val="CCFFCC"/>
            </a:solidFill>
            <a:ln w="9525">
              <a:solidFill>
                <a:srgbClr val="1F497D"/>
              </a:solidFill>
              <a:round/>
              <a:headEnd/>
              <a:tailEnd/>
            </a:ln>
          </p:spPr>
          <p:txBody>
            <a:bodyPr lIns="36000" tIns="36000" rIns="36000" bIns="36000"/>
            <a:lstStyle/>
            <a:p>
              <a:pPr algn="ctr" fontAlgn="base">
                <a:spcBef>
                  <a:spcPct val="0"/>
                </a:spcBef>
                <a:spcAft>
                  <a:spcPct val="0"/>
                </a:spcAft>
              </a:pPr>
              <a:r>
                <a:rPr lang="en-GB" sz="800">
                  <a:solidFill>
                    <a:srgbClr val="000000"/>
                  </a:solidFill>
                  <a:cs typeface="ＭＳ Ｐゴシック" charset="0"/>
                </a:rPr>
                <a:t>View-based</a:t>
              </a:r>
            </a:p>
            <a:p>
              <a:pPr algn="ctr" fontAlgn="base">
                <a:spcBef>
                  <a:spcPct val="0"/>
                </a:spcBef>
                <a:spcAft>
                  <a:spcPct val="0"/>
                </a:spcAft>
              </a:pPr>
              <a:r>
                <a:rPr lang="en-GB" sz="800">
                  <a:solidFill>
                    <a:srgbClr val="000000"/>
                  </a:solidFill>
                  <a:cs typeface="ＭＳ Ｐゴシック" charset="0"/>
                </a:rPr>
                <a:t>Interaction</a:t>
              </a:r>
            </a:p>
            <a:p>
              <a:pPr algn="ctr" fontAlgn="base">
                <a:spcBef>
                  <a:spcPct val="0"/>
                </a:spcBef>
                <a:spcAft>
                  <a:spcPct val="0"/>
                </a:spcAft>
              </a:pPr>
              <a:endParaRPr lang="en-GB" sz="800">
                <a:solidFill>
                  <a:srgbClr val="000000"/>
                </a:solidFill>
                <a:cs typeface="ＭＳ Ｐゴシック" charset="0"/>
              </a:endParaRPr>
            </a:p>
          </p:txBody>
        </p:sp>
        <p:sp>
          <p:nvSpPr>
            <p:cNvPr id="12546" name="Rounded Rectangle 197"/>
            <p:cNvSpPr>
              <a:spLocks noChangeArrowheads="1"/>
            </p:cNvSpPr>
            <p:nvPr/>
          </p:nvSpPr>
          <p:spPr bwMode="auto">
            <a:xfrm>
              <a:off x="6211888" y="3548063"/>
              <a:ext cx="619125" cy="1574800"/>
            </a:xfrm>
            <a:prstGeom prst="roundRect">
              <a:avLst>
                <a:gd name="adj" fmla="val 10269"/>
              </a:avLst>
            </a:prstGeom>
            <a:solidFill>
              <a:srgbClr val="D9D9D9"/>
            </a:solidFill>
            <a:ln w="9525">
              <a:solidFill>
                <a:srgbClr val="1F497D"/>
              </a:solidFill>
              <a:round/>
              <a:headEnd/>
              <a:tailEnd/>
            </a:ln>
          </p:spPr>
          <p:txBody>
            <a:bodyPr wrap="none" lIns="36000" tIns="0" rIns="36000" bIns="0"/>
            <a:lstStyle/>
            <a:p>
              <a:pPr algn="ctr" fontAlgn="base">
                <a:spcBef>
                  <a:spcPct val="0"/>
                </a:spcBef>
                <a:spcAft>
                  <a:spcPct val="0"/>
                </a:spcAft>
              </a:pPr>
              <a:r>
                <a:rPr lang="en-GB" sz="700">
                  <a:solidFill>
                    <a:srgbClr val="000000"/>
                  </a:solidFill>
                  <a:cs typeface="ＭＳ Ｐゴシック" charset="0"/>
                </a:rPr>
                <a:t>Secure</a:t>
              </a:r>
            </a:p>
            <a:p>
              <a:pPr algn="ctr" fontAlgn="base">
                <a:spcBef>
                  <a:spcPct val="0"/>
                </a:spcBef>
                <a:spcAft>
                  <a:spcPct val="0"/>
                </a:spcAft>
              </a:pPr>
              <a:r>
                <a:rPr lang="en-GB" sz="700">
                  <a:solidFill>
                    <a:srgbClr val="000000"/>
                  </a:solidFill>
                  <a:cs typeface="ＭＳ Ｐゴシック" charset="0"/>
                </a:rPr>
                <a:t>Access</a:t>
              </a:r>
            </a:p>
          </p:txBody>
        </p:sp>
        <p:grpSp>
          <p:nvGrpSpPr>
            <p:cNvPr id="12547" name="Group 44"/>
            <p:cNvGrpSpPr>
              <a:grpSpLocks/>
            </p:cNvGrpSpPr>
            <p:nvPr/>
          </p:nvGrpSpPr>
          <p:grpSpPr bwMode="auto">
            <a:xfrm>
              <a:off x="6440488" y="4295775"/>
              <a:ext cx="169862" cy="144463"/>
              <a:chOff x="6472797" y="4066"/>
              <a:chExt cx="969000" cy="957359"/>
            </a:xfrm>
          </p:grpSpPr>
          <p:sp>
            <p:nvSpPr>
              <p:cNvPr id="558" name="Off-page Connector 557"/>
              <p:cNvSpPr>
                <a:spLocks noChangeArrowheads="1"/>
              </p:cNvSpPr>
              <p:nvPr/>
            </p:nvSpPr>
            <p:spPr bwMode="auto">
              <a:xfrm>
                <a:off x="6472797" y="4066"/>
                <a:ext cx="969000" cy="957359"/>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3600" kern="0">
                  <a:solidFill>
                    <a:prstClr val="white"/>
                  </a:solidFill>
                  <a:cs typeface="MS PGothic" charset="0"/>
                </a:endParaRPr>
              </a:p>
            </p:txBody>
          </p:sp>
          <p:sp>
            <p:nvSpPr>
              <p:cNvPr id="562" name="Rounded Rectangle 561"/>
              <p:cNvSpPr>
                <a:spLocks noChangeArrowheads="1"/>
              </p:cNvSpPr>
              <p:nvPr/>
            </p:nvSpPr>
            <p:spPr bwMode="auto">
              <a:xfrm>
                <a:off x="6554299" y="67188"/>
                <a:ext cx="787884" cy="683829"/>
              </a:xfrm>
              <a:prstGeom prst="roundRect">
                <a:avLst>
                  <a:gd name="adj" fmla="val 16667"/>
                </a:avLst>
              </a:prstGeom>
              <a:solidFill>
                <a:sysClr val="window" lastClr="FFFFFF"/>
              </a:solidFill>
              <a:ln w="9525">
                <a:solidFill>
                  <a:schemeClr val="tx2"/>
                </a:solidFill>
                <a:round/>
                <a:headEnd/>
                <a:tailEnd/>
              </a:ln>
              <a:effectLst>
                <a:outerShdw blurRad="40000" dist="23000" dir="5400000" rotWithShape="0">
                  <a:srgbClr val="000000">
                    <a:alpha val="34998"/>
                  </a:srgbClr>
                </a:outerShdw>
              </a:effectLst>
            </p:spPr>
            <p:txBody>
              <a:bodyPr anchor="ctr"/>
              <a:lstStyle/>
              <a:p>
                <a:pPr algn="ctr">
                  <a:defRPr/>
                </a:pPr>
                <a:endParaRPr lang="en-GB" sz="3600" kern="0">
                  <a:solidFill>
                    <a:prstClr val="white"/>
                  </a:solidFill>
                  <a:cs typeface="MS PGothic" charset="0"/>
                </a:endParaRPr>
              </a:p>
            </p:txBody>
          </p:sp>
        </p:grpSp>
        <p:grpSp>
          <p:nvGrpSpPr>
            <p:cNvPr id="12548" name="Group 4"/>
            <p:cNvGrpSpPr>
              <a:grpSpLocks/>
            </p:cNvGrpSpPr>
            <p:nvPr/>
          </p:nvGrpSpPr>
          <p:grpSpPr bwMode="auto">
            <a:xfrm>
              <a:off x="6421438" y="4611688"/>
              <a:ext cx="207962" cy="168275"/>
              <a:chOff x="6401645" y="4578569"/>
              <a:chExt cx="207963" cy="168275"/>
            </a:xfrm>
          </p:grpSpPr>
          <p:sp>
            <p:nvSpPr>
              <p:cNvPr id="511" name="Cloud 510"/>
              <p:cNvSpPr/>
              <p:nvPr/>
            </p:nvSpPr>
            <p:spPr bwMode="auto">
              <a:xfrm>
                <a:off x="6401645" y="4578569"/>
                <a:ext cx="207963" cy="168275"/>
              </a:xfrm>
              <a:prstGeom prst="cloud">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4000">
                  <a:solidFill>
                    <a:prstClr val="white"/>
                  </a:solidFill>
                </a:endParaRPr>
              </a:p>
            </p:txBody>
          </p:sp>
          <p:sp>
            <p:nvSpPr>
              <p:cNvPr id="524" name="Folded Corner 523"/>
              <p:cNvSpPr/>
              <p:nvPr/>
            </p:nvSpPr>
            <p:spPr bwMode="auto">
              <a:xfrm>
                <a:off x="6454032" y="4608731"/>
                <a:ext cx="103188" cy="111125"/>
              </a:xfrm>
              <a:prstGeom prst="foldedCorner">
                <a:avLst/>
              </a:prstGeom>
              <a:solidFill>
                <a:schemeClr val="bg1"/>
              </a:solidFill>
              <a:ln w="3175" cap="flat" cmpd="sng" algn="ctr">
                <a:solidFill>
                  <a:srgbClr val="1F497D"/>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defRPr/>
                </a:pPr>
                <a:endParaRPr lang="en-GB" sz="4000">
                  <a:solidFill>
                    <a:prstClr val="white"/>
                  </a:solidFill>
                </a:endParaRPr>
              </a:p>
            </p:txBody>
          </p:sp>
        </p:grpSp>
        <p:pic>
          <p:nvPicPr>
            <p:cNvPr id="12549" name="Picture 6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2863" y="4897438"/>
              <a:ext cx="265112" cy="22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550" name="Group 22"/>
            <p:cNvGrpSpPr>
              <a:grpSpLocks/>
            </p:cNvGrpSpPr>
            <p:nvPr/>
          </p:nvGrpSpPr>
          <p:grpSpPr bwMode="auto">
            <a:xfrm>
              <a:off x="6243638" y="5168900"/>
              <a:ext cx="563562" cy="250825"/>
              <a:chOff x="4292954" y="240952"/>
              <a:chExt cx="561928" cy="251000"/>
            </a:xfrm>
          </p:grpSpPr>
          <p:sp>
            <p:nvSpPr>
              <p:cNvPr id="565" name="Rectangle 649"/>
              <p:cNvSpPr>
                <a:spLocks noChangeArrowheads="1"/>
              </p:cNvSpPr>
              <p:nvPr/>
            </p:nvSpPr>
            <p:spPr bwMode="auto">
              <a:xfrm>
                <a:off x="4292954" y="240952"/>
                <a:ext cx="561928" cy="251000"/>
              </a:xfrm>
              <a:prstGeom prst="rect">
                <a:avLst/>
              </a:prstGeom>
              <a:solidFill>
                <a:schemeClr val="bg1"/>
              </a:solidFill>
              <a:ln w="19050">
                <a:solidFill>
                  <a:srgbClr val="1F497D"/>
                </a:solidFill>
                <a:miter lim="800000"/>
                <a:headEnd/>
                <a:tailEnd/>
              </a:ln>
            </p:spPr>
            <p:txBody>
              <a:bodyPr wrap="none" lIns="36000" tIns="0" rIns="36000" bIns="0" anchor="ctr"/>
              <a:lstStyle/>
              <a:p>
                <a:pPr fontAlgn="base">
                  <a:spcBef>
                    <a:spcPct val="0"/>
                  </a:spcBef>
                  <a:spcAft>
                    <a:spcPct val="0"/>
                  </a:spcAft>
                  <a:defRPr/>
                </a:pPr>
                <a:r>
                  <a:rPr lang="en-US" sz="700" cap="small" dirty="0">
                    <a:solidFill>
                      <a:prstClr val="black"/>
                    </a:solidFill>
                    <a:cs typeface="MS PGothic" charset="0"/>
                  </a:rPr>
                  <a:t>Sand</a:t>
                </a:r>
              </a:p>
              <a:p>
                <a:pPr fontAlgn="base">
                  <a:spcBef>
                    <a:spcPct val="0"/>
                  </a:spcBef>
                  <a:spcAft>
                    <a:spcPct val="0"/>
                  </a:spcAft>
                  <a:defRPr/>
                </a:pPr>
                <a:r>
                  <a:rPr lang="en-US" sz="700" cap="small" dirty="0">
                    <a:solidFill>
                      <a:prstClr val="black"/>
                    </a:solidFill>
                    <a:cs typeface="MS PGothic" charset="0"/>
                  </a:rPr>
                  <a:t>boxes</a:t>
                </a:r>
              </a:p>
            </p:txBody>
          </p:sp>
          <p:grpSp>
            <p:nvGrpSpPr>
              <p:cNvPr id="12560" name="Group 682"/>
              <p:cNvGrpSpPr>
                <a:grpSpLocks/>
              </p:cNvGrpSpPr>
              <p:nvPr/>
            </p:nvGrpSpPr>
            <p:grpSpPr bwMode="auto">
              <a:xfrm>
                <a:off x="4614422" y="276102"/>
                <a:ext cx="182378" cy="179017"/>
                <a:chOff x="4816" y="2731"/>
                <a:chExt cx="262" cy="252"/>
              </a:xfrm>
            </p:grpSpPr>
            <p:sp>
              <p:nvSpPr>
                <p:cNvPr id="12561" name="Can 566"/>
                <p:cNvSpPr>
                  <a:spLocks noChangeArrowheads="1"/>
                </p:cNvSpPr>
                <p:nvPr/>
              </p:nvSpPr>
              <p:spPr bwMode="auto">
                <a:xfrm>
                  <a:off x="4816" y="2731"/>
                  <a:ext cx="262" cy="253"/>
                </a:xfrm>
                <a:prstGeom prst="can">
                  <a:avLst>
                    <a:gd name="adj" fmla="val 25000"/>
                  </a:avLst>
                </a:prstGeom>
                <a:solidFill>
                  <a:srgbClr val="9DD7E2"/>
                </a:solidFill>
                <a:ln w="12700">
                  <a:solidFill>
                    <a:srgbClr val="1F497D"/>
                  </a:solidFill>
                  <a:round/>
                  <a:headEnd/>
                  <a:tailEnd/>
                </a:ln>
              </p:spPr>
              <p:txBody>
                <a:bodyPr lIns="36000" tIns="36000" rIns="36000" bIns="36000"/>
                <a:lstStyle/>
                <a:p>
                  <a:pPr algn="ctr" fontAlgn="base">
                    <a:spcBef>
                      <a:spcPct val="0"/>
                    </a:spcBef>
                    <a:spcAft>
                      <a:spcPct val="0"/>
                    </a:spcAft>
                  </a:pPr>
                  <a:endParaRPr lang="en-GB" sz="1400">
                    <a:solidFill>
                      <a:srgbClr val="FFFFFF"/>
                    </a:solidFill>
                    <a:cs typeface="ＭＳ Ｐゴシック" charset="0"/>
                  </a:endParaRPr>
                </a:p>
              </p:txBody>
            </p:sp>
            <p:sp>
              <p:nvSpPr>
                <p:cNvPr id="12562" name="Freeform 567"/>
                <p:cNvSpPr>
                  <a:spLocks noChangeArrowheads="1"/>
                </p:cNvSpPr>
                <p:nvPr/>
              </p:nvSpPr>
              <p:spPr bwMode="auto">
                <a:xfrm rot="1819195">
                  <a:off x="4900" y="2838"/>
                  <a:ext cx="25" cy="125"/>
                </a:xfrm>
                <a:custGeom>
                  <a:avLst/>
                  <a:gdLst>
                    <a:gd name="T0" fmla="*/ 0 w 76200"/>
                    <a:gd name="T1" fmla="*/ 0 h 317500"/>
                    <a:gd name="T2" fmla="*/ 0 w 76200"/>
                    <a:gd name="T3" fmla="*/ 0 h 317500"/>
                    <a:gd name="T4" fmla="*/ 0 w 76200"/>
                    <a:gd name="T5" fmla="*/ 0 h 317500"/>
                    <a:gd name="T6" fmla="*/ 0 w 76200"/>
                    <a:gd name="T7" fmla="*/ 0 h 317500"/>
                    <a:gd name="T8" fmla="*/ 0 w 76200"/>
                    <a:gd name="T9" fmla="*/ 0 h 317500"/>
                    <a:gd name="T10" fmla="*/ 0 w 76200"/>
                    <a:gd name="T11" fmla="*/ 0 h 317500"/>
                    <a:gd name="T12" fmla="*/ 0 w 76200"/>
                    <a:gd name="T13" fmla="*/ 0 h 317500"/>
                    <a:gd name="T14" fmla="*/ 0 w 76200"/>
                    <a:gd name="T15" fmla="*/ 0 h 317500"/>
                    <a:gd name="T16" fmla="*/ 0 w 76200"/>
                    <a:gd name="T17" fmla="*/ 0 h 317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200"/>
                    <a:gd name="T28" fmla="*/ 0 h 317500"/>
                    <a:gd name="T29" fmla="*/ 76200 w 76200"/>
                    <a:gd name="T30" fmla="*/ 317500 h 317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solidFill>
                  <a:srgbClr val="366DA4"/>
                </a:solidFill>
                <a:ln w="9525">
                  <a:solidFill>
                    <a:srgbClr val="1F497D"/>
                  </a:solidFill>
                  <a:miter lim="800000"/>
                  <a:headEnd/>
                  <a:tailEnd/>
                </a:ln>
              </p:spPr>
              <p:txBody>
                <a:bodyPr wrap="none" lIns="36000" tIns="36000" rIns="36000" bIns="36000"/>
                <a:lstStyle/>
                <a:p>
                  <a:pPr fontAlgn="base">
                    <a:spcBef>
                      <a:spcPct val="0"/>
                    </a:spcBef>
                    <a:spcAft>
                      <a:spcPct val="0"/>
                    </a:spcAft>
                  </a:pPr>
                  <a:endParaRPr lang="en-GB" sz="2400">
                    <a:solidFill>
                      <a:prstClr val="black"/>
                    </a:solidFill>
                    <a:cs typeface="ＭＳ Ｐゴシック" charset="0"/>
                  </a:endParaRPr>
                </a:p>
              </p:txBody>
            </p:sp>
            <p:sp>
              <p:nvSpPr>
                <p:cNvPr id="12563" name="Oval 568"/>
                <p:cNvSpPr>
                  <a:spLocks noChangeArrowheads="1"/>
                </p:cNvSpPr>
                <p:nvPr/>
              </p:nvSpPr>
              <p:spPr bwMode="auto">
                <a:xfrm rot="1819195">
                  <a:off x="4895" y="2760"/>
                  <a:ext cx="125" cy="127"/>
                </a:xfrm>
                <a:prstGeom prst="ellipse">
                  <a:avLst/>
                </a:prstGeom>
                <a:solidFill>
                  <a:srgbClr val="FFFFFF"/>
                </a:solidFill>
                <a:ln w="28575">
                  <a:solidFill>
                    <a:srgbClr val="366DA4"/>
                  </a:solidFill>
                  <a:round/>
                  <a:headEnd/>
                  <a:tailEnd/>
                </a:ln>
              </p:spPr>
              <p:txBody>
                <a:bodyPr lIns="36000" tIns="36000" rIns="36000" bIns="36000"/>
                <a:lstStyle/>
                <a:p>
                  <a:pPr algn="ctr" fontAlgn="base">
                    <a:spcBef>
                      <a:spcPct val="0"/>
                    </a:spcBef>
                    <a:spcAft>
                      <a:spcPct val="0"/>
                    </a:spcAft>
                  </a:pPr>
                  <a:endParaRPr lang="en-GB" sz="1400">
                    <a:solidFill>
                      <a:srgbClr val="FFFFFF"/>
                    </a:solidFill>
                    <a:cs typeface="ＭＳ Ｐゴシック" charset="0"/>
                  </a:endParaRPr>
                </a:p>
              </p:txBody>
            </p:sp>
          </p:grpSp>
        </p:grpSp>
        <p:sp>
          <p:nvSpPr>
            <p:cNvPr id="12551" name="TextBox 3"/>
            <p:cNvSpPr txBox="1">
              <a:spLocks noChangeArrowheads="1"/>
            </p:cNvSpPr>
            <p:nvPr/>
          </p:nvSpPr>
          <p:spPr bwMode="auto">
            <a:xfrm>
              <a:off x="6318250" y="3752850"/>
              <a:ext cx="430213"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700">
                  <a:solidFill>
                    <a:srgbClr val="000000"/>
                  </a:solidFill>
                  <a:latin typeface="Calibri" charset="0"/>
                </a:rPr>
                <a:t>Search</a:t>
              </a:r>
            </a:p>
          </p:txBody>
        </p:sp>
        <p:sp>
          <p:nvSpPr>
            <p:cNvPr id="12552" name="TextBox 571"/>
            <p:cNvSpPr txBox="1">
              <a:spLocks noChangeArrowheads="1"/>
            </p:cNvSpPr>
            <p:nvPr/>
          </p:nvSpPr>
          <p:spPr bwMode="auto">
            <a:xfrm>
              <a:off x="6318250" y="4429125"/>
              <a:ext cx="428625"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700">
                  <a:solidFill>
                    <a:srgbClr val="000000"/>
                  </a:solidFill>
                  <a:latin typeface="Calibri" charset="0"/>
                </a:rPr>
                <a:t>Access</a:t>
              </a:r>
            </a:p>
          </p:txBody>
        </p:sp>
        <p:sp>
          <p:nvSpPr>
            <p:cNvPr id="12553" name="TextBox 573"/>
            <p:cNvSpPr txBox="1">
              <a:spLocks noChangeArrowheads="1"/>
            </p:cNvSpPr>
            <p:nvPr/>
          </p:nvSpPr>
          <p:spPr bwMode="auto">
            <a:xfrm>
              <a:off x="6261100" y="4116388"/>
              <a:ext cx="530225" cy="20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700">
                  <a:solidFill>
                    <a:srgbClr val="000000"/>
                  </a:solidFill>
                  <a:latin typeface="Calibri" charset="0"/>
                </a:rPr>
                <a:t>Feedback</a:t>
              </a:r>
            </a:p>
          </p:txBody>
        </p:sp>
        <p:sp>
          <p:nvSpPr>
            <p:cNvPr id="12554" name="TextBox 574"/>
            <p:cNvSpPr txBox="1">
              <a:spLocks noChangeArrowheads="1"/>
            </p:cNvSpPr>
            <p:nvPr/>
          </p:nvSpPr>
          <p:spPr bwMode="auto">
            <a:xfrm>
              <a:off x="6324600" y="4756150"/>
              <a:ext cx="428625"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700">
                  <a:solidFill>
                    <a:srgbClr val="000000"/>
                  </a:solidFill>
                  <a:latin typeface="Calibri" charset="0"/>
                </a:rPr>
                <a:t>Refine</a:t>
              </a:r>
            </a:p>
          </p:txBody>
        </p:sp>
        <p:grpSp>
          <p:nvGrpSpPr>
            <p:cNvPr id="12555" name="Group 5"/>
            <p:cNvGrpSpPr>
              <a:grpSpLocks/>
            </p:cNvGrpSpPr>
            <p:nvPr/>
          </p:nvGrpSpPr>
          <p:grpSpPr bwMode="auto">
            <a:xfrm>
              <a:off x="6426200" y="3949700"/>
              <a:ext cx="193675" cy="160338"/>
              <a:chOff x="6442113" y="3789415"/>
              <a:chExt cx="193675" cy="160337"/>
            </a:xfrm>
          </p:grpSpPr>
          <p:sp>
            <p:nvSpPr>
              <p:cNvPr id="531" name="Rectangle 530"/>
              <p:cNvSpPr/>
              <p:nvPr/>
            </p:nvSpPr>
            <p:spPr bwMode="auto">
              <a:xfrm>
                <a:off x="6442113" y="3789415"/>
                <a:ext cx="193675" cy="160337"/>
              </a:xfrm>
              <a:prstGeom prst="rect">
                <a:avLst/>
              </a:prstGeom>
              <a:solidFill>
                <a:schemeClr val="bg1"/>
              </a:solidFill>
              <a:ln w="127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3600">
                  <a:solidFill>
                    <a:prstClr val="white"/>
                  </a:solidFill>
                </a:endParaRPr>
              </a:p>
            </p:txBody>
          </p:sp>
          <p:sp>
            <p:nvSpPr>
              <p:cNvPr id="552" name="Oval 551"/>
              <p:cNvSpPr/>
              <p:nvPr/>
            </p:nvSpPr>
            <p:spPr bwMode="auto">
              <a:xfrm>
                <a:off x="6543713" y="3841803"/>
                <a:ext cx="55563" cy="55562"/>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4400">
                  <a:solidFill>
                    <a:prstClr val="white"/>
                  </a:solidFill>
                </a:endParaRPr>
              </a:p>
            </p:txBody>
          </p:sp>
          <p:sp>
            <p:nvSpPr>
              <p:cNvPr id="578" name="Oval 577"/>
              <p:cNvSpPr/>
              <p:nvPr/>
            </p:nvSpPr>
            <p:spPr bwMode="auto">
              <a:xfrm>
                <a:off x="6480213" y="3840215"/>
                <a:ext cx="53975" cy="55563"/>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4400">
                  <a:solidFill>
                    <a:prstClr val="white"/>
                  </a:solidFill>
                </a:endParaRPr>
              </a:p>
            </p:txBody>
          </p:sp>
        </p:grpSp>
      </p:grpSp>
      <p:sp>
        <p:nvSpPr>
          <p:cNvPr id="502" name="Trapezoid 501"/>
          <p:cNvSpPr/>
          <p:nvPr/>
        </p:nvSpPr>
        <p:spPr bwMode="auto">
          <a:xfrm>
            <a:off x="6692900" y="3986214"/>
            <a:ext cx="128588" cy="96837"/>
          </a:xfrm>
          <a:prstGeom prst="trapezoid">
            <a:avLst/>
          </a:prstGeom>
          <a:solidFill>
            <a:srgbClr val="7ACBE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8" name="Folded Corner 7"/>
          <p:cNvSpPr/>
          <p:nvPr/>
        </p:nvSpPr>
        <p:spPr>
          <a:xfrm>
            <a:off x="5859463" y="5214939"/>
            <a:ext cx="107950" cy="111125"/>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551" name="Folded Corner 550"/>
          <p:cNvSpPr/>
          <p:nvPr/>
        </p:nvSpPr>
        <p:spPr>
          <a:xfrm>
            <a:off x="5819775" y="5262564"/>
            <a:ext cx="107950" cy="111125"/>
          </a:xfrm>
          <a:prstGeom prst="foldedCorner">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662" name="Rectangle 649"/>
          <p:cNvSpPr>
            <a:spLocks noChangeArrowheads="1"/>
          </p:cNvSpPr>
          <p:nvPr/>
        </p:nvSpPr>
        <p:spPr bwMode="auto">
          <a:xfrm>
            <a:off x="4865689" y="2532064"/>
            <a:ext cx="300037" cy="401637"/>
          </a:xfrm>
          <a:prstGeom prst="rect">
            <a:avLst/>
          </a:prstGeom>
          <a:solidFill>
            <a:schemeClr val="bg1"/>
          </a:solidFill>
          <a:ln w="19050">
            <a:solidFill>
              <a:srgbClr val="1F497D"/>
            </a:solidFill>
            <a:miter lim="800000"/>
            <a:headEnd/>
            <a:tailEnd/>
          </a:ln>
        </p:spPr>
        <p:txBody>
          <a:bodyPr wrap="none" lIns="36000" tIns="0" rIns="36000" bIns="0"/>
          <a:lstStyle/>
          <a:p>
            <a:pPr fontAlgn="base">
              <a:spcBef>
                <a:spcPct val="0"/>
              </a:spcBef>
              <a:spcAft>
                <a:spcPct val="0"/>
              </a:spcAft>
              <a:defRPr/>
            </a:pPr>
            <a:r>
              <a:rPr lang="en-US" sz="700" cap="small" dirty="0">
                <a:solidFill>
                  <a:prstClr val="black"/>
                </a:solidFill>
                <a:cs typeface="MS PGothic" charset="0"/>
              </a:rPr>
              <a:t>Sand</a:t>
            </a:r>
          </a:p>
          <a:p>
            <a:pPr fontAlgn="base">
              <a:spcBef>
                <a:spcPct val="0"/>
              </a:spcBef>
              <a:spcAft>
                <a:spcPct val="0"/>
              </a:spcAft>
              <a:defRPr/>
            </a:pPr>
            <a:r>
              <a:rPr lang="en-US" sz="700" cap="small" dirty="0">
                <a:solidFill>
                  <a:prstClr val="black"/>
                </a:solidFill>
                <a:cs typeface="MS PGothic" charset="0"/>
              </a:rPr>
              <a:t>boxes</a:t>
            </a:r>
          </a:p>
        </p:txBody>
      </p:sp>
      <p:grpSp>
        <p:nvGrpSpPr>
          <p:cNvPr id="12448" name="Group 682"/>
          <p:cNvGrpSpPr>
            <a:grpSpLocks/>
          </p:cNvGrpSpPr>
          <p:nvPr/>
        </p:nvGrpSpPr>
        <p:grpSpPr bwMode="auto">
          <a:xfrm>
            <a:off x="4938713" y="2744789"/>
            <a:ext cx="152400" cy="153987"/>
            <a:chOff x="4816" y="2731"/>
            <a:chExt cx="262" cy="252"/>
          </a:xfrm>
        </p:grpSpPr>
        <p:sp>
          <p:nvSpPr>
            <p:cNvPr id="12541" name="Can 666"/>
            <p:cNvSpPr>
              <a:spLocks noChangeArrowheads="1"/>
            </p:cNvSpPr>
            <p:nvPr/>
          </p:nvSpPr>
          <p:spPr bwMode="auto">
            <a:xfrm>
              <a:off x="4816" y="2731"/>
              <a:ext cx="262" cy="253"/>
            </a:xfrm>
            <a:prstGeom prst="can">
              <a:avLst>
                <a:gd name="adj" fmla="val 25000"/>
              </a:avLst>
            </a:prstGeom>
            <a:solidFill>
              <a:srgbClr val="9DD7E2"/>
            </a:solidFill>
            <a:ln w="12700">
              <a:solidFill>
                <a:srgbClr val="1F497D"/>
              </a:solidFill>
              <a:round/>
              <a:headEnd/>
              <a:tailEnd/>
            </a:ln>
          </p:spPr>
          <p:txBody>
            <a:bodyPr lIns="36000" tIns="36000" rIns="36000" bIns="36000"/>
            <a:lstStyle/>
            <a:p>
              <a:pPr algn="ctr" fontAlgn="base">
                <a:spcBef>
                  <a:spcPct val="0"/>
                </a:spcBef>
                <a:spcAft>
                  <a:spcPct val="0"/>
                </a:spcAft>
              </a:pPr>
              <a:endParaRPr lang="en-GB" sz="1200">
                <a:solidFill>
                  <a:srgbClr val="FFFFFF"/>
                </a:solidFill>
                <a:cs typeface="ＭＳ Ｐゴシック" charset="0"/>
              </a:endParaRPr>
            </a:p>
          </p:txBody>
        </p:sp>
        <p:sp>
          <p:nvSpPr>
            <p:cNvPr id="12542" name="Freeform 667"/>
            <p:cNvSpPr>
              <a:spLocks noChangeArrowheads="1"/>
            </p:cNvSpPr>
            <p:nvPr/>
          </p:nvSpPr>
          <p:spPr bwMode="auto">
            <a:xfrm rot="1819195">
              <a:off x="4900" y="2838"/>
              <a:ext cx="25" cy="125"/>
            </a:xfrm>
            <a:custGeom>
              <a:avLst/>
              <a:gdLst>
                <a:gd name="T0" fmla="*/ 0 w 76200"/>
                <a:gd name="T1" fmla="*/ 0 h 317500"/>
                <a:gd name="T2" fmla="*/ 0 w 76200"/>
                <a:gd name="T3" fmla="*/ 0 h 317500"/>
                <a:gd name="T4" fmla="*/ 0 w 76200"/>
                <a:gd name="T5" fmla="*/ 0 h 317500"/>
                <a:gd name="T6" fmla="*/ 0 w 76200"/>
                <a:gd name="T7" fmla="*/ 0 h 317500"/>
                <a:gd name="T8" fmla="*/ 0 w 76200"/>
                <a:gd name="T9" fmla="*/ 0 h 317500"/>
                <a:gd name="T10" fmla="*/ 0 w 76200"/>
                <a:gd name="T11" fmla="*/ 0 h 317500"/>
                <a:gd name="T12" fmla="*/ 0 w 76200"/>
                <a:gd name="T13" fmla="*/ 0 h 317500"/>
                <a:gd name="T14" fmla="*/ 0 w 76200"/>
                <a:gd name="T15" fmla="*/ 0 h 317500"/>
                <a:gd name="T16" fmla="*/ 0 w 76200"/>
                <a:gd name="T17" fmla="*/ 0 h 317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200"/>
                <a:gd name="T28" fmla="*/ 0 h 317500"/>
                <a:gd name="T29" fmla="*/ 76200 w 76200"/>
                <a:gd name="T30" fmla="*/ 317500 h 317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200" h="317500" stroke="0" extrusionOk="0">
                  <a:moveTo>
                    <a:pt x="0" y="9525"/>
                  </a:moveTo>
                  <a:cubicBezTo>
                    <a:pt x="0" y="14786"/>
                    <a:pt x="17058" y="19050"/>
                    <a:pt x="38100" y="19050"/>
                  </a:cubicBezTo>
                  <a:cubicBezTo>
                    <a:pt x="59142" y="19050"/>
                    <a:pt x="76200" y="14786"/>
                    <a:pt x="76200" y="9525"/>
                  </a:cubicBezTo>
                  <a:lnTo>
                    <a:pt x="76200" y="307975"/>
                  </a:lnTo>
                  <a:cubicBezTo>
                    <a:pt x="76200" y="313236"/>
                    <a:pt x="59142" y="317500"/>
                    <a:pt x="38100" y="317500"/>
                  </a:cubicBezTo>
                  <a:cubicBezTo>
                    <a:pt x="17058" y="317500"/>
                    <a:pt x="0" y="313236"/>
                    <a:pt x="0" y="307975"/>
                  </a:cubicBezTo>
                  <a:lnTo>
                    <a:pt x="0" y="9525"/>
                  </a:lnTo>
                  <a:close/>
                </a:path>
                <a:path w="76200" h="317500" stroke="0" extrusionOk="0">
                  <a:moveTo>
                    <a:pt x="0" y="9525"/>
                  </a:moveTo>
                  <a:cubicBezTo>
                    <a:pt x="0" y="4264"/>
                    <a:pt x="17058" y="0"/>
                    <a:pt x="38100" y="0"/>
                  </a:cubicBezTo>
                  <a:cubicBezTo>
                    <a:pt x="59142" y="0"/>
                    <a:pt x="76200" y="4264"/>
                    <a:pt x="76200" y="9525"/>
                  </a:cubicBezTo>
                  <a:cubicBezTo>
                    <a:pt x="76200" y="14786"/>
                    <a:pt x="59142" y="19050"/>
                    <a:pt x="38100" y="19050"/>
                  </a:cubicBezTo>
                  <a:cubicBezTo>
                    <a:pt x="17058" y="19050"/>
                    <a:pt x="0" y="14786"/>
                    <a:pt x="0" y="9525"/>
                  </a:cubicBezTo>
                  <a:close/>
                </a:path>
                <a:path w="76200" h="317500" fill="none" extrusionOk="0">
                  <a:moveTo>
                    <a:pt x="76200" y="9525"/>
                  </a:moveTo>
                  <a:cubicBezTo>
                    <a:pt x="76200" y="14786"/>
                    <a:pt x="59142" y="19050"/>
                    <a:pt x="38100" y="19050"/>
                  </a:cubicBezTo>
                  <a:cubicBezTo>
                    <a:pt x="17058" y="19050"/>
                    <a:pt x="0" y="14786"/>
                    <a:pt x="0" y="9525"/>
                  </a:cubicBezTo>
                  <a:cubicBezTo>
                    <a:pt x="0" y="4264"/>
                    <a:pt x="17058" y="0"/>
                    <a:pt x="38100" y="0"/>
                  </a:cubicBezTo>
                  <a:cubicBezTo>
                    <a:pt x="59142" y="0"/>
                    <a:pt x="76200" y="4264"/>
                    <a:pt x="76200" y="9525"/>
                  </a:cubicBezTo>
                  <a:lnTo>
                    <a:pt x="76200" y="307975"/>
                  </a:lnTo>
                  <a:cubicBezTo>
                    <a:pt x="76200" y="313236"/>
                    <a:pt x="59142" y="317500"/>
                    <a:pt x="38100" y="317500"/>
                  </a:cubicBezTo>
                  <a:cubicBezTo>
                    <a:pt x="17058" y="317500"/>
                    <a:pt x="0" y="313236"/>
                    <a:pt x="0" y="307975"/>
                  </a:cubicBezTo>
                  <a:lnTo>
                    <a:pt x="0" y="9525"/>
                  </a:lnTo>
                </a:path>
              </a:pathLst>
            </a:custGeom>
            <a:solidFill>
              <a:srgbClr val="366DA4"/>
            </a:solidFill>
            <a:ln w="9525">
              <a:solidFill>
                <a:srgbClr val="1F497D"/>
              </a:solidFill>
              <a:miter lim="800000"/>
              <a:headEnd/>
              <a:tailEnd/>
            </a:ln>
          </p:spPr>
          <p:txBody>
            <a:bodyPr wrap="none" lIns="36000" tIns="36000" rIns="36000" bIns="36000"/>
            <a:lstStyle/>
            <a:p>
              <a:pPr fontAlgn="base">
                <a:spcBef>
                  <a:spcPct val="0"/>
                </a:spcBef>
                <a:spcAft>
                  <a:spcPct val="0"/>
                </a:spcAft>
              </a:pPr>
              <a:endParaRPr lang="en-GB" sz="2400">
                <a:solidFill>
                  <a:prstClr val="black"/>
                </a:solidFill>
                <a:cs typeface="ＭＳ Ｐゴシック" charset="0"/>
              </a:endParaRPr>
            </a:p>
          </p:txBody>
        </p:sp>
        <p:sp>
          <p:nvSpPr>
            <p:cNvPr id="12543" name="Oval 669"/>
            <p:cNvSpPr>
              <a:spLocks noChangeArrowheads="1"/>
            </p:cNvSpPr>
            <p:nvPr/>
          </p:nvSpPr>
          <p:spPr bwMode="auto">
            <a:xfrm rot="1819195">
              <a:off x="4895" y="2760"/>
              <a:ext cx="125" cy="127"/>
            </a:xfrm>
            <a:prstGeom prst="ellipse">
              <a:avLst/>
            </a:prstGeom>
            <a:solidFill>
              <a:srgbClr val="FFFFFF"/>
            </a:solidFill>
            <a:ln w="28575">
              <a:solidFill>
                <a:srgbClr val="366DA4"/>
              </a:solidFill>
              <a:round/>
              <a:headEnd/>
              <a:tailEnd/>
            </a:ln>
          </p:spPr>
          <p:txBody>
            <a:bodyPr lIns="36000" tIns="36000" rIns="36000" bIns="36000"/>
            <a:lstStyle/>
            <a:p>
              <a:pPr algn="ctr" fontAlgn="base">
                <a:spcBef>
                  <a:spcPct val="0"/>
                </a:spcBef>
                <a:spcAft>
                  <a:spcPct val="0"/>
                </a:spcAft>
              </a:pPr>
              <a:endParaRPr lang="en-GB" sz="1200">
                <a:solidFill>
                  <a:srgbClr val="FFFFFF"/>
                </a:solidFill>
                <a:cs typeface="ＭＳ Ｐゴシック" charset="0"/>
              </a:endParaRPr>
            </a:p>
          </p:txBody>
        </p:sp>
      </p:grpSp>
      <p:sp>
        <p:nvSpPr>
          <p:cNvPr id="12449" name="Rounded Rectangle 197"/>
          <p:cNvSpPr>
            <a:spLocks noChangeArrowheads="1"/>
          </p:cNvSpPr>
          <p:nvPr/>
        </p:nvSpPr>
        <p:spPr bwMode="auto">
          <a:xfrm>
            <a:off x="5210176" y="2528889"/>
            <a:ext cx="619125" cy="401637"/>
          </a:xfrm>
          <a:prstGeom prst="roundRect">
            <a:avLst>
              <a:gd name="adj" fmla="val 10269"/>
            </a:avLst>
          </a:prstGeom>
          <a:solidFill>
            <a:srgbClr val="D9D9D9"/>
          </a:solidFill>
          <a:ln w="9525">
            <a:solidFill>
              <a:srgbClr val="1F497D"/>
            </a:solidFill>
            <a:round/>
            <a:headEnd/>
            <a:tailEnd/>
          </a:ln>
        </p:spPr>
        <p:txBody>
          <a:bodyPr wrap="none" lIns="36000" tIns="0" rIns="36000" bIns="0"/>
          <a:lstStyle/>
          <a:p>
            <a:pPr algn="ctr" fontAlgn="base">
              <a:spcBef>
                <a:spcPct val="0"/>
              </a:spcBef>
              <a:spcAft>
                <a:spcPct val="0"/>
              </a:spcAft>
            </a:pPr>
            <a:r>
              <a:rPr lang="en-GB" sz="700">
                <a:solidFill>
                  <a:srgbClr val="000000"/>
                </a:solidFill>
                <a:cs typeface="ＭＳ Ｐゴシック" charset="0"/>
              </a:rPr>
              <a:t>Secure Access</a:t>
            </a:r>
          </a:p>
        </p:txBody>
      </p:sp>
      <p:grpSp>
        <p:nvGrpSpPr>
          <p:cNvPr id="455" name="Group 44"/>
          <p:cNvGrpSpPr>
            <a:grpSpLocks/>
          </p:cNvGrpSpPr>
          <p:nvPr/>
        </p:nvGrpSpPr>
        <p:grpSpPr bwMode="auto">
          <a:xfrm>
            <a:off x="5275156" y="2693410"/>
            <a:ext cx="196266" cy="183891"/>
            <a:chOff x="6451600" y="0"/>
            <a:chExt cx="990600" cy="977900"/>
          </a:xfrm>
          <a:solidFill>
            <a:srgbClr val="4F81BD"/>
          </a:solidFill>
        </p:grpSpPr>
        <p:sp>
          <p:nvSpPr>
            <p:cNvPr id="456" name="Off-page Connector 455"/>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sp>
          <p:nvSpPr>
            <p:cNvPr id="457" name="Rounded Rectangle 456"/>
            <p:cNvSpPr>
              <a:spLocks noChangeArrowheads="1"/>
            </p:cNvSpPr>
            <p:nvPr/>
          </p:nvSpPr>
          <p:spPr bwMode="auto">
            <a:xfrm>
              <a:off x="6565667" y="60364"/>
              <a:ext cx="774472" cy="68815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grpSp>
      <p:grpSp>
        <p:nvGrpSpPr>
          <p:cNvPr id="12451" name="Group 671"/>
          <p:cNvGrpSpPr>
            <a:grpSpLocks/>
          </p:cNvGrpSpPr>
          <p:nvPr/>
        </p:nvGrpSpPr>
        <p:grpSpPr bwMode="auto">
          <a:xfrm>
            <a:off x="5557839" y="2705100"/>
            <a:ext cx="193675" cy="160338"/>
            <a:chOff x="6442113" y="3789415"/>
            <a:chExt cx="193675" cy="160337"/>
          </a:xfrm>
        </p:grpSpPr>
        <p:sp>
          <p:nvSpPr>
            <p:cNvPr id="677" name="Rectangle 676"/>
            <p:cNvSpPr/>
            <p:nvPr/>
          </p:nvSpPr>
          <p:spPr bwMode="auto">
            <a:xfrm>
              <a:off x="6442113" y="3789415"/>
              <a:ext cx="193675" cy="160337"/>
            </a:xfrm>
            <a:prstGeom prst="rect">
              <a:avLst/>
            </a:prstGeom>
            <a:solidFill>
              <a:schemeClr val="bg1"/>
            </a:solidFill>
            <a:ln w="127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3600">
                <a:solidFill>
                  <a:prstClr val="white"/>
                </a:solidFill>
              </a:endParaRPr>
            </a:p>
          </p:txBody>
        </p:sp>
        <p:sp>
          <p:nvSpPr>
            <p:cNvPr id="682" name="Oval 681"/>
            <p:cNvSpPr/>
            <p:nvPr/>
          </p:nvSpPr>
          <p:spPr bwMode="auto">
            <a:xfrm>
              <a:off x="6543713" y="3841803"/>
              <a:ext cx="55562" cy="55562"/>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4400">
                <a:solidFill>
                  <a:prstClr val="white"/>
                </a:solidFill>
              </a:endParaRPr>
            </a:p>
          </p:txBody>
        </p:sp>
        <p:sp>
          <p:nvSpPr>
            <p:cNvPr id="685" name="Oval 684"/>
            <p:cNvSpPr/>
            <p:nvPr/>
          </p:nvSpPr>
          <p:spPr bwMode="auto">
            <a:xfrm>
              <a:off x="6480213" y="3840215"/>
              <a:ext cx="53975" cy="55563"/>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4400">
                <a:solidFill>
                  <a:prstClr val="white"/>
                </a:solidFill>
              </a:endParaRPr>
            </a:p>
          </p:txBody>
        </p:sp>
      </p:grpSp>
      <p:sp>
        <p:nvSpPr>
          <p:cNvPr id="12452" name="Rounded Rectangle 197"/>
          <p:cNvSpPr>
            <a:spLocks noChangeArrowheads="1"/>
          </p:cNvSpPr>
          <p:nvPr/>
        </p:nvSpPr>
        <p:spPr bwMode="auto">
          <a:xfrm>
            <a:off x="7083425" y="2528889"/>
            <a:ext cx="820738" cy="401637"/>
          </a:xfrm>
          <a:prstGeom prst="roundRect">
            <a:avLst>
              <a:gd name="adj" fmla="val 10269"/>
            </a:avLst>
          </a:prstGeom>
          <a:solidFill>
            <a:srgbClr val="D9D9D9"/>
          </a:solidFill>
          <a:ln w="9525">
            <a:solidFill>
              <a:srgbClr val="1F497D"/>
            </a:solidFill>
            <a:round/>
            <a:headEnd/>
            <a:tailEnd/>
          </a:ln>
        </p:spPr>
        <p:txBody>
          <a:bodyPr wrap="none" lIns="36000" tIns="0" rIns="36000" bIns="0"/>
          <a:lstStyle/>
          <a:p>
            <a:pPr algn="ctr" fontAlgn="base">
              <a:spcBef>
                <a:spcPct val="0"/>
              </a:spcBef>
              <a:spcAft>
                <a:spcPct val="0"/>
              </a:spcAft>
            </a:pPr>
            <a:r>
              <a:rPr lang="en-GB" sz="700">
                <a:solidFill>
                  <a:srgbClr val="000000"/>
                </a:solidFill>
                <a:cs typeface="ＭＳ Ｐゴシック" charset="0"/>
              </a:rPr>
              <a:t>Secure Access</a:t>
            </a:r>
          </a:p>
        </p:txBody>
      </p:sp>
      <p:grpSp>
        <p:nvGrpSpPr>
          <p:cNvPr id="689" name="Group 44"/>
          <p:cNvGrpSpPr>
            <a:grpSpLocks/>
          </p:cNvGrpSpPr>
          <p:nvPr/>
        </p:nvGrpSpPr>
        <p:grpSpPr bwMode="auto">
          <a:xfrm>
            <a:off x="7146997" y="2693410"/>
            <a:ext cx="196266" cy="183891"/>
            <a:chOff x="6451600" y="0"/>
            <a:chExt cx="990600" cy="977900"/>
          </a:xfrm>
          <a:solidFill>
            <a:srgbClr val="4F81BD"/>
          </a:solidFill>
        </p:grpSpPr>
        <p:sp>
          <p:nvSpPr>
            <p:cNvPr id="694" name="Off-page Connector 693"/>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sp>
          <p:nvSpPr>
            <p:cNvPr id="695" name="Rounded Rectangle 694"/>
            <p:cNvSpPr>
              <a:spLocks noChangeArrowheads="1"/>
            </p:cNvSpPr>
            <p:nvPr/>
          </p:nvSpPr>
          <p:spPr bwMode="auto">
            <a:xfrm>
              <a:off x="6565667" y="60364"/>
              <a:ext cx="774472" cy="68815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grpSp>
      <p:grpSp>
        <p:nvGrpSpPr>
          <p:cNvPr id="12454" name="Group 689"/>
          <p:cNvGrpSpPr>
            <a:grpSpLocks/>
          </p:cNvGrpSpPr>
          <p:nvPr/>
        </p:nvGrpSpPr>
        <p:grpSpPr bwMode="auto">
          <a:xfrm>
            <a:off x="7402514" y="2705100"/>
            <a:ext cx="193675" cy="160338"/>
            <a:chOff x="6442113" y="3789415"/>
            <a:chExt cx="193675" cy="160337"/>
          </a:xfrm>
        </p:grpSpPr>
        <p:sp>
          <p:nvSpPr>
            <p:cNvPr id="691" name="Rectangle 690"/>
            <p:cNvSpPr/>
            <p:nvPr/>
          </p:nvSpPr>
          <p:spPr bwMode="auto">
            <a:xfrm>
              <a:off x="6442113" y="3789415"/>
              <a:ext cx="193675" cy="160337"/>
            </a:xfrm>
            <a:prstGeom prst="rect">
              <a:avLst/>
            </a:prstGeom>
            <a:solidFill>
              <a:schemeClr val="bg1"/>
            </a:solidFill>
            <a:ln w="127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3600">
                <a:solidFill>
                  <a:prstClr val="white"/>
                </a:solidFill>
              </a:endParaRPr>
            </a:p>
          </p:txBody>
        </p:sp>
        <p:sp>
          <p:nvSpPr>
            <p:cNvPr id="692" name="Oval 691"/>
            <p:cNvSpPr/>
            <p:nvPr/>
          </p:nvSpPr>
          <p:spPr bwMode="auto">
            <a:xfrm>
              <a:off x="6543713" y="3841803"/>
              <a:ext cx="55562" cy="55562"/>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4400">
                <a:solidFill>
                  <a:prstClr val="white"/>
                </a:solidFill>
              </a:endParaRPr>
            </a:p>
          </p:txBody>
        </p:sp>
        <p:sp>
          <p:nvSpPr>
            <p:cNvPr id="693" name="Oval 692"/>
            <p:cNvSpPr/>
            <p:nvPr/>
          </p:nvSpPr>
          <p:spPr bwMode="auto">
            <a:xfrm>
              <a:off x="6480213" y="3840215"/>
              <a:ext cx="53975" cy="55563"/>
            </a:xfrm>
            <a:prstGeom prst="ellipse">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4400">
                <a:solidFill>
                  <a:prstClr val="white"/>
                </a:solidFill>
              </a:endParaRPr>
            </a:p>
          </p:txBody>
        </p:sp>
      </p:grpSp>
      <p:grpSp>
        <p:nvGrpSpPr>
          <p:cNvPr id="696" name="Group 44"/>
          <p:cNvGrpSpPr>
            <a:grpSpLocks/>
          </p:cNvGrpSpPr>
          <p:nvPr/>
        </p:nvGrpSpPr>
        <p:grpSpPr bwMode="auto">
          <a:xfrm>
            <a:off x="7663645" y="2693410"/>
            <a:ext cx="196266" cy="183891"/>
            <a:chOff x="6451600" y="0"/>
            <a:chExt cx="990600" cy="977900"/>
          </a:xfrm>
          <a:solidFill>
            <a:srgbClr val="4F81BD"/>
          </a:solidFill>
        </p:grpSpPr>
        <p:sp>
          <p:nvSpPr>
            <p:cNvPr id="697" name="Off-page Connector 696"/>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sp>
          <p:nvSpPr>
            <p:cNvPr id="698" name="Rounded Rectangle 697"/>
            <p:cNvSpPr>
              <a:spLocks noChangeArrowheads="1"/>
            </p:cNvSpPr>
            <p:nvPr/>
          </p:nvSpPr>
          <p:spPr bwMode="auto">
            <a:xfrm>
              <a:off x="6565667" y="60364"/>
              <a:ext cx="774472" cy="68815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grpSp>
      <p:sp>
        <p:nvSpPr>
          <p:cNvPr id="699" name="5-Point Star 698"/>
          <p:cNvSpPr/>
          <p:nvPr/>
        </p:nvSpPr>
        <p:spPr bwMode="auto">
          <a:xfrm>
            <a:off x="7124701" y="4024313"/>
            <a:ext cx="138113" cy="138112"/>
          </a:xfrm>
          <a:prstGeom prst="star5">
            <a:avLst/>
          </a:prstGeom>
          <a:solidFill>
            <a:srgbClr val="9DD7E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12457" name="Rounded Rectangle 359"/>
          <p:cNvSpPr>
            <a:spLocks noChangeArrowheads="1"/>
          </p:cNvSpPr>
          <p:nvPr/>
        </p:nvSpPr>
        <p:spPr bwMode="auto">
          <a:xfrm>
            <a:off x="1598614" y="2170114"/>
            <a:ext cx="1487487" cy="4510087"/>
          </a:xfrm>
          <a:prstGeom prst="roundRect">
            <a:avLst>
              <a:gd name="adj" fmla="val 5343"/>
            </a:avLst>
          </a:prstGeom>
          <a:solidFill>
            <a:srgbClr val="C6E9F2"/>
          </a:solidFill>
          <a:ln w="12700">
            <a:solidFill>
              <a:srgbClr val="1F497D"/>
            </a:solidFill>
            <a:round/>
            <a:headEnd/>
            <a:tailEnd/>
          </a:ln>
        </p:spPr>
        <p:txBody>
          <a:bodyPr wrap="none" tIns="0" bIns="0"/>
          <a:lstStyle/>
          <a:p>
            <a:pPr algn="ctr" fontAlgn="base">
              <a:spcBef>
                <a:spcPct val="0"/>
              </a:spcBef>
              <a:spcAft>
                <a:spcPct val="0"/>
              </a:spcAft>
            </a:pPr>
            <a:r>
              <a:rPr lang="en-GB" sz="1000">
                <a:solidFill>
                  <a:srgbClr val="000000"/>
                </a:solidFill>
                <a:cs typeface="ＭＳ Ｐゴシック" charset="0"/>
              </a:rPr>
              <a:t>Enterprise IT</a:t>
            </a:r>
          </a:p>
        </p:txBody>
      </p:sp>
      <p:grpSp>
        <p:nvGrpSpPr>
          <p:cNvPr id="12458" name="Group 517"/>
          <p:cNvGrpSpPr>
            <a:grpSpLocks/>
          </p:cNvGrpSpPr>
          <p:nvPr/>
        </p:nvGrpSpPr>
        <p:grpSpPr bwMode="auto">
          <a:xfrm>
            <a:off x="1666876" y="3922714"/>
            <a:ext cx="1349375" cy="1417637"/>
            <a:chOff x="142875" y="3922853"/>
            <a:chExt cx="1349375" cy="1417637"/>
          </a:xfrm>
        </p:grpSpPr>
        <p:sp>
          <p:nvSpPr>
            <p:cNvPr id="519" name="Rounded Rectangle 60"/>
            <p:cNvSpPr>
              <a:spLocks noChangeArrowheads="1"/>
            </p:cNvSpPr>
            <p:nvPr/>
          </p:nvSpPr>
          <p:spPr bwMode="auto">
            <a:xfrm>
              <a:off x="142875" y="3922853"/>
              <a:ext cx="1349375" cy="1417637"/>
            </a:xfrm>
            <a:prstGeom prst="roundRect">
              <a:avLst>
                <a:gd name="adj" fmla="val 4199"/>
              </a:avLst>
            </a:prstGeom>
            <a:solidFill>
              <a:schemeClr val="bg1"/>
            </a:solidFill>
            <a:ln w="12700">
              <a:solidFill>
                <a:srgbClr val="1F497D"/>
              </a:solidFill>
              <a:round/>
              <a:headEnd/>
              <a:tailEnd/>
            </a:ln>
          </p:spPr>
          <p:txBody>
            <a:bodyPr lIns="36000" tIns="36000" rIns="36000" bIns="36000"/>
            <a:lstStyle/>
            <a:p>
              <a:pPr algn="ctr" fontAlgn="base">
                <a:spcBef>
                  <a:spcPct val="0"/>
                </a:spcBef>
                <a:spcAft>
                  <a:spcPct val="0"/>
                </a:spcAft>
                <a:defRPr/>
              </a:pPr>
              <a:r>
                <a:rPr lang="en-GB" sz="1050" dirty="0">
                  <a:solidFill>
                    <a:prstClr val="black"/>
                  </a:solidFill>
                  <a:cs typeface="MS PGothic" charset="0"/>
                </a:rPr>
                <a:t>New Sources</a:t>
              </a:r>
            </a:p>
          </p:txBody>
        </p:sp>
        <p:sp>
          <p:nvSpPr>
            <p:cNvPr id="522" name="Rounded Rectangle 359"/>
            <p:cNvSpPr>
              <a:spLocks noChangeArrowheads="1"/>
            </p:cNvSpPr>
            <p:nvPr/>
          </p:nvSpPr>
          <p:spPr bwMode="auto">
            <a:xfrm>
              <a:off x="193675" y="4183203"/>
              <a:ext cx="1247775" cy="285750"/>
            </a:xfrm>
            <a:prstGeom prst="roundRect">
              <a:avLst>
                <a:gd name="adj" fmla="val 6016"/>
              </a:avLst>
            </a:prstGeom>
            <a:solidFill>
              <a:schemeClr val="bg1">
                <a:lumMod val="85000"/>
              </a:schemeClr>
            </a:solidFill>
            <a:ln w="12700">
              <a:solidFill>
                <a:srgbClr val="1F497D"/>
              </a:solidFill>
              <a:round/>
              <a:headEnd/>
              <a:tailEnd/>
            </a:ln>
          </p:spPr>
          <p:txBody>
            <a:bodyPr wrap="none" tIns="0" bIns="0" anchor="ctr"/>
            <a:lstStyle/>
            <a:p>
              <a:pPr algn="ctr" fontAlgn="base">
                <a:spcBef>
                  <a:spcPct val="0"/>
                </a:spcBef>
                <a:spcAft>
                  <a:spcPct val="0"/>
                </a:spcAft>
                <a:defRPr/>
              </a:pPr>
              <a:r>
                <a:rPr lang="en-GB" sz="1000" dirty="0">
                  <a:solidFill>
                    <a:prstClr val="black"/>
                  </a:solidFill>
                  <a:cs typeface="MS PGothic" charset="0"/>
                </a:rPr>
                <a:t>Third Party Feeds</a:t>
              </a:r>
            </a:p>
          </p:txBody>
        </p:sp>
        <p:sp>
          <p:nvSpPr>
            <p:cNvPr id="659" name="Rounded Rectangle 359"/>
            <p:cNvSpPr>
              <a:spLocks noChangeArrowheads="1"/>
            </p:cNvSpPr>
            <p:nvPr/>
          </p:nvSpPr>
          <p:spPr bwMode="auto">
            <a:xfrm>
              <a:off x="192088" y="4530865"/>
              <a:ext cx="1250950" cy="354013"/>
            </a:xfrm>
            <a:prstGeom prst="roundRect">
              <a:avLst>
                <a:gd name="adj" fmla="val 6016"/>
              </a:avLst>
            </a:prstGeom>
            <a:solidFill>
              <a:schemeClr val="bg1">
                <a:lumMod val="85000"/>
              </a:schemeClr>
            </a:solidFill>
            <a:ln w="12700">
              <a:solidFill>
                <a:srgbClr val="1F497D"/>
              </a:solidFill>
              <a:round/>
              <a:headEnd/>
              <a:tailEnd/>
            </a:ln>
          </p:spPr>
          <p:txBody>
            <a:bodyPr wrap="none" tIns="0" bIns="0" anchor="ctr"/>
            <a:lstStyle/>
            <a:p>
              <a:pPr algn="ctr" fontAlgn="base">
                <a:spcBef>
                  <a:spcPct val="0"/>
                </a:spcBef>
                <a:spcAft>
                  <a:spcPct val="0"/>
                </a:spcAft>
                <a:defRPr/>
              </a:pPr>
              <a:r>
                <a:rPr lang="en-GB" sz="1000" dirty="0">
                  <a:solidFill>
                    <a:prstClr val="black"/>
                  </a:solidFill>
                  <a:cs typeface="MS PGothic" charset="0"/>
                </a:rPr>
                <a:t>Third Party APIs</a:t>
              </a:r>
            </a:p>
          </p:txBody>
        </p:sp>
        <p:sp>
          <p:nvSpPr>
            <p:cNvPr id="661" name="Rounded Rectangle 359"/>
            <p:cNvSpPr>
              <a:spLocks noChangeArrowheads="1"/>
            </p:cNvSpPr>
            <p:nvPr/>
          </p:nvSpPr>
          <p:spPr bwMode="auto">
            <a:xfrm>
              <a:off x="195263" y="4945203"/>
              <a:ext cx="1250950" cy="317500"/>
            </a:xfrm>
            <a:prstGeom prst="roundRect">
              <a:avLst>
                <a:gd name="adj" fmla="val 6016"/>
              </a:avLst>
            </a:prstGeom>
            <a:solidFill>
              <a:schemeClr val="bg1">
                <a:lumMod val="85000"/>
              </a:schemeClr>
            </a:solidFill>
            <a:ln w="12700">
              <a:solidFill>
                <a:srgbClr val="1F497D"/>
              </a:solidFill>
              <a:round/>
              <a:headEnd/>
              <a:tailEnd/>
            </a:ln>
          </p:spPr>
          <p:txBody>
            <a:bodyPr wrap="none" tIns="0" bIns="0" anchor="ctr"/>
            <a:lstStyle/>
            <a:p>
              <a:pPr algn="ctr" fontAlgn="base">
                <a:spcBef>
                  <a:spcPct val="0"/>
                </a:spcBef>
                <a:spcAft>
                  <a:spcPct val="0"/>
                </a:spcAft>
                <a:defRPr/>
              </a:pPr>
              <a:r>
                <a:rPr lang="en-GB" sz="1000" dirty="0">
                  <a:solidFill>
                    <a:prstClr val="black"/>
                  </a:solidFill>
                  <a:cs typeface="MS PGothic" charset="0"/>
                </a:rPr>
                <a:t>Internal Sources</a:t>
              </a:r>
            </a:p>
          </p:txBody>
        </p:sp>
      </p:grpSp>
      <p:grpSp>
        <p:nvGrpSpPr>
          <p:cNvPr id="12459" name="Group 686"/>
          <p:cNvGrpSpPr>
            <a:grpSpLocks/>
          </p:cNvGrpSpPr>
          <p:nvPr/>
        </p:nvGrpSpPr>
        <p:grpSpPr bwMode="auto">
          <a:xfrm>
            <a:off x="1668464" y="5962650"/>
            <a:ext cx="1347787" cy="655638"/>
            <a:chOff x="144463" y="5963290"/>
            <a:chExt cx="1347787" cy="655638"/>
          </a:xfrm>
        </p:grpSpPr>
        <p:sp>
          <p:nvSpPr>
            <p:cNvPr id="12529" name="Rounded Rectangle 60"/>
            <p:cNvSpPr>
              <a:spLocks noChangeArrowheads="1"/>
            </p:cNvSpPr>
            <p:nvPr/>
          </p:nvSpPr>
          <p:spPr bwMode="auto">
            <a:xfrm>
              <a:off x="144463" y="5963290"/>
              <a:ext cx="1195387" cy="536575"/>
            </a:xfrm>
            <a:prstGeom prst="roundRect">
              <a:avLst>
                <a:gd name="adj" fmla="val 13954"/>
              </a:avLst>
            </a:prstGeom>
            <a:solidFill>
              <a:schemeClr val="tx2"/>
            </a:solidFill>
            <a:ln w="12700">
              <a:solidFill>
                <a:schemeClr val="bg1"/>
              </a:solidFill>
              <a:round/>
              <a:headEnd/>
              <a:tailEnd/>
            </a:ln>
          </p:spPr>
          <p:txBody>
            <a:bodyPr lIns="36000" tIns="36000" rIns="36000" bIns="36000" anchor="ctr"/>
            <a:lstStyle/>
            <a:p>
              <a:pPr algn="ctr" fontAlgn="base">
                <a:spcBef>
                  <a:spcPct val="0"/>
                </a:spcBef>
                <a:spcAft>
                  <a:spcPct val="0"/>
                </a:spcAft>
              </a:pPr>
              <a:r>
                <a:rPr lang="en-GB" sz="1100">
                  <a:solidFill>
                    <a:srgbClr val="FFFFFF"/>
                  </a:solidFill>
                  <a:cs typeface="ＭＳ Ｐゴシック" charset="0"/>
                </a:rPr>
                <a:t>Other Systems</a:t>
              </a:r>
            </a:p>
            <a:p>
              <a:pPr algn="ctr" fontAlgn="base">
                <a:spcBef>
                  <a:spcPct val="0"/>
                </a:spcBef>
                <a:spcAft>
                  <a:spcPct val="0"/>
                </a:spcAft>
              </a:pPr>
              <a:r>
                <a:rPr lang="en-GB" sz="1100">
                  <a:solidFill>
                    <a:srgbClr val="FFFFFF"/>
                  </a:solidFill>
                  <a:cs typeface="ＭＳ Ｐゴシック" charset="0"/>
                </a:rPr>
                <a:t>Of Insight</a:t>
              </a:r>
            </a:p>
          </p:txBody>
        </p:sp>
        <p:sp>
          <p:nvSpPr>
            <p:cNvPr id="12530" name="Rounded Rectangle 60"/>
            <p:cNvSpPr>
              <a:spLocks noChangeArrowheads="1"/>
            </p:cNvSpPr>
            <p:nvPr/>
          </p:nvSpPr>
          <p:spPr bwMode="auto">
            <a:xfrm>
              <a:off x="296863" y="6082353"/>
              <a:ext cx="1195387" cy="536575"/>
            </a:xfrm>
            <a:prstGeom prst="roundRect">
              <a:avLst>
                <a:gd name="adj" fmla="val 13954"/>
              </a:avLst>
            </a:prstGeom>
            <a:solidFill>
              <a:schemeClr val="tx2"/>
            </a:solidFill>
            <a:ln w="12700">
              <a:solidFill>
                <a:schemeClr val="bg1"/>
              </a:solidFill>
              <a:round/>
              <a:headEnd/>
              <a:tailEnd/>
            </a:ln>
          </p:spPr>
          <p:txBody>
            <a:bodyPr lIns="36000" tIns="36000" rIns="36000" bIns="36000" anchor="ctr"/>
            <a:lstStyle/>
            <a:p>
              <a:pPr algn="ctr" fontAlgn="base">
                <a:spcBef>
                  <a:spcPct val="0"/>
                </a:spcBef>
                <a:spcAft>
                  <a:spcPct val="0"/>
                </a:spcAft>
              </a:pPr>
              <a:r>
                <a:rPr lang="en-GB" sz="1100">
                  <a:solidFill>
                    <a:srgbClr val="FFFFFF"/>
                  </a:solidFill>
                  <a:cs typeface="ＭＳ Ｐゴシック" charset="0"/>
                </a:rPr>
                <a:t>Other Data Lakes</a:t>
              </a:r>
            </a:p>
          </p:txBody>
        </p:sp>
      </p:grpSp>
      <p:grpSp>
        <p:nvGrpSpPr>
          <p:cNvPr id="12460" name="Group 701"/>
          <p:cNvGrpSpPr>
            <a:grpSpLocks/>
          </p:cNvGrpSpPr>
          <p:nvPr/>
        </p:nvGrpSpPr>
        <p:grpSpPr bwMode="auto">
          <a:xfrm>
            <a:off x="1668463" y="2390776"/>
            <a:ext cx="1319212" cy="923925"/>
            <a:chOff x="144463" y="2391000"/>
            <a:chExt cx="1319212" cy="923925"/>
          </a:xfrm>
        </p:grpSpPr>
        <p:sp>
          <p:nvSpPr>
            <p:cNvPr id="703" name="Rounded Rectangle 60"/>
            <p:cNvSpPr>
              <a:spLocks noChangeArrowheads="1"/>
            </p:cNvSpPr>
            <p:nvPr/>
          </p:nvSpPr>
          <p:spPr bwMode="auto">
            <a:xfrm>
              <a:off x="144463" y="2391000"/>
              <a:ext cx="896937" cy="917575"/>
            </a:xfrm>
            <a:prstGeom prst="roundRect">
              <a:avLst>
                <a:gd name="adj" fmla="val 8052"/>
              </a:avLst>
            </a:prstGeom>
            <a:solidFill>
              <a:schemeClr val="bg1"/>
            </a:solidFill>
            <a:ln w="12700">
              <a:solidFill>
                <a:srgbClr val="1F497D"/>
              </a:solidFill>
              <a:round/>
              <a:headEnd/>
              <a:tailEnd/>
            </a:ln>
          </p:spPr>
          <p:txBody>
            <a:bodyPr lIns="36000" tIns="36000" rIns="36000" bIns="36000" anchor="ctr"/>
            <a:lstStyle/>
            <a:p>
              <a:pPr algn="ctr" fontAlgn="base">
                <a:spcBef>
                  <a:spcPct val="0"/>
                </a:spcBef>
                <a:spcAft>
                  <a:spcPct val="0"/>
                </a:spcAft>
                <a:defRPr/>
              </a:pPr>
              <a:r>
                <a:rPr lang="en-GB" sz="1050" dirty="0">
                  <a:solidFill>
                    <a:prstClr val="black"/>
                  </a:solidFill>
                  <a:cs typeface="MS PGothic" charset="0"/>
                </a:rPr>
                <a:t>System of Record</a:t>
              </a:r>
            </a:p>
            <a:p>
              <a:pPr algn="ctr" fontAlgn="base">
                <a:spcBef>
                  <a:spcPct val="0"/>
                </a:spcBef>
                <a:spcAft>
                  <a:spcPct val="0"/>
                </a:spcAft>
                <a:defRPr/>
              </a:pPr>
              <a:r>
                <a:rPr lang="en-GB" sz="1050" dirty="0">
                  <a:solidFill>
                    <a:prstClr val="black"/>
                  </a:solidFill>
                  <a:cs typeface="MS PGothic" charset="0"/>
                </a:rPr>
                <a:t>Applications</a:t>
              </a:r>
            </a:p>
          </p:txBody>
        </p:sp>
        <p:sp>
          <p:nvSpPr>
            <p:cNvPr id="704" name="Rounded Rectangle 359"/>
            <p:cNvSpPr>
              <a:spLocks noChangeArrowheads="1"/>
            </p:cNvSpPr>
            <p:nvPr/>
          </p:nvSpPr>
          <p:spPr bwMode="auto">
            <a:xfrm rot="5400000">
              <a:off x="829469" y="2680719"/>
              <a:ext cx="909637" cy="358775"/>
            </a:xfrm>
            <a:prstGeom prst="roundRect">
              <a:avLst>
                <a:gd name="adj" fmla="val 10832"/>
              </a:avLst>
            </a:prstGeom>
            <a:solidFill>
              <a:schemeClr val="bg1">
                <a:lumMod val="85000"/>
              </a:schemeClr>
            </a:solidFill>
            <a:ln w="12700">
              <a:solidFill>
                <a:srgbClr val="1F497D"/>
              </a:solidFill>
              <a:round/>
              <a:headEnd/>
              <a:tailEnd/>
            </a:ln>
          </p:spPr>
          <p:txBody>
            <a:bodyPr wrap="none" tIns="0" bIns="0" anchor="ctr"/>
            <a:lstStyle/>
            <a:p>
              <a:pPr algn="ctr" fontAlgn="base">
                <a:spcBef>
                  <a:spcPct val="0"/>
                </a:spcBef>
                <a:spcAft>
                  <a:spcPct val="0"/>
                </a:spcAft>
                <a:defRPr/>
              </a:pPr>
              <a:r>
                <a:rPr lang="en-GB" sz="1000" dirty="0">
                  <a:solidFill>
                    <a:prstClr val="black"/>
                  </a:solidFill>
                  <a:cs typeface="MS PGothic" charset="0"/>
                </a:rPr>
                <a:t>Enterprise</a:t>
              </a:r>
            </a:p>
            <a:p>
              <a:pPr algn="ctr" fontAlgn="base">
                <a:spcBef>
                  <a:spcPct val="0"/>
                </a:spcBef>
                <a:spcAft>
                  <a:spcPct val="0"/>
                </a:spcAft>
                <a:defRPr/>
              </a:pPr>
              <a:r>
                <a:rPr lang="en-GB" sz="1000" dirty="0">
                  <a:solidFill>
                    <a:prstClr val="black"/>
                  </a:solidFill>
                  <a:cs typeface="MS PGothic" charset="0"/>
                </a:rPr>
                <a:t>Service Bus</a:t>
              </a:r>
            </a:p>
          </p:txBody>
        </p:sp>
      </p:grpSp>
      <p:sp>
        <p:nvSpPr>
          <p:cNvPr id="705" name="Rounded Rectangle 60"/>
          <p:cNvSpPr>
            <a:spLocks noChangeArrowheads="1"/>
          </p:cNvSpPr>
          <p:nvPr/>
        </p:nvSpPr>
        <p:spPr bwMode="auto">
          <a:xfrm>
            <a:off x="1665289" y="3387725"/>
            <a:ext cx="1349375" cy="469900"/>
          </a:xfrm>
          <a:prstGeom prst="roundRect">
            <a:avLst>
              <a:gd name="adj" fmla="val 13476"/>
            </a:avLst>
          </a:prstGeom>
          <a:solidFill>
            <a:schemeClr val="bg1"/>
          </a:solidFill>
          <a:ln w="12700">
            <a:solidFill>
              <a:srgbClr val="1F497D"/>
            </a:solidFill>
            <a:round/>
            <a:headEnd/>
            <a:tailEnd/>
          </a:ln>
        </p:spPr>
        <p:txBody>
          <a:bodyPr lIns="36000" tIns="36000" rIns="36000" bIns="36000" anchor="ctr"/>
          <a:lstStyle/>
          <a:p>
            <a:pPr algn="ctr" fontAlgn="base">
              <a:spcBef>
                <a:spcPct val="0"/>
              </a:spcBef>
              <a:spcAft>
                <a:spcPct val="0"/>
              </a:spcAft>
              <a:defRPr/>
            </a:pPr>
            <a:r>
              <a:rPr lang="en-GB" sz="1050" dirty="0">
                <a:solidFill>
                  <a:prstClr val="black"/>
                </a:solidFill>
                <a:cs typeface="MS PGothic" charset="0"/>
              </a:rPr>
              <a:t>Systems of Engagement</a:t>
            </a:r>
          </a:p>
        </p:txBody>
      </p:sp>
      <p:sp>
        <p:nvSpPr>
          <p:cNvPr id="706" name="Rounded Rectangle 60"/>
          <p:cNvSpPr>
            <a:spLocks noChangeArrowheads="1"/>
          </p:cNvSpPr>
          <p:nvPr/>
        </p:nvSpPr>
        <p:spPr bwMode="auto">
          <a:xfrm>
            <a:off x="1660526" y="5424489"/>
            <a:ext cx="1349375" cy="471487"/>
          </a:xfrm>
          <a:prstGeom prst="roundRect">
            <a:avLst>
              <a:gd name="adj" fmla="val 13476"/>
            </a:avLst>
          </a:prstGeom>
          <a:solidFill>
            <a:schemeClr val="bg1"/>
          </a:solidFill>
          <a:ln w="12700">
            <a:solidFill>
              <a:srgbClr val="1F497D"/>
            </a:solidFill>
            <a:round/>
            <a:headEnd/>
            <a:tailEnd/>
          </a:ln>
        </p:spPr>
        <p:txBody>
          <a:bodyPr lIns="36000" tIns="36000" rIns="36000" bIns="36000" anchor="ctr"/>
          <a:lstStyle/>
          <a:p>
            <a:pPr algn="ctr" fontAlgn="base">
              <a:spcBef>
                <a:spcPct val="0"/>
              </a:spcBef>
              <a:spcAft>
                <a:spcPct val="0"/>
              </a:spcAft>
              <a:defRPr/>
            </a:pPr>
            <a:r>
              <a:rPr lang="en-GB" sz="1050" dirty="0">
                <a:solidFill>
                  <a:prstClr val="black"/>
                </a:solidFill>
                <a:cs typeface="MS PGothic" charset="0"/>
              </a:rPr>
              <a:t>Systems of Automation</a:t>
            </a:r>
          </a:p>
        </p:txBody>
      </p:sp>
      <p:sp>
        <p:nvSpPr>
          <p:cNvPr id="12463" name="Rounded Rectangle 197"/>
          <p:cNvSpPr>
            <a:spLocks noChangeArrowheads="1"/>
          </p:cNvSpPr>
          <p:nvPr/>
        </p:nvSpPr>
        <p:spPr bwMode="auto">
          <a:xfrm>
            <a:off x="6426201" y="2489200"/>
            <a:ext cx="568325" cy="476250"/>
          </a:xfrm>
          <a:prstGeom prst="roundRect">
            <a:avLst>
              <a:gd name="adj" fmla="val 11542"/>
            </a:avLst>
          </a:prstGeom>
          <a:solidFill>
            <a:srgbClr val="CCFFCC"/>
          </a:solidFill>
          <a:ln w="9525">
            <a:solidFill>
              <a:srgbClr val="1F497D"/>
            </a:solidFill>
            <a:round/>
            <a:headEnd/>
            <a:tailEnd/>
          </a:ln>
        </p:spPr>
        <p:txBody>
          <a:bodyPr lIns="36000" tIns="36000" rIns="36000" bIns="36000" anchor="ctr"/>
          <a:lstStyle/>
          <a:p>
            <a:pPr algn="ctr" fontAlgn="base">
              <a:spcBef>
                <a:spcPct val="0"/>
              </a:spcBef>
              <a:spcAft>
                <a:spcPct val="0"/>
              </a:spcAft>
            </a:pPr>
            <a:r>
              <a:rPr lang="en-GB" sz="800">
                <a:solidFill>
                  <a:srgbClr val="000000"/>
                </a:solidFill>
                <a:cs typeface="ＭＳ Ｐゴシック" charset="0"/>
              </a:rPr>
              <a:t>Cognitive Analytics</a:t>
            </a:r>
          </a:p>
          <a:p>
            <a:pPr algn="ctr" fontAlgn="base">
              <a:spcBef>
                <a:spcPct val="0"/>
              </a:spcBef>
              <a:spcAft>
                <a:spcPct val="0"/>
              </a:spcAft>
            </a:pPr>
            <a:r>
              <a:rPr lang="en-GB" sz="800">
                <a:solidFill>
                  <a:srgbClr val="000000"/>
                </a:solidFill>
                <a:cs typeface="ＭＳ Ｐゴシック" charset="0"/>
              </a:rPr>
              <a:t>Engines</a:t>
            </a:r>
          </a:p>
        </p:txBody>
      </p:sp>
      <p:sp>
        <p:nvSpPr>
          <p:cNvPr id="517" name="Snip Diagonal Corner Rectangle 56"/>
          <p:cNvSpPr>
            <a:spLocks noChangeArrowheads="1"/>
          </p:cNvSpPr>
          <p:nvPr/>
        </p:nvSpPr>
        <p:spPr bwMode="auto">
          <a:xfrm>
            <a:off x="6183313" y="4324350"/>
            <a:ext cx="646112" cy="292100"/>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36000" tIns="36000" rIns="36000" bIns="36000" anchor="ctr"/>
          <a:lstStyle/>
          <a:p>
            <a:pPr fontAlgn="base">
              <a:spcBef>
                <a:spcPct val="0"/>
              </a:spcBef>
              <a:spcAft>
                <a:spcPct val="0"/>
              </a:spcAft>
              <a:defRPr/>
            </a:pPr>
            <a:r>
              <a:rPr lang="en-GB" sz="700" cap="small" dirty="0">
                <a:solidFill>
                  <a:prstClr val="black"/>
                </a:solidFill>
                <a:cs typeface="MS PGothic" charset="0"/>
              </a:rPr>
              <a:t>Cognitive</a:t>
            </a:r>
          </a:p>
          <a:p>
            <a:pPr fontAlgn="base">
              <a:spcBef>
                <a:spcPct val="0"/>
              </a:spcBef>
              <a:spcAft>
                <a:spcPct val="0"/>
              </a:spcAft>
              <a:defRPr/>
            </a:pPr>
            <a:r>
              <a:rPr lang="en-GB" sz="700" cap="small" dirty="0">
                <a:solidFill>
                  <a:prstClr val="black"/>
                </a:solidFill>
                <a:cs typeface="MS PGothic" charset="0"/>
              </a:rPr>
              <a:t>Corpus</a:t>
            </a:r>
          </a:p>
        </p:txBody>
      </p:sp>
      <p:grpSp>
        <p:nvGrpSpPr>
          <p:cNvPr id="12465" name="Group 10"/>
          <p:cNvGrpSpPr>
            <a:grpSpLocks/>
          </p:cNvGrpSpPr>
          <p:nvPr/>
        </p:nvGrpSpPr>
        <p:grpSpPr bwMode="auto">
          <a:xfrm>
            <a:off x="6653214" y="4403726"/>
            <a:ext cx="136525" cy="163513"/>
            <a:chOff x="405341" y="1500343"/>
            <a:chExt cx="205603" cy="246307"/>
          </a:xfrm>
        </p:grpSpPr>
        <p:sp>
          <p:nvSpPr>
            <p:cNvPr id="2" name="Oval 1"/>
            <p:cNvSpPr/>
            <p:nvPr/>
          </p:nvSpPr>
          <p:spPr>
            <a:xfrm>
              <a:off x="431638" y="1591213"/>
              <a:ext cx="157788" cy="155437"/>
            </a:xfrm>
            <a:prstGeom prst="ellipse">
              <a:avLst/>
            </a:prstGeom>
            <a:solidFill>
              <a:srgbClr val="93CDD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dirty="0">
                <a:solidFill>
                  <a:srgbClr val="1F497D"/>
                </a:solidFill>
                <a:latin typeface="Calibri"/>
                <a:cs typeface="Calibri"/>
              </a:endParaRPr>
            </a:p>
          </p:txBody>
        </p:sp>
        <p:cxnSp>
          <p:nvCxnSpPr>
            <p:cNvPr id="4" name="Straight Connector 3"/>
            <p:cNvCxnSpPr/>
            <p:nvPr/>
          </p:nvCxnSpPr>
          <p:spPr bwMode="auto">
            <a:xfrm flipV="1">
              <a:off x="510533" y="1500343"/>
              <a:ext cx="0" cy="5739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18" name="Straight Connector 517"/>
            <p:cNvCxnSpPr/>
            <p:nvPr/>
          </p:nvCxnSpPr>
          <p:spPr bwMode="auto">
            <a:xfrm rot="20100000" flipV="1">
              <a:off x="450764" y="1514691"/>
              <a:ext cx="0" cy="5739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66" name="Straight Connector 565"/>
            <p:cNvCxnSpPr/>
            <p:nvPr/>
          </p:nvCxnSpPr>
          <p:spPr bwMode="auto">
            <a:xfrm rot="19200000" flipV="1">
              <a:off x="405341" y="1548169"/>
              <a:ext cx="0" cy="597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67" name="Straight Connector 566"/>
            <p:cNvCxnSpPr/>
            <p:nvPr/>
          </p:nvCxnSpPr>
          <p:spPr bwMode="auto">
            <a:xfrm rot="1500000" flipH="1" flipV="1">
              <a:off x="567911" y="1512300"/>
              <a:ext cx="0" cy="5978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68" name="Straight Connector 567"/>
            <p:cNvCxnSpPr/>
            <p:nvPr/>
          </p:nvCxnSpPr>
          <p:spPr bwMode="auto">
            <a:xfrm rot="2400000" flipH="1" flipV="1">
              <a:off x="610944" y="1545779"/>
              <a:ext cx="0" cy="5739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nvGrpSpPr>
          <p:cNvPr id="12466" name="Group 343"/>
          <p:cNvGrpSpPr>
            <a:grpSpLocks/>
          </p:cNvGrpSpPr>
          <p:nvPr/>
        </p:nvGrpSpPr>
        <p:grpSpPr bwMode="auto">
          <a:xfrm>
            <a:off x="5568950" y="3624263"/>
            <a:ext cx="165100" cy="171450"/>
            <a:chOff x="3599162" y="4756368"/>
            <a:chExt cx="197611" cy="205695"/>
          </a:xfrm>
        </p:grpSpPr>
        <p:grpSp>
          <p:nvGrpSpPr>
            <p:cNvPr id="12516" name="Group 642"/>
            <p:cNvGrpSpPr>
              <a:grpSpLocks/>
            </p:cNvGrpSpPr>
            <p:nvPr/>
          </p:nvGrpSpPr>
          <p:grpSpPr bwMode="auto">
            <a:xfrm>
              <a:off x="3604386" y="4756368"/>
              <a:ext cx="192387" cy="182602"/>
              <a:chOff x="1642" y="1357"/>
              <a:chExt cx="257" cy="292"/>
            </a:xfrm>
          </p:grpSpPr>
          <p:sp>
            <p:nvSpPr>
              <p:cNvPr id="12518" name="Folded Corner 72"/>
              <p:cNvSpPr>
                <a:spLocks noChangeArrowheads="1"/>
              </p:cNvSpPr>
              <p:nvPr/>
            </p:nvSpPr>
            <p:spPr bwMode="auto">
              <a:xfrm>
                <a:off x="1642" y="1357"/>
                <a:ext cx="162"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519" name="Folded Corner 73"/>
              <p:cNvSpPr>
                <a:spLocks noChangeArrowheads="1"/>
              </p:cNvSpPr>
              <p:nvPr/>
            </p:nvSpPr>
            <p:spPr bwMode="auto">
              <a:xfrm>
                <a:off x="1690" y="1405"/>
                <a:ext cx="161" cy="196"/>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sp>
            <p:nvSpPr>
              <p:cNvPr id="12520" name="Folded Corner 74"/>
              <p:cNvSpPr>
                <a:spLocks noChangeArrowheads="1"/>
              </p:cNvSpPr>
              <p:nvPr/>
            </p:nvSpPr>
            <p:spPr bwMode="auto">
              <a:xfrm>
                <a:off x="1738" y="1452"/>
                <a:ext cx="161" cy="197"/>
              </a:xfrm>
              <a:prstGeom prst="foldedCorner">
                <a:avLst>
                  <a:gd name="adj" fmla="val 16667"/>
                </a:avLst>
              </a:prstGeom>
              <a:solidFill>
                <a:srgbClr val="FFFFFF"/>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1F497D"/>
                  </a:solidFill>
                  <a:cs typeface="ＭＳ Ｐゴシック" charset="0"/>
                </a:endParaRPr>
              </a:p>
            </p:txBody>
          </p:sp>
        </p:grpSp>
        <p:sp>
          <p:nvSpPr>
            <p:cNvPr id="12517" name="Can 747"/>
            <p:cNvSpPr>
              <a:spLocks noChangeArrowheads="1"/>
            </p:cNvSpPr>
            <p:nvPr/>
          </p:nvSpPr>
          <p:spPr bwMode="auto">
            <a:xfrm>
              <a:off x="3598888" y="4839778"/>
              <a:ext cx="102391" cy="151729"/>
            </a:xfrm>
            <a:prstGeom prst="can">
              <a:avLst>
                <a:gd name="adj" fmla="val 25000"/>
              </a:avLst>
            </a:prstGeom>
            <a:solidFill>
              <a:srgbClr val="9DD7E2"/>
            </a:solidFill>
            <a:ln w="12700">
              <a:solidFill>
                <a:srgbClr val="1F497D"/>
              </a:solidFill>
              <a:round/>
              <a:headEnd/>
              <a:tailEnd/>
            </a:ln>
          </p:spPr>
          <p:txBody>
            <a:bodyPr lIns="36000" tIns="36000" rIns="36000" bIns="36000" anchor="ctr"/>
            <a:lstStyle/>
            <a:p>
              <a:pPr algn="ctr" fontAlgn="base">
                <a:spcBef>
                  <a:spcPct val="0"/>
                </a:spcBef>
                <a:spcAft>
                  <a:spcPct val="0"/>
                </a:spcAft>
              </a:pPr>
              <a:endParaRPr lang="en-GB" sz="1100">
                <a:solidFill>
                  <a:srgbClr val="FFFFFF"/>
                </a:solidFill>
                <a:cs typeface="ＭＳ Ｐゴシック" charset="0"/>
              </a:endParaRPr>
            </a:p>
          </p:txBody>
        </p:sp>
      </p:grpSp>
      <p:grpSp>
        <p:nvGrpSpPr>
          <p:cNvPr id="12467" name="Group 11"/>
          <p:cNvGrpSpPr>
            <a:grpSpLocks/>
          </p:cNvGrpSpPr>
          <p:nvPr/>
        </p:nvGrpSpPr>
        <p:grpSpPr bwMode="auto">
          <a:xfrm>
            <a:off x="4735513" y="4111626"/>
            <a:ext cx="182562" cy="1127125"/>
            <a:chOff x="3233738" y="4111625"/>
            <a:chExt cx="209550" cy="1127125"/>
          </a:xfrm>
        </p:grpSpPr>
        <p:sp>
          <p:nvSpPr>
            <p:cNvPr id="608" name="Left-Right Arrow 607"/>
            <p:cNvSpPr/>
            <p:nvPr/>
          </p:nvSpPr>
          <p:spPr>
            <a:xfrm>
              <a:off x="3233738" y="4111625"/>
              <a:ext cx="207728" cy="1317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609" name="Right Arrow 608"/>
            <p:cNvSpPr/>
            <p:nvPr/>
          </p:nvSpPr>
          <p:spPr>
            <a:xfrm flipH="1">
              <a:off x="3242848" y="4603750"/>
              <a:ext cx="189507" cy="13493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723" name="Right Arrow 722"/>
            <p:cNvSpPr/>
            <p:nvPr/>
          </p:nvSpPr>
          <p:spPr>
            <a:xfrm>
              <a:off x="3253781" y="5103813"/>
              <a:ext cx="189507"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grpSp>
        <p:nvGrpSpPr>
          <p:cNvPr id="12468" name="Group 12"/>
          <p:cNvGrpSpPr>
            <a:grpSpLocks/>
          </p:cNvGrpSpPr>
          <p:nvPr/>
        </p:nvGrpSpPr>
        <p:grpSpPr bwMode="auto">
          <a:xfrm>
            <a:off x="7518400" y="3427413"/>
            <a:ext cx="184150" cy="1897062"/>
            <a:chOff x="5957888" y="3427413"/>
            <a:chExt cx="220662" cy="1897062"/>
          </a:xfrm>
        </p:grpSpPr>
        <p:sp>
          <p:nvSpPr>
            <p:cNvPr id="465" name="Right Arrow 464"/>
            <p:cNvSpPr/>
            <p:nvPr/>
          </p:nvSpPr>
          <p:spPr>
            <a:xfrm>
              <a:off x="5990227" y="4795838"/>
              <a:ext cx="188323"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66" name="Left-Right Arrow 465"/>
            <p:cNvSpPr/>
            <p:nvPr/>
          </p:nvSpPr>
          <p:spPr>
            <a:xfrm>
              <a:off x="5957888" y="4054475"/>
              <a:ext cx="207347" cy="131763"/>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67" name="Left-Right Arrow 466"/>
            <p:cNvSpPr/>
            <p:nvPr/>
          </p:nvSpPr>
          <p:spPr>
            <a:xfrm>
              <a:off x="5969302" y="3427413"/>
              <a:ext cx="207347" cy="13017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508" name="Right Arrow 507"/>
            <p:cNvSpPr/>
            <p:nvPr/>
          </p:nvSpPr>
          <p:spPr bwMode="auto">
            <a:xfrm flipH="1">
              <a:off x="5967400" y="4557713"/>
              <a:ext cx="188323"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509" name="Right Arrow 508"/>
            <p:cNvSpPr/>
            <p:nvPr/>
          </p:nvSpPr>
          <p:spPr>
            <a:xfrm>
              <a:off x="5982618" y="5189538"/>
              <a:ext cx="190226" cy="134937"/>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grpSp>
        <p:nvGrpSpPr>
          <p:cNvPr id="12469" name="Group 13"/>
          <p:cNvGrpSpPr>
            <a:grpSpLocks/>
          </p:cNvGrpSpPr>
          <p:nvPr/>
        </p:nvGrpSpPr>
        <p:grpSpPr bwMode="auto">
          <a:xfrm>
            <a:off x="5097464" y="2941638"/>
            <a:ext cx="3017837" cy="241300"/>
            <a:chOff x="3573463" y="2963863"/>
            <a:chExt cx="3017837" cy="239712"/>
          </a:xfrm>
        </p:grpSpPr>
        <p:sp>
          <p:nvSpPr>
            <p:cNvPr id="441" name="Left-Right Arrow 440"/>
            <p:cNvSpPr/>
            <p:nvPr/>
          </p:nvSpPr>
          <p:spPr>
            <a:xfrm rot="5400000">
              <a:off x="5630759" y="3009952"/>
              <a:ext cx="208171"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49" name="Up Arrow 448"/>
            <p:cNvSpPr/>
            <p:nvPr/>
          </p:nvSpPr>
          <p:spPr>
            <a:xfrm>
              <a:off x="3573463" y="2963863"/>
              <a:ext cx="142875" cy="186092"/>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50" name="Left-Right Arrow 449"/>
            <p:cNvSpPr/>
            <p:nvPr/>
          </p:nvSpPr>
          <p:spPr>
            <a:xfrm rot="5400000">
              <a:off x="3967853" y="3020208"/>
              <a:ext cx="208171" cy="130175"/>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463" name="Up Arrow 462"/>
            <p:cNvSpPr/>
            <p:nvPr/>
          </p:nvSpPr>
          <p:spPr>
            <a:xfrm flipV="1">
              <a:off x="4505325" y="2993827"/>
              <a:ext cx="141288" cy="187670"/>
            </a:xfrm>
            <a:prstGeom prst="up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507" name="Left-Right Arrow 506"/>
            <p:cNvSpPr/>
            <p:nvPr/>
          </p:nvSpPr>
          <p:spPr>
            <a:xfrm rot="5400000">
              <a:off x="6421334" y="3033609"/>
              <a:ext cx="208171"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sp>
          <p:nvSpPr>
            <p:cNvPr id="581" name="Left-Right Arrow 580"/>
            <p:cNvSpPr/>
            <p:nvPr/>
          </p:nvSpPr>
          <p:spPr>
            <a:xfrm rot="5400000">
              <a:off x="5049734" y="3011530"/>
              <a:ext cx="208171" cy="131762"/>
            </a:xfrm>
            <a:prstGeom prst="leftRightArrow">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2400" dirty="0">
                <a:solidFill>
                  <a:srgbClr val="1F497D"/>
                </a:solidFill>
                <a:latin typeface="Calibri"/>
                <a:cs typeface="Calibri"/>
              </a:endParaRPr>
            </a:p>
          </p:txBody>
        </p:sp>
      </p:grpSp>
      <p:sp>
        <p:nvSpPr>
          <p:cNvPr id="584" name="Snip Diagonal Corner Rectangle 56"/>
          <p:cNvSpPr>
            <a:spLocks noChangeArrowheads="1"/>
          </p:cNvSpPr>
          <p:nvPr/>
        </p:nvSpPr>
        <p:spPr bwMode="auto">
          <a:xfrm>
            <a:off x="6053138" y="3927476"/>
            <a:ext cx="400050" cy="282575"/>
          </a:xfrm>
          <a:custGeom>
            <a:avLst/>
            <a:gdLst>
              <a:gd name="T0" fmla="*/ 82764833 w 1313647"/>
              <a:gd name="T1" fmla="*/ 0 h 765808"/>
              <a:gd name="T2" fmla="*/ 41382660 w 1313647"/>
              <a:gd name="T3" fmla="*/ 0 h 765808"/>
              <a:gd name="T4" fmla="*/ 0 w 1313647"/>
              <a:gd name="T5" fmla="*/ 0 h 765808"/>
              <a:gd name="T6" fmla="*/ 41382660 w 1313647"/>
              <a:gd name="T7" fmla="*/ 0 h 765808"/>
              <a:gd name="T8" fmla="*/ 0 60000 65536"/>
              <a:gd name="T9" fmla="*/ 0 60000 65536"/>
              <a:gd name="T10" fmla="*/ 0 60000 65536"/>
              <a:gd name="T11" fmla="*/ 0 60000 65536"/>
              <a:gd name="T12" fmla="*/ 0 w 1313647"/>
              <a:gd name="T13" fmla="*/ 0 h 765808"/>
              <a:gd name="T14" fmla="*/ 1313647 w 1313647"/>
              <a:gd name="T15" fmla="*/ 765808 h 765808"/>
            </a:gdLst>
            <a:ahLst/>
            <a:cxnLst>
              <a:cxn ang="T8">
                <a:pos x="T0" y="T1"/>
              </a:cxn>
              <a:cxn ang="T9">
                <a:pos x="T2" y="T3"/>
              </a:cxn>
              <a:cxn ang="T10">
                <a:pos x="T4" y="T5"/>
              </a:cxn>
              <a:cxn ang="T11">
                <a:pos x="T6" y="T7"/>
              </a:cxn>
            </a:cxnLst>
            <a:rect l="T12" t="T13" r="T14" b="T15"/>
            <a:pathLst>
              <a:path w="1313647" h="765808">
                <a:moveTo>
                  <a:pt x="0" y="0"/>
                </a:moveTo>
                <a:lnTo>
                  <a:pt x="1313647" y="0"/>
                </a:lnTo>
                <a:lnTo>
                  <a:pt x="1313647" y="765808"/>
                </a:lnTo>
                <a:lnTo>
                  <a:pt x="0" y="765808"/>
                </a:lnTo>
                <a:lnTo>
                  <a:pt x="0" y="0"/>
                </a:lnTo>
                <a:close/>
              </a:path>
            </a:pathLst>
          </a:custGeom>
          <a:solidFill>
            <a:srgbClr val="FFFFFF"/>
          </a:solidFill>
          <a:ln w="19050">
            <a:solidFill>
              <a:srgbClr val="1F497D"/>
            </a:solidFill>
            <a:round/>
            <a:headEnd/>
            <a:tailEnd/>
          </a:ln>
        </p:spPr>
        <p:txBody>
          <a:bodyPr wrap="none" lIns="36000" tIns="36000" rIns="36000" bIns="36000" anchor="ctr"/>
          <a:lstStyle/>
          <a:p>
            <a:pPr fontAlgn="base">
              <a:spcBef>
                <a:spcPct val="0"/>
              </a:spcBef>
              <a:spcAft>
                <a:spcPct val="0"/>
              </a:spcAft>
              <a:defRPr/>
            </a:pPr>
            <a:r>
              <a:rPr lang="en-GB" sz="700" cap="small" dirty="0">
                <a:solidFill>
                  <a:prstClr val="black"/>
                </a:solidFill>
                <a:cs typeface="MS PGothic" charset="0"/>
              </a:rPr>
              <a:t>Media</a:t>
            </a:r>
          </a:p>
          <a:p>
            <a:pPr fontAlgn="base">
              <a:spcBef>
                <a:spcPct val="0"/>
              </a:spcBef>
              <a:spcAft>
                <a:spcPct val="0"/>
              </a:spcAft>
              <a:defRPr/>
            </a:pPr>
            <a:r>
              <a:rPr lang="en-GB" sz="700" cap="small" dirty="0">
                <a:solidFill>
                  <a:prstClr val="black"/>
                </a:solidFill>
                <a:cs typeface="MS PGothic" charset="0"/>
              </a:rPr>
              <a:t>Data</a:t>
            </a:r>
          </a:p>
        </p:txBody>
      </p:sp>
      <p:sp>
        <p:nvSpPr>
          <p:cNvPr id="17" name="Sequential Access Storage 16"/>
          <p:cNvSpPr/>
          <p:nvPr/>
        </p:nvSpPr>
        <p:spPr>
          <a:xfrm>
            <a:off x="6311900" y="4068764"/>
            <a:ext cx="101600" cy="104775"/>
          </a:xfrm>
          <a:prstGeom prst="flowChartMagneticTape">
            <a:avLst/>
          </a:prstGeom>
          <a:solidFill>
            <a:schemeClr val="accent5">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dirty="0">
              <a:solidFill>
                <a:srgbClr val="1F497D"/>
              </a:solidFill>
              <a:latin typeface="Calibri"/>
              <a:cs typeface="Calibri"/>
            </a:endParaRPr>
          </a:p>
        </p:txBody>
      </p:sp>
      <p:sp>
        <p:nvSpPr>
          <p:cNvPr id="596" name="Rounded Rectangle 359"/>
          <p:cNvSpPr>
            <a:spLocks noChangeArrowheads="1"/>
          </p:cNvSpPr>
          <p:nvPr/>
        </p:nvSpPr>
        <p:spPr bwMode="auto">
          <a:xfrm>
            <a:off x="9226551" y="3559175"/>
            <a:ext cx="1293813" cy="628650"/>
          </a:xfrm>
          <a:prstGeom prst="roundRect">
            <a:avLst>
              <a:gd name="adj" fmla="val 11199"/>
            </a:avLst>
          </a:prstGeom>
          <a:solidFill>
            <a:schemeClr val="bg1">
              <a:lumMod val="85000"/>
            </a:schemeClr>
          </a:solidFill>
          <a:ln w="12700">
            <a:solidFill>
              <a:srgbClr val="1F497D"/>
            </a:solidFill>
            <a:round/>
            <a:headEnd/>
            <a:tailEnd/>
          </a:ln>
        </p:spPr>
        <p:txBody>
          <a:bodyPr wrap="none" tIns="0" bIns="0" anchor="ctr"/>
          <a:lstStyle/>
          <a:p>
            <a:pPr algn="ctr" fontAlgn="base">
              <a:spcBef>
                <a:spcPct val="0"/>
              </a:spcBef>
              <a:spcAft>
                <a:spcPct val="0"/>
              </a:spcAft>
              <a:defRPr/>
            </a:pPr>
            <a:r>
              <a:rPr lang="en-GB" sz="1000" dirty="0">
                <a:solidFill>
                  <a:prstClr val="black"/>
                </a:solidFill>
                <a:cs typeface="MS PGothic" charset="0"/>
              </a:rPr>
              <a:t>Continuous</a:t>
            </a:r>
          </a:p>
          <a:p>
            <a:pPr algn="ctr" fontAlgn="base">
              <a:spcBef>
                <a:spcPct val="0"/>
              </a:spcBef>
              <a:spcAft>
                <a:spcPct val="0"/>
              </a:spcAft>
              <a:defRPr/>
            </a:pPr>
            <a:r>
              <a:rPr lang="en-GB" sz="1000" dirty="0">
                <a:solidFill>
                  <a:prstClr val="black"/>
                </a:solidFill>
                <a:cs typeface="MS PGothic" charset="0"/>
              </a:rPr>
              <a:t>Learning and</a:t>
            </a:r>
          </a:p>
          <a:p>
            <a:pPr algn="ctr" fontAlgn="base">
              <a:spcBef>
                <a:spcPct val="0"/>
              </a:spcBef>
              <a:spcAft>
                <a:spcPct val="0"/>
              </a:spcAft>
              <a:defRPr/>
            </a:pPr>
            <a:r>
              <a:rPr lang="en-GB" sz="1000" dirty="0">
                <a:solidFill>
                  <a:prstClr val="black"/>
                </a:solidFill>
                <a:cs typeface="MS PGothic" charset="0"/>
              </a:rPr>
              <a:t>Refinement</a:t>
            </a:r>
          </a:p>
        </p:txBody>
      </p:sp>
      <p:sp>
        <p:nvSpPr>
          <p:cNvPr id="602" name="Rectangle 649"/>
          <p:cNvSpPr>
            <a:spLocks noChangeArrowheads="1"/>
          </p:cNvSpPr>
          <p:nvPr/>
        </p:nvSpPr>
        <p:spPr bwMode="auto">
          <a:xfrm>
            <a:off x="4711701" y="5599114"/>
            <a:ext cx="358775" cy="446087"/>
          </a:xfrm>
          <a:prstGeom prst="rect">
            <a:avLst/>
          </a:prstGeom>
          <a:solidFill>
            <a:schemeClr val="bg1"/>
          </a:solidFill>
          <a:ln w="19050">
            <a:solidFill>
              <a:srgbClr val="1F497D"/>
            </a:solidFill>
            <a:miter lim="800000"/>
            <a:headEnd/>
            <a:tailEnd/>
          </a:ln>
          <a:effectLst>
            <a:outerShdw blurRad="50800" dist="38100" dir="2700000" algn="tl" rotWithShape="0">
              <a:srgbClr val="000000">
                <a:alpha val="43000"/>
              </a:srgbClr>
            </a:outerShdw>
          </a:effectLst>
        </p:spPr>
        <p:txBody>
          <a:bodyPr wrap="none" lIns="36000" tIns="0" rIns="36000" bIns="36000"/>
          <a:lstStyle/>
          <a:p>
            <a:pPr algn="ctr" fontAlgn="base">
              <a:spcBef>
                <a:spcPct val="0"/>
              </a:spcBef>
              <a:spcAft>
                <a:spcPct val="0"/>
              </a:spcAft>
              <a:defRPr/>
            </a:pPr>
            <a:r>
              <a:rPr lang="en-US" sz="700" cap="small" dirty="0">
                <a:solidFill>
                  <a:prstClr val="black"/>
                </a:solidFill>
                <a:cs typeface="MS PGothic" charset="0"/>
              </a:rPr>
              <a:t>Staging</a:t>
            </a:r>
          </a:p>
          <a:p>
            <a:pPr algn="ctr" fontAlgn="base">
              <a:spcBef>
                <a:spcPct val="0"/>
              </a:spcBef>
              <a:spcAft>
                <a:spcPct val="0"/>
              </a:spcAft>
              <a:defRPr/>
            </a:pPr>
            <a:r>
              <a:rPr lang="en-US" sz="700" cap="small" dirty="0">
                <a:solidFill>
                  <a:prstClr val="black"/>
                </a:solidFill>
                <a:cs typeface="MS PGothic" charset="0"/>
              </a:rPr>
              <a:t>Areas</a:t>
            </a:r>
          </a:p>
        </p:txBody>
      </p:sp>
      <p:grpSp>
        <p:nvGrpSpPr>
          <p:cNvPr id="12475" name="Group 70"/>
          <p:cNvGrpSpPr>
            <a:grpSpLocks/>
          </p:cNvGrpSpPr>
          <p:nvPr/>
        </p:nvGrpSpPr>
        <p:grpSpPr bwMode="auto">
          <a:xfrm>
            <a:off x="4827588" y="5849938"/>
            <a:ext cx="127000" cy="144462"/>
            <a:chOff x="3922269" y="5124536"/>
            <a:chExt cx="629361" cy="721868"/>
          </a:xfrm>
        </p:grpSpPr>
        <p:sp>
          <p:nvSpPr>
            <p:cNvPr id="530" name="Rectangle 529"/>
            <p:cNvSpPr/>
            <p:nvPr/>
          </p:nvSpPr>
          <p:spPr>
            <a:xfrm>
              <a:off x="3922269" y="5124536"/>
              <a:ext cx="629361" cy="70600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nvGrpSpPr>
            <p:cNvPr id="12496" name="Group 151"/>
            <p:cNvGrpSpPr>
              <a:grpSpLocks/>
            </p:cNvGrpSpPr>
            <p:nvPr/>
          </p:nvGrpSpPr>
          <p:grpSpPr bwMode="auto">
            <a:xfrm>
              <a:off x="3924340" y="5128672"/>
              <a:ext cx="623150" cy="717732"/>
              <a:chOff x="6891329" y="1880885"/>
              <a:chExt cx="623150" cy="717732"/>
            </a:xfrm>
          </p:grpSpPr>
          <p:sp>
            <p:nvSpPr>
              <p:cNvPr id="532" name="Rectangle 531"/>
              <p:cNvSpPr/>
              <p:nvPr/>
            </p:nvSpPr>
            <p:spPr>
              <a:xfrm>
                <a:off x="6889258" y="1884678"/>
                <a:ext cx="621490" cy="11105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33" name="Rectangle 532"/>
              <p:cNvSpPr/>
              <p:nvPr/>
            </p:nvSpPr>
            <p:spPr>
              <a:xfrm>
                <a:off x="6889258" y="2035401"/>
                <a:ext cx="621490" cy="103122"/>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34" name="Rectangle 533"/>
              <p:cNvSpPr/>
              <p:nvPr/>
            </p:nvSpPr>
            <p:spPr>
              <a:xfrm>
                <a:off x="6889258" y="2194054"/>
                <a:ext cx="621490" cy="103122"/>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35" name="Rectangle 534"/>
              <p:cNvSpPr/>
              <p:nvPr/>
            </p:nvSpPr>
            <p:spPr>
              <a:xfrm>
                <a:off x="6889258" y="2344772"/>
                <a:ext cx="621490" cy="10312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536" name="Rectangle 535"/>
              <p:cNvSpPr/>
              <p:nvPr/>
            </p:nvSpPr>
            <p:spPr>
              <a:xfrm>
                <a:off x="6889258" y="2487560"/>
                <a:ext cx="621490" cy="111057"/>
              </a:xfrm>
              <a:prstGeom prst="rect">
                <a:avLst/>
              </a:prstGeom>
              <a:solidFill>
                <a:srgbClr val="FFFFFF"/>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sp>
        <p:nvSpPr>
          <p:cNvPr id="604" name="Rectangle 603"/>
          <p:cNvSpPr/>
          <p:nvPr/>
        </p:nvSpPr>
        <p:spPr bwMode="auto">
          <a:xfrm>
            <a:off x="8108951" y="5595938"/>
            <a:ext cx="373063" cy="442912"/>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fontAlgn="base">
              <a:spcBef>
                <a:spcPct val="0"/>
              </a:spcBef>
              <a:spcAft>
                <a:spcPct val="0"/>
              </a:spcAft>
              <a:defRPr/>
            </a:pPr>
            <a:r>
              <a:rPr lang="en-US" sz="800" cap="small" dirty="0">
                <a:solidFill>
                  <a:srgbClr val="000000"/>
                </a:solidFill>
                <a:latin typeface="Calibri"/>
                <a:cs typeface="Calibri"/>
              </a:rPr>
              <a:t>Offline</a:t>
            </a:r>
          </a:p>
          <a:p>
            <a:pPr algn="ctr" fontAlgn="base">
              <a:spcBef>
                <a:spcPct val="0"/>
              </a:spcBef>
              <a:spcAft>
                <a:spcPct val="0"/>
              </a:spcAft>
              <a:defRPr/>
            </a:pPr>
            <a:r>
              <a:rPr lang="en-US" sz="800" cap="small" dirty="0">
                <a:solidFill>
                  <a:srgbClr val="000000"/>
                </a:solidFill>
                <a:latin typeface="Calibri"/>
                <a:cs typeface="Calibri"/>
              </a:rPr>
              <a:t>Archive</a:t>
            </a:r>
          </a:p>
        </p:txBody>
      </p:sp>
      <p:grpSp>
        <p:nvGrpSpPr>
          <p:cNvPr id="12477" name="Group 103"/>
          <p:cNvGrpSpPr>
            <a:grpSpLocks/>
          </p:cNvGrpSpPr>
          <p:nvPr/>
        </p:nvGrpSpPr>
        <p:grpSpPr bwMode="auto">
          <a:xfrm>
            <a:off x="8208963" y="5883276"/>
            <a:ext cx="196850" cy="98425"/>
            <a:chOff x="914400" y="5621867"/>
            <a:chExt cx="711199" cy="355600"/>
          </a:xfrm>
        </p:grpSpPr>
        <p:sp>
          <p:nvSpPr>
            <p:cNvPr id="671" name="Rounded Rectangle 670"/>
            <p:cNvSpPr/>
            <p:nvPr/>
          </p:nvSpPr>
          <p:spPr>
            <a:xfrm>
              <a:off x="914400" y="5581720"/>
              <a:ext cx="711199" cy="189269"/>
            </a:xfrm>
            <a:prstGeom prst="roundRect">
              <a:avLst/>
            </a:prstGeom>
            <a:solidFill>
              <a:schemeClr val="bg1"/>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73" name="Rectangle 672"/>
            <p:cNvSpPr/>
            <p:nvPr/>
          </p:nvSpPr>
          <p:spPr>
            <a:xfrm>
              <a:off x="1017639" y="5770990"/>
              <a:ext cx="68826" cy="20647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74" name="Rectangle 673"/>
            <p:cNvSpPr/>
            <p:nvPr/>
          </p:nvSpPr>
          <p:spPr>
            <a:xfrm>
              <a:off x="1166761" y="5770990"/>
              <a:ext cx="68826" cy="20647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75" name="Rectangle 674"/>
            <p:cNvSpPr/>
            <p:nvPr/>
          </p:nvSpPr>
          <p:spPr>
            <a:xfrm>
              <a:off x="1321617" y="5770990"/>
              <a:ext cx="68826" cy="20647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76" name="Rectangle 675"/>
            <p:cNvSpPr/>
            <p:nvPr/>
          </p:nvSpPr>
          <p:spPr>
            <a:xfrm>
              <a:off x="1470739" y="5770990"/>
              <a:ext cx="68826" cy="20647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sp>
        <p:nvSpPr>
          <p:cNvPr id="610" name="Rectangle 609"/>
          <p:cNvSpPr/>
          <p:nvPr/>
        </p:nvSpPr>
        <p:spPr bwMode="auto">
          <a:xfrm>
            <a:off x="6215064" y="5595938"/>
            <a:ext cx="479425" cy="442912"/>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fontAlgn="base">
              <a:spcBef>
                <a:spcPct val="0"/>
              </a:spcBef>
              <a:spcAft>
                <a:spcPct val="0"/>
              </a:spcAft>
              <a:defRPr/>
            </a:pPr>
            <a:r>
              <a:rPr lang="en-US" sz="800" cap="small" dirty="0">
                <a:solidFill>
                  <a:srgbClr val="000000"/>
                </a:solidFill>
                <a:latin typeface="Calibri"/>
                <a:cs typeface="Calibri"/>
              </a:rPr>
              <a:t>Automated</a:t>
            </a:r>
          </a:p>
          <a:p>
            <a:pPr algn="ctr" fontAlgn="base">
              <a:spcBef>
                <a:spcPct val="0"/>
              </a:spcBef>
              <a:spcAft>
                <a:spcPct val="0"/>
              </a:spcAft>
              <a:defRPr/>
            </a:pPr>
            <a:r>
              <a:rPr lang="en-US" sz="800" cap="small" dirty="0">
                <a:solidFill>
                  <a:srgbClr val="000000"/>
                </a:solidFill>
                <a:latin typeface="Calibri"/>
                <a:cs typeface="Calibri"/>
              </a:rPr>
              <a:t>Discovery</a:t>
            </a:r>
          </a:p>
        </p:txBody>
      </p:sp>
      <p:sp>
        <p:nvSpPr>
          <p:cNvPr id="616" name="Rectangle 615"/>
          <p:cNvSpPr/>
          <p:nvPr/>
        </p:nvSpPr>
        <p:spPr bwMode="auto">
          <a:xfrm>
            <a:off x="6727825" y="5595939"/>
            <a:ext cx="438150" cy="441325"/>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fontAlgn="base">
              <a:spcBef>
                <a:spcPct val="0"/>
              </a:spcBef>
              <a:spcAft>
                <a:spcPct val="0"/>
              </a:spcAft>
              <a:defRPr/>
            </a:pPr>
            <a:r>
              <a:rPr lang="en-US" sz="800" cap="small" dirty="0">
                <a:solidFill>
                  <a:srgbClr val="000000"/>
                </a:solidFill>
                <a:latin typeface="Calibri"/>
                <a:cs typeface="Calibri"/>
              </a:rPr>
              <a:t>Guards</a:t>
            </a:r>
          </a:p>
          <a:p>
            <a:pPr algn="ctr" fontAlgn="base">
              <a:spcBef>
                <a:spcPct val="0"/>
              </a:spcBef>
              <a:spcAft>
                <a:spcPct val="0"/>
              </a:spcAft>
              <a:defRPr/>
            </a:pPr>
            <a:r>
              <a:rPr lang="en-US" sz="800" cap="small" dirty="0">
                <a:solidFill>
                  <a:srgbClr val="000000"/>
                </a:solidFill>
                <a:latin typeface="Calibri"/>
                <a:cs typeface="Calibri"/>
              </a:rPr>
              <a:t>&amp; Actions</a:t>
            </a:r>
          </a:p>
        </p:txBody>
      </p:sp>
      <p:sp>
        <p:nvSpPr>
          <p:cNvPr id="529" name="Round Diagonal Corner Rectangle 528"/>
          <p:cNvSpPr/>
          <p:nvPr/>
        </p:nvSpPr>
        <p:spPr bwMode="auto">
          <a:xfrm>
            <a:off x="6894514" y="5849938"/>
            <a:ext cx="130175" cy="138112"/>
          </a:xfrm>
          <a:prstGeom prst="round2DiagRect">
            <a:avLst>
              <a:gd name="adj1" fmla="val 26531"/>
              <a:gd name="adj2" fmla="val 0"/>
            </a:avLst>
          </a:prstGeom>
          <a:solidFill>
            <a:srgbClr val="9DD7E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19" name="Rectangle 618"/>
          <p:cNvSpPr/>
          <p:nvPr/>
        </p:nvSpPr>
        <p:spPr bwMode="auto">
          <a:xfrm>
            <a:off x="5707064" y="5599113"/>
            <a:ext cx="479425" cy="442912"/>
          </a:xfrm>
          <a:prstGeom prst="rect">
            <a:avLst/>
          </a:prstGeom>
          <a:solidFill>
            <a:srgbClr val="FFFFFF"/>
          </a:solid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tIns="0"/>
          <a:lstStyle/>
          <a:p>
            <a:pPr algn="ctr" fontAlgn="base">
              <a:spcBef>
                <a:spcPct val="0"/>
              </a:spcBef>
              <a:spcAft>
                <a:spcPct val="0"/>
              </a:spcAft>
              <a:defRPr/>
            </a:pPr>
            <a:r>
              <a:rPr lang="en-US" sz="800" cap="small" dirty="0">
                <a:solidFill>
                  <a:srgbClr val="000000"/>
                </a:solidFill>
                <a:latin typeface="Calibri"/>
                <a:cs typeface="Calibri"/>
              </a:rPr>
              <a:t>Connector</a:t>
            </a:r>
          </a:p>
          <a:p>
            <a:pPr algn="ctr" fontAlgn="base">
              <a:spcBef>
                <a:spcPct val="0"/>
              </a:spcBef>
              <a:spcAft>
                <a:spcPct val="0"/>
              </a:spcAft>
              <a:defRPr/>
            </a:pPr>
            <a:r>
              <a:rPr lang="en-US" sz="800" cap="small" dirty="0">
                <a:solidFill>
                  <a:srgbClr val="000000"/>
                </a:solidFill>
                <a:latin typeface="Calibri"/>
                <a:cs typeface="Calibri"/>
              </a:rPr>
              <a:t>Framework</a:t>
            </a:r>
          </a:p>
        </p:txBody>
      </p:sp>
      <p:grpSp>
        <p:nvGrpSpPr>
          <p:cNvPr id="12482" name="Group 268"/>
          <p:cNvGrpSpPr>
            <a:grpSpLocks/>
          </p:cNvGrpSpPr>
          <p:nvPr/>
        </p:nvGrpSpPr>
        <p:grpSpPr bwMode="auto">
          <a:xfrm>
            <a:off x="6362700" y="5857875"/>
            <a:ext cx="198438" cy="139700"/>
            <a:chOff x="3428371" y="3810045"/>
            <a:chExt cx="491844" cy="411141"/>
          </a:xfrm>
        </p:grpSpPr>
        <p:sp>
          <p:nvSpPr>
            <p:cNvPr id="657" name="Rectangle 656"/>
            <p:cNvSpPr/>
            <p:nvPr/>
          </p:nvSpPr>
          <p:spPr bwMode="auto">
            <a:xfrm>
              <a:off x="3428371" y="3810045"/>
              <a:ext cx="491844" cy="411141"/>
            </a:xfrm>
            <a:prstGeom prst="rect">
              <a:avLst/>
            </a:prstGeom>
            <a:solidFill>
              <a:schemeClr val="bg1"/>
            </a:solid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400">
                <a:solidFill>
                  <a:prstClr val="white"/>
                </a:solidFill>
              </a:endParaRPr>
            </a:p>
          </p:txBody>
        </p:sp>
        <p:sp>
          <p:nvSpPr>
            <p:cNvPr id="666" name="Rectangle 665"/>
            <p:cNvSpPr/>
            <p:nvPr/>
          </p:nvSpPr>
          <p:spPr>
            <a:xfrm>
              <a:off x="3499196" y="4010945"/>
              <a:ext cx="59022" cy="196226"/>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67" name="Rectangle 666"/>
            <p:cNvSpPr/>
            <p:nvPr/>
          </p:nvSpPr>
          <p:spPr>
            <a:xfrm>
              <a:off x="3648717" y="4010945"/>
              <a:ext cx="66892" cy="200897"/>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68" name="Rectangle 667"/>
            <p:cNvSpPr/>
            <p:nvPr/>
          </p:nvSpPr>
          <p:spPr>
            <a:xfrm>
              <a:off x="3798237" y="4015615"/>
              <a:ext cx="62956" cy="200900"/>
            </a:xfrm>
            <a:prstGeom prst="rect">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70" name="Rectangle 669"/>
            <p:cNvSpPr/>
            <p:nvPr/>
          </p:nvSpPr>
          <p:spPr>
            <a:xfrm>
              <a:off x="3798237" y="3908160"/>
              <a:ext cx="62956" cy="196226"/>
            </a:xfrm>
            <a:prstGeom prst="rect">
              <a:avLst/>
            </a:prstGeom>
            <a:solidFill>
              <a:schemeClr val="tx2"/>
            </a:solidFill>
            <a:ln>
              <a:solidFill>
                <a:srgbClr val="1F497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sp>
          <p:nvSpPr>
            <p:cNvPr id="672" name="Rectangle 671"/>
            <p:cNvSpPr/>
            <p:nvPr/>
          </p:nvSpPr>
          <p:spPr>
            <a:xfrm>
              <a:off x="3648717" y="3954880"/>
              <a:ext cx="66892" cy="196226"/>
            </a:xfrm>
            <a:prstGeom prst="rect">
              <a:avLst/>
            </a:prstGeom>
            <a:solidFill>
              <a:schemeClr val="tx2"/>
            </a:solidFill>
            <a:ln>
              <a:solidFill>
                <a:srgbClr val="1F497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400">
                <a:solidFill>
                  <a:prstClr val="white"/>
                </a:solidFill>
              </a:endParaRPr>
            </a:p>
          </p:txBody>
        </p:sp>
      </p:grpSp>
      <p:grpSp>
        <p:nvGrpSpPr>
          <p:cNvPr id="686" name="Group 44"/>
          <p:cNvGrpSpPr>
            <a:grpSpLocks/>
          </p:cNvGrpSpPr>
          <p:nvPr/>
        </p:nvGrpSpPr>
        <p:grpSpPr bwMode="auto">
          <a:xfrm>
            <a:off x="5873198" y="5853582"/>
            <a:ext cx="151779" cy="142209"/>
            <a:chOff x="6451600" y="0"/>
            <a:chExt cx="990600" cy="977900"/>
          </a:xfrm>
          <a:solidFill>
            <a:srgbClr val="4F81BD"/>
          </a:solidFill>
        </p:grpSpPr>
        <p:sp>
          <p:nvSpPr>
            <p:cNvPr id="687" name="Off-page Connector 686"/>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sp>
          <p:nvSpPr>
            <p:cNvPr id="688" name="Rounded Rectangle 687"/>
            <p:cNvSpPr>
              <a:spLocks noChangeArrowheads="1"/>
            </p:cNvSpPr>
            <p:nvPr/>
          </p:nvSpPr>
          <p:spPr bwMode="auto">
            <a:xfrm>
              <a:off x="6565667" y="60364"/>
              <a:ext cx="774472" cy="688152"/>
            </a:xfrm>
            <a:prstGeom prst="roundRect">
              <a:avLst>
                <a:gd name="adj" fmla="val 16667"/>
              </a:avLst>
            </a:prstGeom>
            <a:solidFill>
              <a:srgbClr val="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000" kern="0">
                <a:solidFill>
                  <a:prstClr val="white"/>
                </a:solidFill>
                <a:cs typeface="MS PGothic" charset="0"/>
              </a:endParaRPr>
            </a:p>
          </p:txBody>
        </p:sp>
      </p:grpSp>
    </p:spTree>
    <p:extLst>
      <p:ext uri="{BB962C8B-B14F-4D97-AF65-F5344CB8AC3E}">
        <p14:creationId xmlns:p14="http://schemas.microsoft.com/office/powerpoint/2010/main" val="199516163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3"/>
          <p:cNvSpPr>
            <a:spLocks noGrp="1"/>
          </p:cNvSpPr>
          <p:nvPr>
            <p:ph type="title"/>
          </p:nvPr>
        </p:nvSpPr>
        <p:spPr>
          <a:xfrm>
            <a:off x="1717676" y="103983"/>
            <a:ext cx="8766175" cy="472281"/>
          </a:xfrm>
        </p:spPr>
        <p:txBody>
          <a:bodyPr/>
          <a:lstStyle/>
          <a:p>
            <a:r>
              <a:rPr lang="en-US" dirty="0">
                <a:latin typeface="Arial" charset="0"/>
                <a:ea typeface="MS PGothic" charset="0"/>
              </a:rPr>
              <a:t>Data Lake Service Layers</a:t>
            </a:r>
          </a:p>
        </p:txBody>
      </p:sp>
      <p:sp>
        <p:nvSpPr>
          <p:cNvPr id="5" name="Rectangle 4"/>
          <p:cNvSpPr/>
          <p:nvPr/>
        </p:nvSpPr>
        <p:spPr>
          <a:xfrm>
            <a:off x="3276600" y="4857750"/>
            <a:ext cx="7207250" cy="10874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6" name="Rectangle 5"/>
          <p:cNvSpPr/>
          <p:nvPr/>
        </p:nvSpPr>
        <p:spPr>
          <a:xfrm>
            <a:off x="3344863" y="5006975"/>
            <a:ext cx="1255712" cy="8588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lstStyle/>
          <a:p>
            <a:pPr algn="ctr">
              <a:defRPr/>
            </a:pPr>
            <a:r>
              <a:rPr lang="en-US" sz="1200" dirty="0">
                <a:solidFill>
                  <a:srgbClr val="1F497D"/>
                </a:solidFill>
                <a:latin typeface="Calibri"/>
                <a:cs typeface="Calibri"/>
              </a:rPr>
              <a:t>Integration and</a:t>
            </a:r>
          </a:p>
          <a:p>
            <a:pPr algn="ctr">
              <a:defRPr/>
            </a:pPr>
            <a:r>
              <a:rPr lang="en-US" sz="1200" dirty="0">
                <a:solidFill>
                  <a:srgbClr val="1F497D"/>
                </a:solidFill>
                <a:latin typeface="Calibri"/>
                <a:cs typeface="Calibri"/>
              </a:rPr>
              <a:t>Governance Engine</a:t>
            </a:r>
          </a:p>
        </p:txBody>
      </p:sp>
      <p:sp>
        <p:nvSpPr>
          <p:cNvPr id="7" name="Rectangle 6"/>
          <p:cNvSpPr/>
          <p:nvPr/>
        </p:nvSpPr>
        <p:spPr>
          <a:xfrm>
            <a:off x="5530851" y="5006975"/>
            <a:ext cx="733425" cy="8588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rgbClr val="1F497D"/>
                </a:solidFill>
                <a:latin typeface="Calibri"/>
                <a:cs typeface="Calibri"/>
              </a:rPr>
              <a:t>Workflow</a:t>
            </a:r>
          </a:p>
          <a:p>
            <a:pPr algn="ctr">
              <a:defRPr/>
            </a:pPr>
            <a:r>
              <a:rPr lang="en-US" sz="1200" dirty="0">
                <a:solidFill>
                  <a:srgbClr val="1F497D"/>
                </a:solidFill>
                <a:latin typeface="Calibri"/>
                <a:cs typeface="Calibri"/>
              </a:rPr>
              <a:t>Engine</a:t>
            </a:r>
          </a:p>
        </p:txBody>
      </p:sp>
      <p:sp>
        <p:nvSpPr>
          <p:cNvPr id="8" name="Rectangle 7"/>
          <p:cNvSpPr/>
          <p:nvPr/>
        </p:nvSpPr>
        <p:spPr>
          <a:xfrm>
            <a:off x="7127669" y="5006975"/>
            <a:ext cx="881063" cy="8588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rgbClr val="1F497D"/>
                </a:solidFill>
                <a:latin typeface="Calibri"/>
                <a:cs typeface="Calibri"/>
              </a:rPr>
              <a:t>Databases</a:t>
            </a:r>
          </a:p>
        </p:txBody>
      </p:sp>
      <p:sp>
        <p:nvSpPr>
          <p:cNvPr id="9" name="Rectangle 8"/>
          <p:cNvSpPr/>
          <p:nvPr/>
        </p:nvSpPr>
        <p:spPr>
          <a:xfrm>
            <a:off x="6326921" y="5006975"/>
            <a:ext cx="739775" cy="8588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rgbClr val="1F497D"/>
                </a:solidFill>
                <a:latin typeface="Calibri"/>
                <a:cs typeface="Calibri"/>
              </a:rPr>
              <a:t>Analytics</a:t>
            </a:r>
          </a:p>
          <a:p>
            <a:pPr algn="ctr">
              <a:defRPr/>
            </a:pPr>
            <a:r>
              <a:rPr lang="en-US" sz="1200" dirty="0">
                <a:solidFill>
                  <a:srgbClr val="1F497D"/>
                </a:solidFill>
                <a:latin typeface="Calibri"/>
                <a:cs typeface="Calibri"/>
              </a:rPr>
              <a:t>Engines</a:t>
            </a:r>
          </a:p>
        </p:txBody>
      </p:sp>
      <p:sp>
        <p:nvSpPr>
          <p:cNvPr id="10" name="Rectangle 9"/>
          <p:cNvSpPr/>
          <p:nvPr/>
        </p:nvSpPr>
        <p:spPr>
          <a:xfrm>
            <a:off x="8812006" y="5006975"/>
            <a:ext cx="1612900" cy="8588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rgbClr val="1F497D"/>
                </a:solidFill>
                <a:latin typeface="Calibri"/>
                <a:cs typeface="Calibri"/>
              </a:rPr>
              <a:t>Hadoop</a:t>
            </a:r>
          </a:p>
        </p:txBody>
      </p:sp>
      <p:cxnSp>
        <p:nvCxnSpPr>
          <p:cNvPr id="12" name="Straight Connector 11"/>
          <p:cNvCxnSpPr/>
          <p:nvPr/>
        </p:nvCxnSpPr>
        <p:spPr bwMode="auto">
          <a:xfrm flipH="1">
            <a:off x="1944688" y="4924425"/>
            <a:ext cx="1312862" cy="0"/>
          </a:xfrm>
          <a:prstGeom prst="line">
            <a:avLst/>
          </a:prstGeom>
          <a:solidFill>
            <a:srgbClr val="CC99FF"/>
          </a:solidFill>
          <a:ln w="19050" cap="flat" cmpd="sng" algn="ctr">
            <a:solidFill>
              <a:schemeClr val="tx2"/>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 name="Straight Connector 14"/>
          <p:cNvCxnSpPr/>
          <p:nvPr/>
        </p:nvCxnSpPr>
        <p:spPr bwMode="auto">
          <a:xfrm flipH="1">
            <a:off x="1944689" y="3087688"/>
            <a:ext cx="1328737" cy="0"/>
          </a:xfrm>
          <a:prstGeom prst="line">
            <a:avLst/>
          </a:prstGeom>
          <a:solidFill>
            <a:srgbClr val="CC99FF"/>
          </a:solidFill>
          <a:ln w="19050" cap="flat" cmpd="sng" algn="ctr">
            <a:solidFill>
              <a:schemeClr val="tx2"/>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130" name="TextBox 16"/>
          <p:cNvSpPr txBox="1">
            <a:spLocks noChangeArrowheads="1"/>
          </p:cNvSpPr>
          <p:nvPr/>
        </p:nvSpPr>
        <p:spPr bwMode="auto">
          <a:xfrm>
            <a:off x="1552576" y="3629026"/>
            <a:ext cx="1109663"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fontAlgn="base">
              <a:spcBef>
                <a:spcPct val="0"/>
              </a:spcBef>
              <a:spcAft>
                <a:spcPct val="0"/>
              </a:spcAft>
            </a:pPr>
            <a:r>
              <a:rPr lang="en-US" sz="1200">
                <a:solidFill>
                  <a:srgbClr val="000000"/>
                </a:solidFill>
                <a:latin typeface="Calibri" charset="0"/>
              </a:rPr>
              <a:t>Data</a:t>
            </a:r>
          </a:p>
          <a:p>
            <a:pPr algn="r" fontAlgn="base">
              <a:spcBef>
                <a:spcPct val="0"/>
              </a:spcBef>
              <a:spcAft>
                <a:spcPct val="0"/>
              </a:spcAft>
            </a:pPr>
            <a:r>
              <a:rPr lang="en-US" sz="1200">
                <a:solidFill>
                  <a:srgbClr val="000000"/>
                </a:solidFill>
                <a:latin typeface="Calibri" charset="0"/>
              </a:rPr>
              <a:t>Reservoir</a:t>
            </a:r>
          </a:p>
          <a:p>
            <a:pPr algn="r" fontAlgn="base">
              <a:spcBef>
                <a:spcPct val="0"/>
              </a:spcBef>
              <a:spcAft>
                <a:spcPct val="0"/>
              </a:spcAft>
            </a:pPr>
            <a:r>
              <a:rPr lang="en-US" sz="1200">
                <a:solidFill>
                  <a:srgbClr val="000000"/>
                </a:solidFill>
                <a:latin typeface="Calibri" charset="0"/>
              </a:rPr>
              <a:t>Operations</a:t>
            </a:r>
          </a:p>
        </p:txBody>
      </p:sp>
      <p:pic>
        <p:nvPicPr>
          <p:cNvPr id="5131" name="Picture 121" descr="DR - Ops Team - Data Quality Analy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4305301"/>
            <a:ext cx="31115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32" name="Picture 122" descr="DR - Ops Team - Enteprise Architec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3132139"/>
            <a:ext cx="3095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33" name="Picture 123" descr="DR - Ops Team - Information Stewar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47863" y="4300539"/>
            <a:ext cx="309562" cy="528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34" name="Picture 124" descr="DR - Ops Team - Infrastructure Operato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89151" y="5022851"/>
            <a:ext cx="309563" cy="5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35" name="Picture 125" descr="DR - Ops Team - Integration Develope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0438" y="3132139"/>
            <a:ext cx="3095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7" name="Rectangle 126"/>
          <p:cNvSpPr/>
          <p:nvPr/>
        </p:nvSpPr>
        <p:spPr>
          <a:xfrm>
            <a:off x="2681289" y="3117850"/>
            <a:ext cx="574675" cy="8763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128" name="Rectangle 127"/>
          <p:cNvSpPr/>
          <p:nvPr/>
        </p:nvSpPr>
        <p:spPr>
          <a:xfrm>
            <a:off x="2690813" y="4938714"/>
            <a:ext cx="565150" cy="99853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5138" name="TextBox 15"/>
          <p:cNvSpPr txBox="1">
            <a:spLocks noChangeArrowheads="1"/>
          </p:cNvSpPr>
          <p:nvPr/>
        </p:nvSpPr>
        <p:spPr bwMode="auto">
          <a:xfrm rot="5400000">
            <a:off x="2518569" y="5158581"/>
            <a:ext cx="908050"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1000">
                <a:solidFill>
                  <a:srgbClr val="000000"/>
                </a:solidFill>
                <a:latin typeface="Calibri" charset="0"/>
              </a:rPr>
              <a:t>Infrastructure</a:t>
            </a:r>
          </a:p>
          <a:p>
            <a:pPr algn="ctr" fontAlgn="base">
              <a:spcBef>
                <a:spcPct val="0"/>
              </a:spcBef>
              <a:spcAft>
                <a:spcPct val="0"/>
              </a:spcAft>
            </a:pPr>
            <a:r>
              <a:rPr lang="en-US" sz="1000">
                <a:solidFill>
                  <a:srgbClr val="000000"/>
                </a:solidFill>
                <a:latin typeface="Calibri" charset="0"/>
              </a:rPr>
              <a:t>Management</a:t>
            </a:r>
          </a:p>
          <a:p>
            <a:pPr algn="ctr" fontAlgn="base">
              <a:spcBef>
                <a:spcPct val="0"/>
              </a:spcBef>
              <a:spcAft>
                <a:spcPct val="0"/>
              </a:spcAft>
            </a:pPr>
            <a:r>
              <a:rPr lang="en-US" sz="1000">
                <a:solidFill>
                  <a:srgbClr val="000000"/>
                </a:solidFill>
                <a:latin typeface="Calibri" charset="0"/>
              </a:rPr>
              <a:t>Services</a:t>
            </a:r>
          </a:p>
        </p:txBody>
      </p:sp>
      <p:sp>
        <p:nvSpPr>
          <p:cNvPr id="5139" name="TextBox 128"/>
          <p:cNvSpPr txBox="1">
            <a:spLocks noChangeArrowheads="1"/>
          </p:cNvSpPr>
          <p:nvPr/>
        </p:nvSpPr>
        <p:spPr bwMode="auto">
          <a:xfrm>
            <a:off x="1617664" y="5483226"/>
            <a:ext cx="105568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fontAlgn="base">
              <a:spcBef>
                <a:spcPct val="0"/>
              </a:spcBef>
              <a:spcAft>
                <a:spcPct val="0"/>
              </a:spcAft>
            </a:pPr>
            <a:r>
              <a:rPr lang="en-US" sz="1200">
                <a:solidFill>
                  <a:srgbClr val="000000"/>
                </a:solidFill>
                <a:latin typeface="Calibri" charset="0"/>
              </a:rPr>
              <a:t>Infrastructure</a:t>
            </a:r>
          </a:p>
          <a:p>
            <a:pPr algn="r" fontAlgn="base">
              <a:spcBef>
                <a:spcPct val="0"/>
              </a:spcBef>
              <a:spcAft>
                <a:spcPct val="0"/>
              </a:spcAft>
            </a:pPr>
            <a:r>
              <a:rPr lang="en-US" sz="1200">
                <a:solidFill>
                  <a:srgbClr val="000000"/>
                </a:solidFill>
                <a:latin typeface="Calibri" charset="0"/>
              </a:rPr>
              <a:t>Operators</a:t>
            </a:r>
          </a:p>
        </p:txBody>
      </p:sp>
      <p:sp>
        <p:nvSpPr>
          <p:cNvPr id="5140" name="TextBox 130"/>
          <p:cNvSpPr txBox="1">
            <a:spLocks noChangeArrowheads="1"/>
          </p:cNvSpPr>
          <p:nvPr/>
        </p:nvSpPr>
        <p:spPr bwMode="auto">
          <a:xfrm rot="5400000">
            <a:off x="2501107" y="3363119"/>
            <a:ext cx="9445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1000">
                <a:solidFill>
                  <a:srgbClr val="000000"/>
                </a:solidFill>
                <a:latin typeface="Calibri" charset="0"/>
              </a:rPr>
              <a:t>Development</a:t>
            </a:r>
          </a:p>
          <a:p>
            <a:pPr algn="ctr" fontAlgn="base">
              <a:spcBef>
                <a:spcPct val="0"/>
              </a:spcBef>
              <a:spcAft>
                <a:spcPct val="0"/>
              </a:spcAft>
            </a:pPr>
            <a:r>
              <a:rPr lang="en-US" sz="1000">
                <a:solidFill>
                  <a:srgbClr val="000000"/>
                </a:solidFill>
                <a:latin typeface="Calibri" charset="0"/>
              </a:rPr>
              <a:t>Services</a:t>
            </a:r>
          </a:p>
        </p:txBody>
      </p:sp>
      <p:sp>
        <p:nvSpPr>
          <p:cNvPr id="133" name="Rectangle 132"/>
          <p:cNvSpPr/>
          <p:nvPr/>
        </p:nvSpPr>
        <p:spPr>
          <a:xfrm>
            <a:off x="2684463" y="4019551"/>
            <a:ext cx="577850" cy="87471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5142" name="TextBox 131"/>
          <p:cNvSpPr txBox="1">
            <a:spLocks noChangeArrowheads="1"/>
          </p:cNvSpPr>
          <p:nvPr/>
        </p:nvSpPr>
        <p:spPr bwMode="auto">
          <a:xfrm rot="5400000">
            <a:off x="2500313" y="4171950"/>
            <a:ext cx="944562"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1000">
                <a:solidFill>
                  <a:srgbClr val="000000"/>
                </a:solidFill>
                <a:latin typeface="Calibri" charset="0"/>
              </a:rPr>
              <a:t>Operational</a:t>
            </a:r>
          </a:p>
          <a:p>
            <a:pPr algn="ctr" fontAlgn="base">
              <a:spcBef>
                <a:spcPct val="0"/>
              </a:spcBef>
              <a:spcAft>
                <a:spcPct val="0"/>
              </a:spcAft>
            </a:pPr>
            <a:r>
              <a:rPr lang="en-US" sz="1000">
                <a:solidFill>
                  <a:srgbClr val="000000"/>
                </a:solidFill>
                <a:latin typeface="Calibri" charset="0"/>
              </a:rPr>
              <a:t>Governance</a:t>
            </a:r>
          </a:p>
          <a:p>
            <a:pPr algn="ctr" fontAlgn="base">
              <a:spcBef>
                <a:spcPct val="0"/>
              </a:spcBef>
              <a:spcAft>
                <a:spcPct val="0"/>
              </a:spcAft>
            </a:pPr>
            <a:r>
              <a:rPr lang="en-US" sz="1000">
                <a:solidFill>
                  <a:srgbClr val="000000"/>
                </a:solidFill>
                <a:latin typeface="Calibri" charset="0"/>
              </a:rPr>
              <a:t>Services</a:t>
            </a:r>
          </a:p>
        </p:txBody>
      </p:sp>
      <p:sp>
        <p:nvSpPr>
          <p:cNvPr id="144" name="Rectangle 143"/>
          <p:cNvSpPr/>
          <p:nvPr/>
        </p:nvSpPr>
        <p:spPr>
          <a:xfrm>
            <a:off x="4678364" y="5006975"/>
            <a:ext cx="790575" cy="8588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200" dirty="0">
                <a:solidFill>
                  <a:srgbClr val="1F497D"/>
                </a:solidFill>
                <a:latin typeface="Calibri"/>
                <a:cs typeface="Calibri"/>
              </a:rPr>
              <a:t>Monitoring</a:t>
            </a:r>
          </a:p>
        </p:txBody>
      </p:sp>
      <p:pic>
        <p:nvPicPr>
          <p:cNvPr id="5144" name="Picture 158" descr="DR - Component - Information Broke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03613" y="5464175"/>
            <a:ext cx="895350" cy="401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 name="Rectangle 162"/>
          <p:cNvSpPr/>
          <p:nvPr/>
        </p:nvSpPr>
        <p:spPr>
          <a:xfrm>
            <a:off x="2678114" y="2525713"/>
            <a:ext cx="574675" cy="533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5146" name="TextBox 163"/>
          <p:cNvSpPr txBox="1">
            <a:spLocks noChangeArrowheads="1"/>
          </p:cNvSpPr>
          <p:nvPr/>
        </p:nvSpPr>
        <p:spPr bwMode="auto">
          <a:xfrm rot="5400000">
            <a:off x="2605882" y="2515395"/>
            <a:ext cx="730250" cy="554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1000">
                <a:solidFill>
                  <a:srgbClr val="000000"/>
                </a:solidFill>
                <a:latin typeface="Calibri" charset="0"/>
              </a:rPr>
              <a:t>Data</a:t>
            </a:r>
          </a:p>
          <a:p>
            <a:pPr algn="ctr" fontAlgn="base">
              <a:spcBef>
                <a:spcPct val="0"/>
              </a:spcBef>
              <a:spcAft>
                <a:spcPct val="0"/>
              </a:spcAft>
            </a:pPr>
            <a:r>
              <a:rPr lang="en-US" sz="1000">
                <a:solidFill>
                  <a:srgbClr val="000000"/>
                </a:solidFill>
                <a:latin typeface="Calibri" charset="0"/>
              </a:rPr>
              <a:t>Reservoir</a:t>
            </a:r>
          </a:p>
          <a:p>
            <a:pPr algn="ctr" fontAlgn="base">
              <a:spcBef>
                <a:spcPct val="0"/>
              </a:spcBef>
              <a:spcAft>
                <a:spcPct val="0"/>
              </a:spcAft>
            </a:pPr>
            <a:r>
              <a:rPr lang="en-US" sz="1000">
                <a:solidFill>
                  <a:srgbClr val="000000"/>
                </a:solidFill>
                <a:latin typeface="Calibri" charset="0"/>
              </a:rPr>
              <a:t>Services</a:t>
            </a:r>
          </a:p>
        </p:txBody>
      </p:sp>
      <p:sp>
        <p:nvSpPr>
          <p:cNvPr id="110" name="Rectangle 109"/>
          <p:cNvSpPr/>
          <p:nvPr/>
        </p:nvSpPr>
        <p:spPr>
          <a:xfrm>
            <a:off x="3273426" y="3105151"/>
            <a:ext cx="7210425" cy="178911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115" name="Rectangle 114"/>
          <p:cNvSpPr/>
          <p:nvPr/>
        </p:nvSpPr>
        <p:spPr>
          <a:xfrm>
            <a:off x="3270250" y="2522539"/>
            <a:ext cx="7213600" cy="55403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pic>
        <p:nvPicPr>
          <p:cNvPr id="5149" name="Picture 17" descr="DR - Repository - Deep Data.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585075" y="3616326"/>
            <a:ext cx="946150"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0" name="Picture 19" descr="DR - Repository - Information Warehouse.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617076" y="3727451"/>
            <a:ext cx="785813"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1" name="Picture 33" descr="DR - Icon - Information Process.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25851" y="3730625"/>
            <a:ext cx="277813" cy="26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2" name="Picture 34" descr="DR - Icon - Information Process.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216401" y="3657600"/>
            <a:ext cx="277813" cy="26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3" name="Picture 35" descr="DR - Icon - Information Process.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213226" y="3922714"/>
            <a:ext cx="277813"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4" name="Picture 36" descr="DR - Icon - Information Process.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984626" y="4089400"/>
            <a:ext cx="277813" cy="26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5" name="Picture 20" descr="DR - Repository - Operational History.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585075" y="4019550"/>
            <a:ext cx="946150"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6" name="Picture 38" descr="DR - Repository - Operational History.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667626" y="4087813"/>
            <a:ext cx="944563" cy="34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7" name="Picture 39" descr="DR - Repository - Operational History.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19876" y="4465638"/>
            <a:ext cx="944563" cy="34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8" name="Picture 26" descr="DR - Published Store - Sand Box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651875" y="4160838"/>
            <a:ext cx="833438"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59" name="Picture 28" descr="DR - Repository - Staging Areas.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596063" y="3663951"/>
            <a:ext cx="9461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60" name="Picture 40" descr="DR - Published Store - Sand Box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705850" y="4313238"/>
            <a:ext cx="833438"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61" name="Picture 41" descr="DR - Published Store - Sand Box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786814" y="4465638"/>
            <a:ext cx="8350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62" name="Picture 44" descr="DR - Repository - Deposited Data.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640764" y="3241676"/>
            <a:ext cx="911225"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63" name="Picture 46" descr="DR - Repository - Operational History.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05588" y="4070350"/>
            <a:ext cx="944562"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64" name="Picture 47" descr="DR - Repository - Catalog.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346451" y="3160713"/>
            <a:ext cx="1084263" cy="36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65" name="Picture 53" descr="DR - Icon - Information Process.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940176" y="3578225"/>
            <a:ext cx="277813" cy="26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66" name="Rounded Rectangle 197"/>
          <p:cNvSpPr>
            <a:spLocks noChangeArrowheads="1"/>
          </p:cNvSpPr>
          <p:nvPr/>
        </p:nvSpPr>
        <p:spPr bwMode="auto">
          <a:xfrm>
            <a:off x="8594726" y="2590801"/>
            <a:ext cx="1749425" cy="417513"/>
          </a:xfrm>
          <a:prstGeom prst="roundRect">
            <a:avLst>
              <a:gd name="adj" fmla="val 7907"/>
            </a:avLst>
          </a:prstGeom>
          <a:solidFill>
            <a:srgbClr val="CCFFCC"/>
          </a:solidFill>
          <a:ln w="9525">
            <a:solidFill>
              <a:srgbClr val="1F497D"/>
            </a:solidFill>
            <a:round/>
            <a:headEnd/>
            <a:tailEnd/>
          </a:ln>
        </p:spPr>
        <p:txBody>
          <a:bodyPr lIns="36000" tIns="36000" rIns="36000" bIns="36000" anchor="ctr"/>
          <a:lstStyle/>
          <a:p>
            <a:pPr algn="ctr" fontAlgn="base">
              <a:spcBef>
                <a:spcPct val="0"/>
              </a:spcBef>
              <a:spcAft>
                <a:spcPct val="0"/>
              </a:spcAft>
            </a:pPr>
            <a:r>
              <a:rPr lang="en-GB" sz="800">
                <a:solidFill>
                  <a:srgbClr val="000000"/>
                </a:solidFill>
                <a:cs typeface="ＭＳ Ｐゴシック" charset="0"/>
              </a:rPr>
              <a:t>View-based</a:t>
            </a:r>
          </a:p>
          <a:p>
            <a:pPr algn="ctr" fontAlgn="base">
              <a:spcBef>
                <a:spcPct val="0"/>
              </a:spcBef>
              <a:spcAft>
                <a:spcPct val="0"/>
              </a:spcAft>
            </a:pPr>
            <a:r>
              <a:rPr lang="en-GB" sz="800">
                <a:solidFill>
                  <a:srgbClr val="000000"/>
                </a:solidFill>
                <a:cs typeface="ＭＳ Ｐゴシック" charset="0"/>
              </a:rPr>
              <a:t>Interaction</a:t>
            </a:r>
          </a:p>
        </p:txBody>
      </p:sp>
      <p:grpSp>
        <p:nvGrpSpPr>
          <p:cNvPr id="5167" name="Group 44"/>
          <p:cNvGrpSpPr>
            <a:grpSpLocks/>
          </p:cNvGrpSpPr>
          <p:nvPr/>
        </p:nvGrpSpPr>
        <p:grpSpPr bwMode="auto">
          <a:xfrm>
            <a:off x="9920289" y="2670176"/>
            <a:ext cx="261937" cy="258763"/>
            <a:chOff x="6451600" y="0"/>
            <a:chExt cx="990600" cy="977900"/>
          </a:xfrm>
        </p:grpSpPr>
        <p:sp>
          <p:nvSpPr>
            <p:cNvPr id="138" name="Off-page Connector 137"/>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sp>
          <p:nvSpPr>
            <p:cNvPr id="139" name="Rounded Rectangle 138"/>
            <p:cNvSpPr>
              <a:spLocks noChangeArrowheads="1"/>
            </p:cNvSpPr>
            <p:nvPr/>
          </p:nvSpPr>
          <p:spPr bwMode="auto">
            <a:xfrm>
              <a:off x="6565667" y="59994"/>
              <a:ext cx="774472" cy="689930"/>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grpSp>
      <p:grpSp>
        <p:nvGrpSpPr>
          <p:cNvPr id="5168" name="Group 44"/>
          <p:cNvGrpSpPr>
            <a:grpSpLocks/>
          </p:cNvGrpSpPr>
          <p:nvPr/>
        </p:nvGrpSpPr>
        <p:grpSpPr bwMode="auto">
          <a:xfrm>
            <a:off x="8789989" y="2670176"/>
            <a:ext cx="261937" cy="258763"/>
            <a:chOff x="6451600" y="0"/>
            <a:chExt cx="990600" cy="977900"/>
          </a:xfrm>
        </p:grpSpPr>
        <p:sp>
          <p:nvSpPr>
            <p:cNvPr id="141" name="Off-page Connector 140"/>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sp>
          <p:nvSpPr>
            <p:cNvPr id="142" name="Rounded Rectangle 141"/>
            <p:cNvSpPr>
              <a:spLocks noChangeArrowheads="1"/>
            </p:cNvSpPr>
            <p:nvPr/>
          </p:nvSpPr>
          <p:spPr bwMode="auto">
            <a:xfrm>
              <a:off x="6565667" y="59994"/>
              <a:ext cx="774472" cy="689930"/>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grpSp>
      <p:sp>
        <p:nvSpPr>
          <p:cNvPr id="143" name="Up Arrow 142"/>
          <p:cNvSpPr/>
          <p:nvPr/>
        </p:nvSpPr>
        <p:spPr bwMode="auto">
          <a:xfrm flipV="1">
            <a:off x="6264275" y="2589213"/>
            <a:ext cx="152400" cy="393700"/>
          </a:xfrm>
          <a:prstGeom prst="upArrow">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1F497D"/>
              </a:solidFill>
              <a:latin typeface="Calibri"/>
              <a:cs typeface="Calibri"/>
            </a:endParaRPr>
          </a:p>
        </p:txBody>
      </p:sp>
      <p:sp>
        <p:nvSpPr>
          <p:cNvPr id="5170" name="TextBox 384"/>
          <p:cNvSpPr txBox="1">
            <a:spLocks noChangeArrowheads="1"/>
          </p:cNvSpPr>
          <p:nvPr/>
        </p:nvSpPr>
        <p:spPr bwMode="auto">
          <a:xfrm>
            <a:off x="5797551" y="2563814"/>
            <a:ext cx="493713" cy="41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fontAlgn="base">
              <a:spcBef>
                <a:spcPct val="0"/>
              </a:spcBef>
              <a:spcAft>
                <a:spcPct val="0"/>
              </a:spcAft>
            </a:pPr>
            <a:r>
              <a:rPr lang="en-US" sz="700">
                <a:solidFill>
                  <a:srgbClr val="000000"/>
                </a:solidFill>
                <a:latin typeface="Calibri" charset="0"/>
              </a:rPr>
              <a:t>Deploy</a:t>
            </a:r>
          </a:p>
          <a:p>
            <a:pPr algn="ctr" fontAlgn="base">
              <a:spcBef>
                <a:spcPct val="0"/>
              </a:spcBef>
              <a:spcAft>
                <a:spcPct val="0"/>
              </a:spcAft>
            </a:pPr>
            <a:r>
              <a:rPr lang="en-US" sz="700">
                <a:solidFill>
                  <a:srgbClr val="000000"/>
                </a:solidFill>
                <a:latin typeface="Calibri" charset="0"/>
              </a:rPr>
              <a:t>Decision</a:t>
            </a:r>
          </a:p>
          <a:p>
            <a:pPr algn="ctr" fontAlgn="base">
              <a:spcBef>
                <a:spcPct val="0"/>
              </a:spcBef>
              <a:spcAft>
                <a:spcPct val="0"/>
              </a:spcAft>
            </a:pPr>
            <a:r>
              <a:rPr lang="en-US" sz="700">
                <a:solidFill>
                  <a:srgbClr val="000000"/>
                </a:solidFill>
                <a:latin typeface="Calibri" charset="0"/>
              </a:rPr>
              <a:t>Models</a:t>
            </a:r>
          </a:p>
        </p:txBody>
      </p:sp>
      <p:pic>
        <p:nvPicPr>
          <p:cNvPr id="5171" name="Picture 95" descr="DR - Repository - Information Views.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591300" y="3213100"/>
            <a:ext cx="960438"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72" name="Picture 96" descr="DR - Repository - Information Views.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577139" y="3209925"/>
            <a:ext cx="960437"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73" name="Picture 97" descr="DR - Repository - Information Views.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9623426" y="3252789"/>
            <a:ext cx="803275"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74" name="Picture 104" descr="DR - Repository - Search Index.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8642350" y="3738563"/>
            <a:ext cx="882650"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75" name="Picture 105" descr="DR - Repository - Operational Governance Hub.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354389" y="4519614"/>
            <a:ext cx="1165225"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176" name="Group 44"/>
          <p:cNvGrpSpPr>
            <a:grpSpLocks/>
          </p:cNvGrpSpPr>
          <p:nvPr/>
        </p:nvGrpSpPr>
        <p:grpSpPr bwMode="auto">
          <a:xfrm>
            <a:off x="3397251" y="3790951"/>
            <a:ext cx="201613" cy="188913"/>
            <a:chOff x="6451600" y="0"/>
            <a:chExt cx="990600" cy="977900"/>
          </a:xfrm>
        </p:grpSpPr>
        <p:sp>
          <p:nvSpPr>
            <p:cNvPr id="153" name="Off-page Connector 152"/>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sp>
          <p:nvSpPr>
            <p:cNvPr id="154" name="Rounded Rectangle 153"/>
            <p:cNvSpPr>
              <a:spLocks noChangeArrowheads="1"/>
            </p:cNvSpPr>
            <p:nvPr/>
          </p:nvSpPr>
          <p:spPr bwMode="auto">
            <a:xfrm>
              <a:off x="6568602" y="57526"/>
              <a:ext cx="772196" cy="690281"/>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grpSp>
      <p:grpSp>
        <p:nvGrpSpPr>
          <p:cNvPr id="5177" name="Group 44"/>
          <p:cNvGrpSpPr>
            <a:grpSpLocks/>
          </p:cNvGrpSpPr>
          <p:nvPr/>
        </p:nvGrpSpPr>
        <p:grpSpPr bwMode="auto">
          <a:xfrm>
            <a:off x="3394076" y="3562351"/>
            <a:ext cx="201613" cy="188913"/>
            <a:chOff x="6451600" y="0"/>
            <a:chExt cx="990600" cy="977900"/>
          </a:xfrm>
        </p:grpSpPr>
        <p:sp>
          <p:nvSpPr>
            <p:cNvPr id="156" name="Off-page Connector 155"/>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sp>
          <p:nvSpPr>
            <p:cNvPr id="157" name="Rounded Rectangle 156"/>
            <p:cNvSpPr>
              <a:spLocks noChangeArrowheads="1"/>
            </p:cNvSpPr>
            <p:nvPr/>
          </p:nvSpPr>
          <p:spPr bwMode="auto">
            <a:xfrm>
              <a:off x="6568602" y="57526"/>
              <a:ext cx="772196" cy="690281"/>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grpSp>
      <p:sp>
        <p:nvSpPr>
          <p:cNvPr id="158" name="TextBox 157"/>
          <p:cNvSpPr txBox="1"/>
          <p:nvPr/>
        </p:nvSpPr>
        <p:spPr bwMode="auto">
          <a:xfrm>
            <a:off x="3273426" y="3951288"/>
            <a:ext cx="866775" cy="576262"/>
          </a:xfrm>
          <a:prstGeom prst="rect">
            <a:avLst/>
          </a:prstGeom>
          <a:noFill/>
          <a:ln w="9525">
            <a:noFill/>
            <a:miter lim="800000"/>
            <a:headEnd/>
            <a:tailEnd/>
          </a:ln>
        </p:spPr>
        <p:txBody>
          <a:bodyPr wrap="none">
            <a:spAutoFit/>
          </a:bodyPr>
          <a:lstStyle/>
          <a:p>
            <a:pPr>
              <a:defRPr/>
            </a:pPr>
            <a:r>
              <a:rPr lang="en-US" sz="1050" dirty="0">
                <a:solidFill>
                  <a:prstClr val="black"/>
                </a:solidFill>
                <a:latin typeface="Calibri" pitchFamily="-1" charset="0"/>
                <a:cs typeface="ＭＳ Ｐゴシック" charset="0"/>
              </a:rPr>
              <a:t>Integration</a:t>
            </a:r>
          </a:p>
          <a:p>
            <a:pPr>
              <a:defRPr/>
            </a:pPr>
            <a:r>
              <a:rPr lang="en-US" sz="1050" dirty="0">
                <a:solidFill>
                  <a:prstClr val="black"/>
                </a:solidFill>
                <a:latin typeface="Calibri" pitchFamily="-1" charset="0"/>
                <a:cs typeface="ＭＳ Ｐゴシック" charset="0"/>
              </a:rPr>
              <a:t>Processes, </a:t>
            </a:r>
          </a:p>
          <a:p>
            <a:pPr>
              <a:defRPr/>
            </a:pPr>
            <a:r>
              <a:rPr lang="en-US" sz="1050" dirty="0">
                <a:solidFill>
                  <a:prstClr val="black"/>
                </a:solidFill>
                <a:latin typeface="Calibri" pitchFamily="-1" charset="0"/>
                <a:cs typeface="ＭＳ Ｐゴシック" charset="0"/>
              </a:rPr>
              <a:t>Rules &amp; APIs</a:t>
            </a:r>
          </a:p>
        </p:txBody>
      </p:sp>
      <p:pic>
        <p:nvPicPr>
          <p:cNvPr id="5179" name="Picture 27" descr="DR - Icon - Workflow.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294314" y="3486151"/>
            <a:ext cx="750887" cy="15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80" name="Picture 29" descr="DR - Icon - Workflow.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294314" y="3690939"/>
            <a:ext cx="750887" cy="15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81" name="Picture 30" descr="DR - Icon - Workflow.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294314" y="3895726"/>
            <a:ext cx="750887" cy="15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82" name="Picture 31" descr="DR - Icon - Workflow.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294314" y="4102101"/>
            <a:ext cx="750887" cy="15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83" name="Picture 32" descr="DR - Icon - Workflow.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294314" y="4306889"/>
            <a:ext cx="750887" cy="15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84" name="Picture 99" descr="DR - Icon - Workflow.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294314" y="3271839"/>
            <a:ext cx="750887" cy="15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6" name="TextBox 165"/>
          <p:cNvSpPr txBox="1"/>
          <p:nvPr/>
        </p:nvSpPr>
        <p:spPr bwMode="auto">
          <a:xfrm>
            <a:off x="5251451" y="4470401"/>
            <a:ext cx="722313" cy="415925"/>
          </a:xfrm>
          <a:prstGeom prst="rect">
            <a:avLst/>
          </a:prstGeom>
          <a:noFill/>
          <a:ln w="9525">
            <a:noFill/>
            <a:miter lim="800000"/>
            <a:headEnd/>
            <a:tailEnd/>
          </a:ln>
        </p:spPr>
        <p:txBody>
          <a:bodyPr wrap="none">
            <a:spAutoFit/>
          </a:bodyPr>
          <a:lstStyle/>
          <a:p>
            <a:pPr algn="ctr">
              <a:defRPr/>
            </a:pPr>
            <a:r>
              <a:rPr lang="en-US" sz="1050" dirty="0">
                <a:solidFill>
                  <a:prstClr val="black"/>
                </a:solidFill>
                <a:latin typeface="Calibri" pitchFamily="-1" charset="0"/>
                <a:cs typeface="ＭＳ Ｐゴシック" charset="0"/>
              </a:rPr>
              <a:t>Business</a:t>
            </a:r>
          </a:p>
          <a:p>
            <a:pPr algn="ctr">
              <a:defRPr/>
            </a:pPr>
            <a:r>
              <a:rPr lang="en-US" sz="1050" dirty="0">
                <a:solidFill>
                  <a:prstClr val="black"/>
                </a:solidFill>
                <a:latin typeface="Calibri" pitchFamily="-1" charset="0"/>
                <a:cs typeface="ＭＳ Ｐゴシック" charset="0"/>
              </a:rPr>
              <a:t>Processes</a:t>
            </a:r>
          </a:p>
        </p:txBody>
      </p:sp>
      <p:pic>
        <p:nvPicPr>
          <p:cNvPr id="5186" name="Picture 117" descr="DR - User - Information Worker.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9313863" y="1935164"/>
            <a:ext cx="3095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87" name="Rounded Rectangle 197"/>
          <p:cNvSpPr>
            <a:spLocks noChangeArrowheads="1"/>
          </p:cNvSpPr>
          <p:nvPr/>
        </p:nvSpPr>
        <p:spPr bwMode="auto">
          <a:xfrm>
            <a:off x="3359150" y="2582863"/>
            <a:ext cx="2370138" cy="404812"/>
          </a:xfrm>
          <a:prstGeom prst="roundRect">
            <a:avLst>
              <a:gd name="adj" fmla="val 11542"/>
            </a:avLst>
          </a:prstGeom>
          <a:solidFill>
            <a:srgbClr val="CCFFCC"/>
          </a:solidFill>
          <a:ln w="9525">
            <a:solidFill>
              <a:srgbClr val="1F497D"/>
            </a:solidFill>
            <a:round/>
            <a:headEnd/>
            <a:tailEnd/>
          </a:ln>
        </p:spPr>
        <p:txBody>
          <a:bodyPr lIns="36000" tIns="36000" rIns="36000" bIns="36000" anchor="ctr"/>
          <a:lstStyle/>
          <a:p>
            <a:pPr algn="ctr" fontAlgn="base">
              <a:spcBef>
                <a:spcPct val="0"/>
              </a:spcBef>
              <a:spcAft>
                <a:spcPct val="0"/>
              </a:spcAft>
            </a:pPr>
            <a:r>
              <a:rPr lang="en-GB" sz="800">
                <a:solidFill>
                  <a:srgbClr val="000000"/>
                </a:solidFill>
                <a:cs typeface="ＭＳ Ｐゴシック" charset="0"/>
              </a:rPr>
              <a:t>Catalog</a:t>
            </a:r>
          </a:p>
          <a:p>
            <a:pPr algn="ctr" fontAlgn="base">
              <a:spcBef>
                <a:spcPct val="0"/>
              </a:spcBef>
              <a:spcAft>
                <a:spcPct val="0"/>
              </a:spcAft>
            </a:pPr>
            <a:r>
              <a:rPr lang="en-GB" sz="800">
                <a:solidFill>
                  <a:srgbClr val="000000"/>
                </a:solidFill>
                <a:cs typeface="ＭＳ Ｐゴシック" charset="0"/>
              </a:rPr>
              <a:t>Interfaces</a:t>
            </a:r>
          </a:p>
        </p:txBody>
      </p:sp>
      <p:grpSp>
        <p:nvGrpSpPr>
          <p:cNvPr id="5188" name="Group 44"/>
          <p:cNvGrpSpPr>
            <a:grpSpLocks/>
          </p:cNvGrpSpPr>
          <p:nvPr/>
        </p:nvGrpSpPr>
        <p:grpSpPr bwMode="auto">
          <a:xfrm>
            <a:off x="5300664" y="2655888"/>
            <a:ext cx="261937" cy="258762"/>
            <a:chOff x="6451600" y="0"/>
            <a:chExt cx="990600" cy="977900"/>
          </a:xfrm>
        </p:grpSpPr>
        <p:sp>
          <p:nvSpPr>
            <p:cNvPr id="170" name="Off-page Connector 169"/>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sp>
          <p:nvSpPr>
            <p:cNvPr id="171" name="Rounded Rectangle 170"/>
            <p:cNvSpPr>
              <a:spLocks noChangeArrowheads="1"/>
            </p:cNvSpPr>
            <p:nvPr/>
          </p:nvSpPr>
          <p:spPr bwMode="auto">
            <a:xfrm>
              <a:off x="6565667" y="59994"/>
              <a:ext cx="774472" cy="689929"/>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grpSp>
      <p:grpSp>
        <p:nvGrpSpPr>
          <p:cNvPr id="5189" name="Group 44"/>
          <p:cNvGrpSpPr>
            <a:grpSpLocks/>
          </p:cNvGrpSpPr>
          <p:nvPr/>
        </p:nvGrpSpPr>
        <p:grpSpPr bwMode="auto">
          <a:xfrm>
            <a:off x="3452814" y="2655888"/>
            <a:ext cx="261937" cy="258762"/>
            <a:chOff x="6451600" y="0"/>
            <a:chExt cx="990600" cy="977900"/>
          </a:xfrm>
        </p:grpSpPr>
        <p:sp>
          <p:nvSpPr>
            <p:cNvPr id="173" name="Off-page Connector 172"/>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sp>
          <p:nvSpPr>
            <p:cNvPr id="174" name="Rounded Rectangle 173"/>
            <p:cNvSpPr>
              <a:spLocks noChangeArrowheads="1"/>
            </p:cNvSpPr>
            <p:nvPr/>
          </p:nvSpPr>
          <p:spPr bwMode="auto">
            <a:xfrm>
              <a:off x="6565667" y="59994"/>
              <a:ext cx="774472" cy="689929"/>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grpSp>
      <p:pic>
        <p:nvPicPr>
          <p:cNvPr id="5190" name="Picture 114" descr="DR - User - Information Governor.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708400" y="1916114"/>
            <a:ext cx="311150" cy="528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91" name="Picture 115" descr="DR - User - Information Owner.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4484688" y="1916114"/>
            <a:ext cx="311150" cy="528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92" name="Picture 116" descr="DR - User - Information Curator.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908551" y="1920876"/>
            <a:ext cx="3095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93" name="Picture 118" descr="DR - User - Information Auditor.png"/>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4117975" y="1920876"/>
            <a:ext cx="31115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94" name="Rounded Rectangle 197"/>
          <p:cNvSpPr>
            <a:spLocks noChangeArrowheads="1"/>
          </p:cNvSpPr>
          <p:nvPr/>
        </p:nvSpPr>
        <p:spPr bwMode="auto">
          <a:xfrm>
            <a:off x="6702426" y="2592388"/>
            <a:ext cx="1751013" cy="412750"/>
          </a:xfrm>
          <a:prstGeom prst="roundRect">
            <a:avLst>
              <a:gd name="adj" fmla="val 11542"/>
            </a:avLst>
          </a:prstGeom>
          <a:solidFill>
            <a:srgbClr val="CCFFCC"/>
          </a:solidFill>
          <a:ln w="9525">
            <a:solidFill>
              <a:srgbClr val="1F497D"/>
            </a:solidFill>
            <a:round/>
            <a:headEnd/>
            <a:tailEnd/>
          </a:ln>
        </p:spPr>
        <p:txBody>
          <a:bodyPr lIns="36000" tIns="36000" rIns="72000" bIns="36000" anchor="ctr"/>
          <a:lstStyle/>
          <a:p>
            <a:pPr algn="ctr" fontAlgn="base">
              <a:spcBef>
                <a:spcPct val="0"/>
              </a:spcBef>
              <a:spcAft>
                <a:spcPct val="0"/>
              </a:spcAft>
            </a:pPr>
            <a:r>
              <a:rPr lang="en-GB" sz="800">
                <a:solidFill>
                  <a:srgbClr val="000000"/>
                </a:solidFill>
                <a:cs typeface="ＭＳ Ｐゴシック" charset="0"/>
              </a:rPr>
              <a:t>Raw Data</a:t>
            </a:r>
          </a:p>
          <a:p>
            <a:pPr algn="ctr" fontAlgn="base">
              <a:spcBef>
                <a:spcPct val="0"/>
              </a:spcBef>
              <a:spcAft>
                <a:spcPct val="0"/>
              </a:spcAft>
            </a:pPr>
            <a:r>
              <a:rPr lang="en-GB" sz="800">
                <a:solidFill>
                  <a:srgbClr val="000000"/>
                </a:solidFill>
                <a:cs typeface="ＭＳ Ｐゴシック" charset="0"/>
              </a:rPr>
              <a:t>Interaction</a:t>
            </a:r>
          </a:p>
        </p:txBody>
      </p:sp>
      <p:grpSp>
        <p:nvGrpSpPr>
          <p:cNvPr id="5195" name="Group 44"/>
          <p:cNvGrpSpPr>
            <a:grpSpLocks/>
          </p:cNvGrpSpPr>
          <p:nvPr/>
        </p:nvGrpSpPr>
        <p:grpSpPr bwMode="auto">
          <a:xfrm>
            <a:off x="8027989" y="2655888"/>
            <a:ext cx="261937" cy="258762"/>
            <a:chOff x="6451600" y="0"/>
            <a:chExt cx="990600" cy="977900"/>
          </a:xfrm>
        </p:grpSpPr>
        <p:sp>
          <p:nvSpPr>
            <p:cNvPr id="181" name="Off-page Connector 180"/>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sp>
          <p:nvSpPr>
            <p:cNvPr id="182" name="Rounded Rectangle 181"/>
            <p:cNvSpPr>
              <a:spLocks noChangeArrowheads="1"/>
            </p:cNvSpPr>
            <p:nvPr/>
          </p:nvSpPr>
          <p:spPr bwMode="auto">
            <a:xfrm>
              <a:off x="6565667" y="59994"/>
              <a:ext cx="774472" cy="689929"/>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grpSp>
      <p:grpSp>
        <p:nvGrpSpPr>
          <p:cNvPr id="5196" name="Group 44"/>
          <p:cNvGrpSpPr>
            <a:grpSpLocks/>
          </p:cNvGrpSpPr>
          <p:nvPr/>
        </p:nvGrpSpPr>
        <p:grpSpPr bwMode="auto">
          <a:xfrm>
            <a:off x="6899275" y="2655888"/>
            <a:ext cx="261938" cy="258762"/>
            <a:chOff x="6451600" y="0"/>
            <a:chExt cx="990600" cy="977900"/>
          </a:xfrm>
        </p:grpSpPr>
        <p:sp>
          <p:nvSpPr>
            <p:cNvPr id="184" name="Off-page Connector 183"/>
            <p:cNvSpPr>
              <a:spLocks noChangeArrowheads="1"/>
            </p:cNvSpPr>
            <p:nvPr/>
          </p:nvSpPr>
          <p:spPr bwMode="auto">
            <a:xfrm>
              <a:off x="6451600" y="0"/>
              <a:ext cx="990600" cy="977900"/>
            </a:xfrm>
            <a:prstGeom prst="flowChartOffpageConnector">
              <a:avLst/>
            </a:prstGeom>
            <a:solidFill>
              <a:srgbClr val="1F497D"/>
            </a:solidFill>
            <a:ln w="9525">
              <a:solidFill>
                <a:srgbClr val="1F497D"/>
              </a:solidFill>
              <a:miter lim="800000"/>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sp>
          <p:nvSpPr>
            <p:cNvPr id="185" name="Rounded Rectangle 184"/>
            <p:cNvSpPr>
              <a:spLocks noChangeArrowheads="1"/>
            </p:cNvSpPr>
            <p:nvPr/>
          </p:nvSpPr>
          <p:spPr bwMode="auto">
            <a:xfrm>
              <a:off x="6565671" y="59994"/>
              <a:ext cx="774466" cy="689929"/>
            </a:xfrm>
            <a:prstGeom prst="roundRect">
              <a:avLst>
                <a:gd name="adj" fmla="val 16667"/>
              </a:avLst>
            </a:prstGeom>
            <a:solidFill>
              <a:sysClr val="window" lastClr="FFFFFF"/>
            </a:solidFill>
            <a:ln w="9525">
              <a:solidFill>
                <a:srgbClr val="1F497D"/>
              </a:solidFill>
              <a:round/>
              <a:headEnd/>
              <a:tailEnd/>
            </a:ln>
            <a:effectLst>
              <a:outerShdw blurRad="40000" dist="23000" dir="5400000" rotWithShape="0">
                <a:srgbClr val="000000">
                  <a:alpha val="34998"/>
                </a:srgbClr>
              </a:outerShdw>
            </a:effectLst>
          </p:spPr>
          <p:txBody>
            <a:bodyPr anchor="ctr"/>
            <a:lstStyle/>
            <a:p>
              <a:pPr algn="ctr">
                <a:defRPr/>
              </a:pPr>
              <a:endParaRPr lang="en-GB" sz="2400" kern="0">
                <a:solidFill>
                  <a:prstClr val="white"/>
                </a:solidFill>
                <a:cs typeface="MS PGothic" charset="0"/>
              </a:endParaRPr>
            </a:p>
          </p:txBody>
        </p:sp>
      </p:grpSp>
      <p:pic>
        <p:nvPicPr>
          <p:cNvPr id="5197" name="Picture 119" descr="DR - User - Data Scientist .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872288" y="1920876"/>
            <a:ext cx="31115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98" name="Picture 120" descr="DR - User - Business Analyst.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986713" y="1916114"/>
            <a:ext cx="311150" cy="528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99" name="Picture 141" descr="DR - Repository - Data Marts.pn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648825" y="4121151"/>
            <a:ext cx="776288" cy="315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00" name="Picture 142" descr="DR - Repository - Data Marts.pn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645650" y="4484688"/>
            <a:ext cx="776288"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0" name="TextBox 189"/>
          <p:cNvSpPr txBox="1"/>
          <p:nvPr/>
        </p:nvSpPr>
        <p:spPr bwMode="auto">
          <a:xfrm>
            <a:off x="4513263" y="4452939"/>
            <a:ext cx="811212" cy="415925"/>
          </a:xfrm>
          <a:prstGeom prst="rect">
            <a:avLst/>
          </a:prstGeom>
          <a:noFill/>
          <a:ln w="9525">
            <a:noFill/>
            <a:miter lim="800000"/>
            <a:headEnd/>
            <a:tailEnd/>
          </a:ln>
        </p:spPr>
        <p:txBody>
          <a:bodyPr wrap="none">
            <a:spAutoFit/>
          </a:bodyPr>
          <a:lstStyle/>
          <a:p>
            <a:pPr algn="ctr">
              <a:defRPr/>
            </a:pPr>
            <a:r>
              <a:rPr lang="en-US" sz="1050" dirty="0">
                <a:solidFill>
                  <a:prstClr val="black"/>
                </a:solidFill>
                <a:latin typeface="Calibri" pitchFamily="-1" charset="0"/>
                <a:cs typeface="ＭＳ Ｐゴシック" charset="0"/>
              </a:rPr>
              <a:t>Monitors</a:t>
            </a:r>
          </a:p>
          <a:p>
            <a:pPr algn="ctr">
              <a:defRPr/>
            </a:pPr>
            <a:r>
              <a:rPr lang="en-US" sz="1050" dirty="0">
                <a:solidFill>
                  <a:prstClr val="black"/>
                </a:solidFill>
                <a:latin typeface="Calibri" pitchFamily="-1" charset="0"/>
                <a:cs typeface="ＭＳ Ｐゴシック" charset="0"/>
              </a:rPr>
              <a:t>and Guards</a:t>
            </a:r>
          </a:p>
        </p:txBody>
      </p:sp>
      <p:pic>
        <p:nvPicPr>
          <p:cNvPr id="5202" name="Picture 145" descr="DR - Icon - Guard.pn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238626" y="4265613"/>
            <a:ext cx="231775" cy="20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03" name="Picture 146" descr="DR - Icon - Monitor Probe.pn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4867276" y="3317876"/>
            <a:ext cx="284163" cy="239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04" name="Picture 147" descr="DR - Icon - Guard.pn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02164" y="3346451"/>
            <a:ext cx="231775"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05" name="Picture 148" descr="poim_icon_information_reengineering.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014788" y="3856038"/>
            <a:ext cx="203200" cy="22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06" name="Picture 149" descr="DR - Icon - Monitor Probe.pn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4878388" y="3597276"/>
            <a:ext cx="284162" cy="239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07" name="Picture 150" descr="DR - Icon - Guard.pn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14864" y="3625851"/>
            <a:ext cx="230187"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08" name="Picture 151" descr="DR - Icon - Monitor Probe.pn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4878388" y="3908426"/>
            <a:ext cx="284162" cy="238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09" name="Picture 152" descr="DR - Icon - Guard.pn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14864" y="3935413"/>
            <a:ext cx="230187" cy="20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10" name="Picture 153" descr="DR - Icon - Monitor Probe.pn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4889501" y="4187826"/>
            <a:ext cx="284163" cy="238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11" name="Picture 154" descr="DR - Icon - Guard.pn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625975" y="4214813"/>
            <a:ext cx="230188" cy="20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12" name="Picture 161" descr="DR - Repository - Audit Data.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627938" y="4487863"/>
            <a:ext cx="94456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213" name="Group 201"/>
          <p:cNvGrpSpPr>
            <a:grpSpLocks/>
          </p:cNvGrpSpPr>
          <p:nvPr/>
        </p:nvGrpSpPr>
        <p:grpSpPr bwMode="auto">
          <a:xfrm>
            <a:off x="6211889" y="3214689"/>
            <a:ext cx="255587" cy="371475"/>
            <a:chOff x="4884738" y="1239838"/>
            <a:chExt cx="255587" cy="371475"/>
          </a:xfrm>
        </p:grpSpPr>
        <p:sp>
          <p:nvSpPr>
            <p:cNvPr id="5240" name="Rounded Rectangle 54"/>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fontAlgn="base">
                <a:spcBef>
                  <a:spcPct val="0"/>
                </a:spcBef>
                <a:spcAft>
                  <a:spcPct val="0"/>
                </a:spcAft>
              </a:pPr>
              <a:endParaRPr lang="en-GB" sz="1400">
                <a:solidFill>
                  <a:srgbClr val="FFFFFF"/>
                </a:solidFill>
                <a:cs typeface="ＭＳ Ｐゴシック" charset="0"/>
              </a:endParaRPr>
            </a:p>
          </p:txBody>
        </p:sp>
        <p:sp>
          <p:nvSpPr>
            <p:cNvPr id="5241" name="Rounded Rectangle 111"/>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42" name="Diamond 102"/>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43" name="Rounded Rectangle 219"/>
            <p:cNvSpPr>
              <a:spLocks noChangeArrowheads="1"/>
            </p:cNvSpPr>
            <p:nvPr/>
          </p:nvSpPr>
          <p:spPr bwMode="auto">
            <a:xfrm>
              <a:off x="4951413" y="1446213"/>
              <a:ext cx="36512"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44" name="Rounded Rectangle 105"/>
            <p:cNvSpPr>
              <a:spLocks noChangeArrowheads="1"/>
            </p:cNvSpPr>
            <p:nvPr/>
          </p:nvSpPr>
          <p:spPr bwMode="auto">
            <a:xfrm>
              <a:off x="5027613"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45" name="Rounded Rectangle 106"/>
            <p:cNvSpPr>
              <a:spLocks noChangeArrowheads="1"/>
            </p:cNvSpPr>
            <p:nvPr/>
          </p:nvSpPr>
          <p:spPr bwMode="auto">
            <a:xfrm>
              <a:off x="5027613"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46" name="Rounded Rectangle 107"/>
            <p:cNvSpPr>
              <a:spLocks noChangeArrowheads="1"/>
            </p:cNvSpPr>
            <p:nvPr/>
          </p:nvSpPr>
          <p:spPr bwMode="auto">
            <a:xfrm>
              <a:off x="5022850" y="1485900"/>
              <a:ext cx="71438"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47" name="Rounded Rectangle 108"/>
            <p:cNvSpPr>
              <a:spLocks noChangeArrowheads="1"/>
            </p:cNvSpPr>
            <p:nvPr/>
          </p:nvSpPr>
          <p:spPr bwMode="auto">
            <a:xfrm>
              <a:off x="4951413" y="1520825"/>
              <a:ext cx="36512"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48" name="Rounded Rectangle 109"/>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49" name="Rounded Rectangle 110"/>
            <p:cNvSpPr>
              <a:spLocks noChangeArrowheads="1"/>
            </p:cNvSpPr>
            <p:nvPr/>
          </p:nvSpPr>
          <p:spPr bwMode="auto">
            <a:xfrm>
              <a:off x="4994275" y="1552575"/>
              <a:ext cx="36513" cy="33338"/>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50" name="Rounded Rectangle 111"/>
            <p:cNvSpPr>
              <a:spLocks noChangeArrowheads="1"/>
            </p:cNvSpPr>
            <p:nvPr/>
          </p:nvSpPr>
          <p:spPr bwMode="auto">
            <a:xfrm>
              <a:off x="4965700" y="1463675"/>
              <a:ext cx="80963" cy="90488"/>
            </a:xfrm>
            <a:prstGeom prst="roundRect">
              <a:avLst>
                <a:gd name="adj" fmla="val 16667"/>
              </a:avLst>
            </a:prstGeom>
            <a:solidFill>
              <a:srgbClr val="1F497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lang="en-GB" sz="2400">
                <a:solidFill>
                  <a:srgbClr val="FFFFFF"/>
                </a:solidFill>
                <a:cs typeface="ＭＳ Ｐゴシック" charset="0"/>
              </a:endParaRPr>
            </a:p>
          </p:txBody>
        </p:sp>
      </p:grpSp>
      <p:grpSp>
        <p:nvGrpSpPr>
          <p:cNvPr id="5214" name="Group 213"/>
          <p:cNvGrpSpPr>
            <a:grpSpLocks/>
          </p:cNvGrpSpPr>
          <p:nvPr/>
        </p:nvGrpSpPr>
        <p:grpSpPr bwMode="auto">
          <a:xfrm>
            <a:off x="6208714" y="3663951"/>
            <a:ext cx="255587" cy="371475"/>
            <a:chOff x="4884738" y="1239838"/>
            <a:chExt cx="255587" cy="371475"/>
          </a:xfrm>
        </p:grpSpPr>
        <p:sp>
          <p:nvSpPr>
            <p:cNvPr id="5229" name="Rounded Rectangle 54"/>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fontAlgn="base">
                <a:spcBef>
                  <a:spcPct val="0"/>
                </a:spcBef>
                <a:spcAft>
                  <a:spcPct val="0"/>
                </a:spcAft>
              </a:pPr>
              <a:endParaRPr lang="en-GB" sz="1400">
                <a:solidFill>
                  <a:srgbClr val="FFFFFF"/>
                </a:solidFill>
                <a:cs typeface="ＭＳ Ｐゴシック" charset="0"/>
              </a:endParaRPr>
            </a:p>
          </p:txBody>
        </p:sp>
        <p:sp>
          <p:nvSpPr>
            <p:cNvPr id="5230" name="Rounded Rectangle 111"/>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31" name="Diamond 102"/>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32" name="Rounded Rectangle 219"/>
            <p:cNvSpPr>
              <a:spLocks noChangeArrowheads="1"/>
            </p:cNvSpPr>
            <p:nvPr/>
          </p:nvSpPr>
          <p:spPr bwMode="auto">
            <a:xfrm>
              <a:off x="4951413" y="1446213"/>
              <a:ext cx="36512"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33" name="Rounded Rectangle 105"/>
            <p:cNvSpPr>
              <a:spLocks noChangeArrowheads="1"/>
            </p:cNvSpPr>
            <p:nvPr/>
          </p:nvSpPr>
          <p:spPr bwMode="auto">
            <a:xfrm>
              <a:off x="5027613"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34" name="Rounded Rectangle 106"/>
            <p:cNvSpPr>
              <a:spLocks noChangeArrowheads="1"/>
            </p:cNvSpPr>
            <p:nvPr/>
          </p:nvSpPr>
          <p:spPr bwMode="auto">
            <a:xfrm>
              <a:off x="5027613"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35" name="Rounded Rectangle 107"/>
            <p:cNvSpPr>
              <a:spLocks noChangeArrowheads="1"/>
            </p:cNvSpPr>
            <p:nvPr/>
          </p:nvSpPr>
          <p:spPr bwMode="auto">
            <a:xfrm>
              <a:off x="5022850" y="1485900"/>
              <a:ext cx="71438"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36" name="Rounded Rectangle 108"/>
            <p:cNvSpPr>
              <a:spLocks noChangeArrowheads="1"/>
            </p:cNvSpPr>
            <p:nvPr/>
          </p:nvSpPr>
          <p:spPr bwMode="auto">
            <a:xfrm>
              <a:off x="4951413" y="1520825"/>
              <a:ext cx="36512"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37" name="Rounded Rectangle 109"/>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38" name="Rounded Rectangle 110"/>
            <p:cNvSpPr>
              <a:spLocks noChangeArrowheads="1"/>
            </p:cNvSpPr>
            <p:nvPr/>
          </p:nvSpPr>
          <p:spPr bwMode="auto">
            <a:xfrm>
              <a:off x="4994275" y="1552575"/>
              <a:ext cx="36513" cy="33338"/>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39" name="Rounded Rectangle 111"/>
            <p:cNvSpPr>
              <a:spLocks noChangeArrowheads="1"/>
            </p:cNvSpPr>
            <p:nvPr/>
          </p:nvSpPr>
          <p:spPr bwMode="auto">
            <a:xfrm>
              <a:off x="4965700" y="1463675"/>
              <a:ext cx="80963" cy="90488"/>
            </a:xfrm>
            <a:prstGeom prst="roundRect">
              <a:avLst>
                <a:gd name="adj" fmla="val 16667"/>
              </a:avLst>
            </a:prstGeom>
            <a:solidFill>
              <a:srgbClr val="1F497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lang="en-GB" sz="2400">
                <a:solidFill>
                  <a:srgbClr val="FFFFFF"/>
                </a:solidFill>
                <a:cs typeface="ＭＳ Ｐゴシック" charset="0"/>
              </a:endParaRPr>
            </a:p>
          </p:txBody>
        </p:sp>
      </p:grpSp>
      <p:grpSp>
        <p:nvGrpSpPr>
          <p:cNvPr id="5215" name="Group 225"/>
          <p:cNvGrpSpPr>
            <a:grpSpLocks/>
          </p:cNvGrpSpPr>
          <p:nvPr/>
        </p:nvGrpSpPr>
        <p:grpSpPr bwMode="auto">
          <a:xfrm>
            <a:off x="6208714" y="4102101"/>
            <a:ext cx="255587" cy="371475"/>
            <a:chOff x="4884738" y="1239838"/>
            <a:chExt cx="255587" cy="371475"/>
          </a:xfrm>
        </p:grpSpPr>
        <p:sp>
          <p:nvSpPr>
            <p:cNvPr id="5218" name="Rounded Rectangle 54"/>
            <p:cNvSpPr>
              <a:spLocks noChangeArrowheads="1"/>
            </p:cNvSpPr>
            <p:nvPr/>
          </p:nvSpPr>
          <p:spPr bwMode="auto">
            <a:xfrm>
              <a:off x="4884738" y="1239838"/>
              <a:ext cx="255587" cy="371475"/>
            </a:xfrm>
            <a:prstGeom prst="roundRect">
              <a:avLst>
                <a:gd name="adj" fmla="val 16667"/>
              </a:avLst>
            </a:prstGeom>
            <a:solidFill>
              <a:srgbClr val="FFFFFF"/>
            </a:solidFill>
            <a:ln w="12700">
              <a:solidFill>
                <a:srgbClr val="1F497D"/>
              </a:solidFill>
              <a:prstDash val="sysDash"/>
              <a:round/>
              <a:headEnd/>
              <a:tailEnd/>
            </a:ln>
          </p:spPr>
          <p:txBody>
            <a:bodyPr anchor="ctr"/>
            <a:lstStyle/>
            <a:p>
              <a:pPr algn="ctr" fontAlgn="base">
                <a:spcBef>
                  <a:spcPct val="0"/>
                </a:spcBef>
                <a:spcAft>
                  <a:spcPct val="0"/>
                </a:spcAft>
              </a:pPr>
              <a:endParaRPr lang="en-GB" sz="1400">
                <a:solidFill>
                  <a:srgbClr val="FFFFFF"/>
                </a:solidFill>
                <a:cs typeface="ＭＳ Ｐゴシック" charset="0"/>
              </a:endParaRPr>
            </a:p>
          </p:txBody>
        </p:sp>
        <p:sp>
          <p:nvSpPr>
            <p:cNvPr id="5219" name="Rounded Rectangle 111"/>
            <p:cNvSpPr>
              <a:spLocks noChangeArrowheads="1"/>
            </p:cNvSpPr>
            <p:nvPr/>
          </p:nvSpPr>
          <p:spPr bwMode="auto">
            <a:xfrm>
              <a:off x="4970463" y="1463675"/>
              <a:ext cx="95250" cy="95250"/>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20" name="Diamond 102"/>
            <p:cNvSpPr>
              <a:spLocks noChangeArrowheads="1"/>
            </p:cNvSpPr>
            <p:nvPr/>
          </p:nvSpPr>
          <p:spPr bwMode="auto">
            <a:xfrm>
              <a:off x="4930775" y="1265238"/>
              <a:ext cx="158750" cy="158750"/>
            </a:xfrm>
            <a:prstGeom prst="diamond">
              <a:avLst/>
            </a:prstGeom>
            <a:solidFill>
              <a:srgbClr val="1F497D"/>
            </a:solidFill>
            <a:ln w="9525">
              <a:solidFill>
                <a:srgbClr val="1F497D"/>
              </a:solidFill>
              <a:miter lim="800000"/>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21" name="Rounded Rectangle 219"/>
            <p:cNvSpPr>
              <a:spLocks noChangeArrowheads="1"/>
            </p:cNvSpPr>
            <p:nvPr/>
          </p:nvSpPr>
          <p:spPr bwMode="auto">
            <a:xfrm>
              <a:off x="4951413" y="1446213"/>
              <a:ext cx="36512"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22" name="Rounded Rectangle 105"/>
            <p:cNvSpPr>
              <a:spLocks noChangeArrowheads="1"/>
            </p:cNvSpPr>
            <p:nvPr/>
          </p:nvSpPr>
          <p:spPr bwMode="auto">
            <a:xfrm>
              <a:off x="5027613" y="1446213"/>
              <a:ext cx="38100" cy="33337"/>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23" name="Rounded Rectangle 106"/>
            <p:cNvSpPr>
              <a:spLocks noChangeArrowheads="1"/>
            </p:cNvSpPr>
            <p:nvPr/>
          </p:nvSpPr>
          <p:spPr bwMode="auto">
            <a:xfrm>
              <a:off x="5027613" y="14827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24" name="Rounded Rectangle 107"/>
            <p:cNvSpPr>
              <a:spLocks noChangeArrowheads="1"/>
            </p:cNvSpPr>
            <p:nvPr/>
          </p:nvSpPr>
          <p:spPr bwMode="auto">
            <a:xfrm>
              <a:off x="5022850" y="1485900"/>
              <a:ext cx="71438"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25" name="Rounded Rectangle 108"/>
            <p:cNvSpPr>
              <a:spLocks noChangeArrowheads="1"/>
            </p:cNvSpPr>
            <p:nvPr/>
          </p:nvSpPr>
          <p:spPr bwMode="auto">
            <a:xfrm>
              <a:off x="4951413" y="1520825"/>
              <a:ext cx="36512"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26" name="Rounded Rectangle 109"/>
            <p:cNvSpPr>
              <a:spLocks noChangeArrowheads="1"/>
            </p:cNvSpPr>
            <p:nvPr/>
          </p:nvSpPr>
          <p:spPr bwMode="auto">
            <a:xfrm>
              <a:off x="4989513" y="1520825"/>
              <a:ext cx="38100" cy="34925"/>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27" name="Rounded Rectangle 110"/>
            <p:cNvSpPr>
              <a:spLocks noChangeArrowheads="1"/>
            </p:cNvSpPr>
            <p:nvPr/>
          </p:nvSpPr>
          <p:spPr bwMode="auto">
            <a:xfrm>
              <a:off x="4994275" y="1552575"/>
              <a:ext cx="36513" cy="33338"/>
            </a:xfrm>
            <a:prstGeom prst="roundRect">
              <a:avLst>
                <a:gd name="adj" fmla="val 16667"/>
              </a:avLst>
            </a:prstGeom>
            <a:solidFill>
              <a:srgbClr val="1F497D"/>
            </a:solidFill>
            <a:ln w="9525">
              <a:solidFill>
                <a:srgbClr val="1F497D"/>
              </a:solidFill>
              <a:round/>
              <a:headEnd/>
              <a:tailEnd/>
            </a:ln>
          </p:spPr>
          <p:txBody>
            <a:bodyPr anchor="ctr"/>
            <a:lstStyle/>
            <a:p>
              <a:pPr algn="ctr" fontAlgn="base">
                <a:spcBef>
                  <a:spcPct val="0"/>
                </a:spcBef>
                <a:spcAft>
                  <a:spcPct val="0"/>
                </a:spcAft>
              </a:pPr>
              <a:endParaRPr lang="en-GB" sz="2400">
                <a:solidFill>
                  <a:srgbClr val="FFFFFF"/>
                </a:solidFill>
                <a:cs typeface="ＭＳ Ｐゴシック" charset="0"/>
              </a:endParaRPr>
            </a:p>
          </p:txBody>
        </p:sp>
        <p:sp>
          <p:nvSpPr>
            <p:cNvPr id="5228" name="Rounded Rectangle 111"/>
            <p:cNvSpPr>
              <a:spLocks noChangeArrowheads="1"/>
            </p:cNvSpPr>
            <p:nvPr/>
          </p:nvSpPr>
          <p:spPr bwMode="auto">
            <a:xfrm>
              <a:off x="4965700" y="1463675"/>
              <a:ext cx="80963" cy="90488"/>
            </a:xfrm>
            <a:prstGeom prst="roundRect">
              <a:avLst>
                <a:gd name="adj" fmla="val 16667"/>
              </a:avLst>
            </a:prstGeom>
            <a:solidFill>
              <a:srgbClr val="1F497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lang="en-GB" sz="2400">
                <a:solidFill>
                  <a:srgbClr val="FFFFFF"/>
                </a:solidFill>
                <a:cs typeface="ＭＳ Ｐゴシック" charset="0"/>
              </a:endParaRPr>
            </a:p>
          </p:txBody>
        </p:sp>
      </p:grpSp>
      <p:sp>
        <p:nvSpPr>
          <p:cNvPr id="238" name="TextBox 237"/>
          <p:cNvSpPr txBox="1"/>
          <p:nvPr/>
        </p:nvSpPr>
        <p:spPr bwMode="auto">
          <a:xfrm>
            <a:off x="5949950" y="4467226"/>
            <a:ext cx="647700" cy="415925"/>
          </a:xfrm>
          <a:prstGeom prst="rect">
            <a:avLst/>
          </a:prstGeom>
          <a:noFill/>
          <a:ln w="9525">
            <a:noFill/>
            <a:miter lim="800000"/>
            <a:headEnd/>
            <a:tailEnd/>
          </a:ln>
        </p:spPr>
        <p:txBody>
          <a:bodyPr wrap="none">
            <a:spAutoFit/>
          </a:bodyPr>
          <a:lstStyle/>
          <a:p>
            <a:pPr algn="ctr">
              <a:defRPr/>
            </a:pPr>
            <a:r>
              <a:rPr lang="en-US" sz="1050" dirty="0">
                <a:solidFill>
                  <a:prstClr val="black"/>
                </a:solidFill>
                <a:latin typeface="Calibri" pitchFamily="-1" charset="0"/>
                <a:cs typeface="ＭＳ Ｐゴシック" charset="0"/>
              </a:rPr>
              <a:t>Decision</a:t>
            </a:r>
          </a:p>
          <a:p>
            <a:pPr algn="ctr">
              <a:defRPr/>
            </a:pPr>
            <a:r>
              <a:rPr lang="en-US" sz="1050" dirty="0">
                <a:solidFill>
                  <a:prstClr val="black"/>
                </a:solidFill>
                <a:latin typeface="Calibri" pitchFamily="-1" charset="0"/>
                <a:cs typeface="ＭＳ Ｐゴシック" charset="0"/>
              </a:rPr>
              <a:t>Models</a:t>
            </a:r>
          </a:p>
        </p:txBody>
      </p:sp>
      <p:sp>
        <p:nvSpPr>
          <p:cNvPr id="239" name="Rectangle 238"/>
          <p:cNvSpPr/>
          <p:nvPr/>
        </p:nvSpPr>
        <p:spPr>
          <a:xfrm>
            <a:off x="8080168" y="5003800"/>
            <a:ext cx="655638" cy="8588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rgbClr val="1F497D"/>
                </a:solidFill>
                <a:latin typeface="Calibri"/>
                <a:cs typeface="Calibri"/>
              </a:rPr>
              <a:t>MDM</a:t>
            </a:r>
          </a:p>
          <a:p>
            <a:pPr algn="ctr">
              <a:defRPr/>
            </a:pPr>
            <a:r>
              <a:rPr lang="en-US" sz="1200" dirty="0">
                <a:solidFill>
                  <a:srgbClr val="1F497D"/>
                </a:solidFill>
                <a:latin typeface="Calibri"/>
                <a:cs typeface="Calibri"/>
              </a:rPr>
              <a:t>Hub</a:t>
            </a:r>
          </a:p>
        </p:txBody>
      </p:sp>
    </p:spTree>
    <p:extLst>
      <p:ext uri="{BB962C8B-B14F-4D97-AF65-F5344CB8AC3E}">
        <p14:creationId xmlns:p14="http://schemas.microsoft.com/office/powerpoint/2010/main" val="696784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792942" y="176269"/>
            <a:ext cx="7260011" cy="496084"/>
          </a:xfrm>
        </p:spPr>
        <p:txBody>
          <a:bodyPr/>
          <a:lstStyle/>
          <a:p>
            <a:pPr marL="51830" indent="-51830" defTabSz="806301" eaLnBrk="1" hangingPunct="1">
              <a:spcBef>
                <a:spcPct val="50000"/>
              </a:spcBef>
            </a:pPr>
            <a:r>
              <a:rPr lang="en-US" altLang="en-US" kern="1200" dirty="0">
                <a:latin typeface="Arial" charset="0"/>
                <a:ea typeface="MS PGothic" charset="0"/>
              </a:rPr>
              <a:t>Data Lake Design Pattern Reference</a:t>
            </a:r>
          </a:p>
        </p:txBody>
      </p:sp>
      <p:graphicFrame>
        <p:nvGraphicFramePr>
          <p:cNvPr id="2" name="Object 1"/>
          <p:cNvGraphicFramePr>
            <a:graphicFrameLocks noChangeAspect="1"/>
          </p:cNvGraphicFramePr>
          <p:nvPr>
            <p:extLst/>
          </p:nvPr>
        </p:nvGraphicFramePr>
        <p:xfrm>
          <a:off x="1660738" y="782523"/>
          <a:ext cx="8853026" cy="5563193"/>
        </p:xfrm>
        <a:graphic>
          <a:graphicData uri="http://schemas.openxmlformats.org/presentationml/2006/ole">
            <mc:AlternateContent xmlns:mc="http://schemas.openxmlformats.org/markup-compatibility/2006">
              <mc:Choice xmlns:v="urn:schemas-microsoft-com:vml" Requires="v">
                <p:oleObj spid="_x0000_s3085" name="Visio" r:id="rId4" imgW="9401243" imgH="5181510" progId="">
                  <p:embed/>
                </p:oleObj>
              </mc:Choice>
              <mc:Fallback>
                <p:oleObj name="Visio" r:id="rId4" imgW="9401243" imgH="518151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738" y="782523"/>
                        <a:ext cx="8853026" cy="5563193"/>
                      </a:xfrm>
                      <a:prstGeom prst="rect">
                        <a:avLst/>
                      </a:prstGeom>
                      <a:solidFill>
                        <a:srgbClr val="FFFFFF"/>
                      </a:solidFill>
                      <a:ln w="9525">
                        <a:solidFill>
                          <a:srgbClr val="000000"/>
                        </a:solidFill>
                        <a:miter lim="800000"/>
                        <a:headEnd/>
                        <a:tailEnd/>
                      </a:ln>
                    </p:spPr>
                  </p:pic>
                </p:oleObj>
              </mc:Fallback>
            </mc:AlternateContent>
          </a:graphicData>
        </a:graphic>
      </p:graphicFrame>
    </p:spTree>
    <p:extLst>
      <p:ext uri="{BB962C8B-B14F-4D97-AF65-F5344CB8AC3E}">
        <p14:creationId xmlns:p14="http://schemas.microsoft.com/office/powerpoint/2010/main" val="1380197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760865" y="152592"/>
            <a:ext cx="7260011" cy="309701"/>
          </a:xfrm>
        </p:spPr>
        <p:txBody>
          <a:bodyPr/>
          <a:lstStyle/>
          <a:p>
            <a:r>
              <a:rPr lang="en-US" altLang="en-US" kern="1200" dirty="0">
                <a:latin typeface="Arial" charset="0"/>
                <a:ea typeface="MS PGothic" charset="0"/>
              </a:rPr>
              <a:t>Raw Layer Design Pattern Decision Tree</a:t>
            </a:r>
          </a:p>
        </p:txBody>
      </p:sp>
      <p:pic>
        <p:nvPicPr>
          <p:cNvPr id="3" name="Picture 2"/>
          <p:cNvPicPr>
            <a:picLocks noChangeAspect="1"/>
          </p:cNvPicPr>
          <p:nvPr/>
        </p:nvPicPr>
        <p:blipFill>
          <a:blip r:embed="rId3"/>
          <a:stretch>
            <a:fillRect/>
          </a:stretch>
        </p:blipFill>
        <p:spPr>
          <a:xfrm>
            <a:off x="2086207" y="682070"/>
            <a:ext cx="6968167" cy="6000503"/>
          </a:xfrm>
          <a:prstGeom prst="rect">
            <a:avLst/>
          </a:prstGeom>
        </p:spPr>
      </p:pic>
      <p:sp>
        <p:nvSpPr>
          <p:cNvPr id="4" name="Rectangle 3"/>
          <p:cNvSpPr/>
          <p:nvPr/>
        </p:nvSpPr>
        <p:spPr>
          <a:xfrm>
            <a:off x="2333625" y="977900"/>
            <a:ext cx="6737350" cy="115570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5" name="Rectangle 4"/>
          <p:cNvSpPr/>
          <p:nvPr/>
        </p:nvSpPr>
        <p:spPr>
          <a:xfrm>
            <a:off x="2327275" y="2311400"/>
            <a:ext cx="6737350" cy="84455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6" name="Rectangle 5"/>
          <p:cNvSpPr/>
          <p:nvPr/>
        </p:nvSpPr>
        <p:spPr>
          <a:xfrm>
            <a:off x="2333625" y="3219450"/>
            <a:ext cx="6737350" cy="106045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1F497D"/>
              </a:solidFill>
              <a:latin typeface="Calibri"/>
              <a:cs typeface="Calibri"/>
            </a:endParaRPr>
          </a:p>
        </p:txBody>
      </p:sp>
      <p:sp>
        <p:nvSpPr>
          <p:cNvPr id="7" name="TextBox 6"/>
          <p:cNvSpPr txBox="1"/>
          <p:nvPr/>
        </p:nvSpPr>
        <p:spPr bwMode="auto">
          <a:xfrm rot="16200000">
            <a:off x="8717933" y="1420084"/>
            <a:ext cx="1103187" cy="26161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100" dirty="0">
                <a:solidFill>
                  <a:srgbClr val="FF0000"/>
                </a:solidFill>
                <a:latin typeface="Calibri" pitchFamily="-1" charset="0"/>
                <a:cs typeface="ＭＳ Ｐゴシック" charset="0"/>
              </a:rPr>
              <a:t>Relevant to EDR</a:t>
            </a:r>
          </a:p>
        </p:txBody>
      </p:sp>
      <p:sp>
        <p:nvSpPr>
          <p:cNvPr id="16" name="TextBox 15"/>
          <p:cNvSpPr txBox="1"/>
          <p:nvPr/>
        </p:nvSpPr>
        <p:spPr bwMode="auto">
          <a:xfrm rot="16200000">
            <a:off x="8749682" y="2569434"/>
            <a:ext cx="1103187" cy="26161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100" dirty="0">
                <a:solidFill>
                  <a:srgbClr val="FF0000"/>
                </a:solidFill>
                <a:latin typeface="Calibri" pitchFamily="-1" charset="0"/>
                <a:cs typeface="ＭＳ Ｐゴシック" charset="0"/>
              </a:rPr>
              <a:t>Relevant to EDR</a:t>
            </a:r>
          </a:p>
        </p:txBody>
      </p:sp>
      <p:sp>
        <p:nvSpPr>
          <p:cNvPr id="17" name="TextBox 16"/>
          <p:cNvSpPr txBox="1"/>
          <p:nvPr/>
        </p:nvSpPr>
        <p:spPr bwMode="auto">
          <a:xfrm rot="16200000">
            <a:off x="8762382" y="3636234"/>
            <a:ext cx="1103187" cy="261610"/>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100" dirty="0">
                <a:solidFill>
                  <a:srgbClr val="FF0000"/>
                </a:solidFill>
                <a:latin typeface="Calibri" pitchFamily="-1" charset="0"/>
                <a:cs typeface="ＭＳ Ｐゴシック" charset="0"/>
              </a:rPr>
              <a:t>Relevant to EDR</a:t>
            </a:r>
          </a:p>
        </p:txBody>
      </p:sp>
      <p:sp>
        <p:nvSpPr>
          <p:cNvPr id="18" name="Rectangle 17"/>
          <p:cNvSpPr/>
          <p:nvPr/>
        </p:nvSpPr>
        <p:spPr>
          <a:xfrm>
            <a:off x="2314575" y="5057775"/>
            <a:ext cx="6772275" cy="1657351"/>
          </a:xfrm>
          <a:prstGeom prst="rect">
            <a:avLst/>
          </a:prstGeom>
          <a:solidFill>
            <a:schemeClr val="accent6">
              <a:lumMod val="20000"/>
              <a:lumOff val="80000"/>
              <a:alpha val="7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srgbClr val="1F497D"/>
                </a:solidFill>
                <a:latin typeface="Calibri"/>
                <a:cs typeface="Calibri"/>
              </a:rPr>
              <a:t>Not Relevant to OPM EDR</a:t>
            </a:r>
          </a:p>
        </p:txBody>
      </p:sp>
    </p:spTree>
    <p:extLst>
      <p:ext uri="{BB962C8B-B14F-4D97-AF65-F5344CB8AC3E}">
        <p14:creationId xmlns:p14="http://schemas.microsoft.com/office/powerpoint/2010/main" val="2090925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760865" y="152592"/>
            <a:ext cx="7260011" cy="309701"/>
          </a:xfrm>
        </p:spPr>
        <p:txBody>
          <a:bodyPr/>
          <a:lstStyle/>
          <a:p>
            <a:r>
              <a:rPr lang="en-US" altLang="en-US" kern="1200" dirty="0">
                <a:latin typeface="Arial" charset="0"/>
                <a:ea typeface="MS PGothic" charset="0"/>
              </a:rPr>
              <a:t>Preparation Layer Design Pattern Decision Tree</a:t>
            </a:r>
          </a:p>
        </p:txBody>
      </p:sp>
      <p:pic>
        <p:nvPicPr>
          <p:cNvPr id="4" name="Picture 3"/>
          <p:cNvPicPr>
            <a:picLocks noChangeAspect="1"/>
          </p:cNvPicPr>
          <p:nvPr/>
        </p:nvPicPr>
        <p:blipFill>
          <a:blip r:embed="rId3"/>
          <a:stretch>
            <a:fillRect/>
          </a:stretch>
        </p:blipFill>
        <p:spPr>
          <a:xfrm>
            <a:off x="1760863" y="774871"/>
            <a:ext cx="6527494" cy="5994994"/>
          </a:xfrm>
          <a:prstGeom prst="rect">
            <a:avLst/>
          </a:prstGeom>
        </p:spPr>
      </p:pic>
      <p:sp>
        <p:nvSpPr>
          <p:cNvPr id="5" name="Rectangle 4"/>
          <p:cNvSpPr/>
          <p:nvPr/>
        </p:nvSpPr>
        <p:spPr>
          <a:xfrm>
            <a:off x="3019425" y="4791075"/>
            <a:ext cx="5353050" cy="981075"/>
          </a:xfrm>
          <a:prstGeom prst="rect">
            <a:avLst/>
          </a:prstGeom>
          <a:solidFill>
            <a:schemeClr val="accent6">
              <a:lumMod val="20000"/>
              <a:lumOff val="80000"/>
              <a:alpha val="7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srgbClr val="1F497D"/>
                </a:solidFill>
                <a:latin typeface="Calibri"/>
                <a:cs typeface="Calibri"/>
              </a:rPr>
              <a:t>Not Relevant to OPM EDR</a:t>
            </a:r>
          </a:p>
        </p:txBody>
      </p:sp>
    </p:spTree>
    <p:extLst>
      <p:ext uri="{BB962C8B-B14F-4D97-AF65-F5344CB8AC3E}">
        <p14:creationId xmlns:p14="http://schemas.microsoft.com/office/powerpoint/2010/main" val="1657734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760865" y="152592"/>
            <a:ext cx="7260011" cy="309701"/>
          </a:xfrm>
        </p:spPr>
        <p:txBody>
          <a:bodyPr/>
          <a:lstStyle/>
          <a:p>
            <a:r>
              <a:rPr lang="en-US" altLang="en-US" kern="1200" dirty="0">
                <a:latin typeface="Arial" charset="0"/>
                <a:ea typeface="MS PGothic" charset="0"/>
              </a:rPr>
              <a:t>Analytics Layer Design Pattern Decision Tree</a:t>
            </a:r>
          </a:p>
        </p:txBody>
      </p:sp>
      <p:pic>
        <p:nvPicPr>
          <p:cNvPr id="5" name="Picture 4"/>
          <p:cNvPicPr>
            <a:picLocks noChangeAspect="1"/>
          </p:cNvPicPr>
          <p:nvPr/>
        </p:nvPicPr>
        <p:blipFill>
          <a:blip r:embed="rId3"/>
          <a:stretch>
            <a:fillRect/>
          </a:stretch>
        </p:blipFill>
        <p:spPr>
          <a:xfrm>
            <a:off x="1760864" y="708770"/>
            <a:ext cx="6439358" cy="5994994"/>
          </a:xfrm>
          <a:prstGeom prst="rect">
            <a:avLst/>
          </a:prstGeom>
        </p:spPr>
      </p:pic>
      <p:sp>
        <p:nvSpPr>
          <p:cNvPr id="4" name="Rectangle 3"/>
          <p:cNvSpPr/>
          <p:nvPr/>
        </p:nvSpPr>
        <p:spPr>
          <a:xfrm>
            <a:off x="2190750" y="1143001"/>
            <a:ext cx="6172200" cy="1409699"/>
          </a:xfrm>
          <a:prstGeom prst="rect">
            <a:avLst/>
          </a:prstGeom>
          <a:solidFill>
            <a:schemeClr val="accent6">
              <a:lumMod val="20000"/>
              <a:lumOff val="80000"/>
              <a:alpha val="7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srgbClr val="1F497D"/>
                </a:solidFill>
                <a:latin typeface="Calibri"/>
                <a:cs typeface="Calibri"/>
              </a:rPr>
              <a:t>Not Relevant to OPM EDR</a:t>
            </a:r>
          </a:p>
        </p:txBody>
      </p:sp>
    </p:spTree>
    <p:extLst>
      <p:ext uri="{BB962C8B-B14F-4D97-AF65-F5344CB8AC3E}">
        <p14:creationId xmlns:p14="http://schemas.microsoft.com/office/powerpoint/2010/main" val="1188618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793916" y="174626"/>
            <a:ext cx="7260011" cy="309701"/>
          </a:xfrm>
        </p:spPr>
        <p:txBody>
          <a:bodyPr/>
          <a:lstStyle/>
          <a:p>
            <a:r>
              <a:rPr lang="en-US" altLang="en-US" kern="1200" dirty="0">
                <a:latin typeface="Arial" charset="0"/>
                <a:ea typeface="MS PGothic" charset="0"/>
              </a:rPr>
              <a:t>Metadata Driven Lake Processing Framework</a:t>
            </a:r>
          </a:p>
        </p:txBody>
      </p:sp>
      <p:pic>
        <p:nvPicPr>
          <p:cNvPr id="2" name="Picture 1">
            <a:extLst>
              <a:ext uri="{FF2B5EF4-FFF2-40B4-BE49-F238E27FC236}">
                <a16:creationId xmlns:a16="http://schemas.microsoft.com/office/drawing/2014/main" xmlns="" id="{89AEAF69-463A-4811-973B-AF6AF977C9B3}"/>
              </a:ext>
            </a:extLst>
          </p:cNvPr>
          <p:cNvPicPr>
            <a:picLocks noChangeAspect="1"/>
          </p:cNvPicPr>
          <p:nvPr/>
        </p:nvPicPr>
        <p:blipFill>
          <a:blip r:embed="rId3"/>
          <a:stretch>
            <a:fillRect/>
          </a:stretch>
        </p:blipFill>
        <p:spPr>
          <a:xfrm>
            <a:off x="1656202" y="1082365"/>
            <a:ext cx="8835528" cy="4822677"/>
          </a:xfrm>
          <a:prstGeom prst="rect">
            <a:avLst/>
          </a:prstGeom>
        </p:spPr>
      </p:pic>
    </p:spTree>
    <p:extLst>
      <p:ext uri="{BB962C8B-B14F-4D97-AF65-F5344CB8AC3E}">
        <p14:creationId xmlns:p14="http://schemas.microsoft.com/office/powerpoint/2010/main" val="1334558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371"/>
          <p:cNvSpPr/>
          <p:nvPr/>
        </p:nvSpPr>
        <p:spPr>
          <a:xfrm>
            <a:off x="468092" y="207473"/>
            <a:ext cx="5513048" cy="420564"/>
          </a:xfrm>
          <a:prstGeom prst="rect">
            <a:avLst/>
          </a:prstGeom>
        </p:spPr>
        <p:txBody>
          <a:bodyPr wrap="none">
            <a:spAutoFit/>
          </a:bodyPr>
          <a:lstStyle/>
          <a:p>
            <a:pPr defTabSz="623360">
              <a:spcBef>
                <a:spcPct val="50000"/>
              </a:spcBef>
            </a:pPr>
            <a:r>
              <a:rPr lang="en-US" sz="2133" b="1" kern="0" dirty="0">
                <a:solidFill>
                  <a:srgbClr val="F6F6F6">
                    <a:lumMod val="25000"/>
                  </a:srgbClr>
                </a:solidFill>
                <a:latin typeface="Work Sans SemiBold" charset="0"/>
                <a:ea typeface="Work Sans SemiBold" charset="0"/>
                <a:cs typeface="Work Sans SemiBold" charset="0"/>
                <a:sym typeface="Arial"/>
              </a:rPr>
              <a:t>Target: DRAFT - EDR Business Architecture</a:t>
            </a:r>
          </a:p>
        </p:txBody>
      </p:sp>
      <p:sp>
        <p:nvSpPr>
          <p:cNvPr id="4" name="Oval 3"/>
          <p:cNvSpPr/>
          <p:nvPr/>
        </p:nvSpPr>
        <p:spPr>
          <a:xfrm>
            <a:off x="7037748" y="1612563"/>
            <a:ext cx="4318539" cy="4318539"/>
          </a:xfrm>
          <a:prstGeom prst="ellipse">
            <a:avLst/>
          </a:prstGeom>
          <a:noFill/>
          <a:ln w="41275" cap="flat">
            <a:solidFill>
              <a:srgbClr val="00D59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23" name="Rectangle 122"/>
          <p:cNvSpPr/>
          <p:nvPr/>
        </p:nvSpPr>
        <p:spPr>
          <a:xfrm rot="19384649">
            <a:off x="7754723" y="908345"/>
            <a:ext cx="630988" cy="527543"/>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09" name="TextBox 208"/>
          <p:cNvSpPr txBox="1"/>
          <p:nvPr/>
        </p:nvSpPr>
        <p:spPr>
          <a:xfrm>
            <a:off x="18172664" y="8802595"/>
            <a:ext cx="766483" cy="2356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1067" kern="0" dirty="0">
                <a:solidFill>
                  <a:srgbClr val="000000"/>
                </a:solidFill>
                <a:ea typeface="Arial"/>
                <a:cs typeface="Arial"/>
                <a:sym typeface="Arial"/>
              </a:rPr>
              <a:t>Data stores</a:t>
            </a:r>
          </a:p>
        </p:txBody>
      </p:sp>
      <p:sp>
        <p:nvSpPr>
          <p:cNvPr id="215" name="Oval 214"/>
          <p:cNvSpPr/>
          <p:nvPr/>
        </p:nvSpPr>
        <p:spPr>
          <a:xfrm>
            <a:off x="6520892" y="1095707"/>
            <a:ext cx="5352251" cy="5352251"/>
          </a:xfrm>
          <a:prstGeom prst="ellipse">
            <a:avLst/>
          </a:prstGeom>
          <a:noFill/>
          <a:ln w="41275" cap="flat">
            <a:solidFill>
              <a:srgbClr val="031689"/>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17" name="Oval 216"/>
          <p:cNvSpPr/>
          <p:nvPr/>
        </p:nvSpPr>
        <p:spPr>
          <a:xfrm>
            <a:off x="7591285" y="2121268"/>
            <a:ext cx="3211464" cy="3211464"/>
          </a:xfrm>
          <a:prstGeom prst="ellipse">
            <a:avLst/>
          </a:prstGeom>
          <a:noFill/>
          <a:ln w="41275" cap="flat">
            <a:solidFill>
              <a:srgbClr val="D9E12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3" name="TextBox 2"/>
          <p:cNvSpPr txBox="1"/>
          <p:nvPr/>
        </p:nvSpPr>
        <p:spPr>
          <a:xfrm>
            <a:off x="7887803" y="683730"/>
            <a:ext cx="2644012"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623360" hangingPunct="0"/>
            <a:r>
              <a:rPr lang="en-US" sz="1867" kern="0" dirty="0">
                <a:solidFill>
                  <a:srgbClr val="1A1918"/>
                </a:solidFill>
                <a:latin typeface="Work Sans Medium" charset="0"/>
                <a:ea typeface="Work Sans Medium" charset="0"/>
                <a:cs typeface="Work Sans Medium" charset="0"/>
                <a:sym typeface="Arial"/>
              </a:rPr>
              <a:t>Data Exchange</a:t>
            </a:r>
          </a:p>
        </p:txBody>
      </p:sp>
      <p:sp>
        <p:nvSpPr>
          <p:cNvPr id="221" name="TextBox 220"/>
          <p:cNvSpPr txBox="1"/>
          <p:nvPr/>
        </p:nvSpPr>
        <p:spPr>
          <a:xfrm>
            <a:off x="8312643" y="1843652"/>
            <a:ext cx="2137635"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Standardization Layer</a:t>
            </a:r>
            <a:endParaRPr lang="en-US" sz="1467" kern="0" dirty="0">
              <a:solidFill>
                <a:srgbClr val="1A1918"/>
              </a:solidFill>
              <a:latin typeface="Work Sans Light" charset="0"/>
              <a:ea typeface="Work Sans Light" charset="0"/>
              <a:cs typeface="Work Sans Light" charset="0"/>
              <a:sym typeface="Arial"/>
            </a:endParaRPr>
          </a:p>
        </p:txBody>
      </p:sp>
      <p:sp>
        <p:nvSpPr>
          <p:cNvPr id="222" name="TextBox 221"/>
          <p:cNvSpPr txBox="1"/>
          <p:nvPr/>
        </p:nvSpPr>
        <p:spPr>
          <a:xfrm>
            <a:off x="8570532" y="1255082"/>
            <a:ext cx="1397937"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dirty="0">
                <a:solidFill>
                  <a:srgbClr val="1A1918"/>
                </a:solidFill>
                <a:latin typeface="Work Sans Light" charset="0"/>
                <a:ea typeface="Work Sans Light" charset="0"/>
                <a:cs typeface="Work Sans Light" charset="0"/>
                <a:sym typeface="Arial"/>
              </a:rPr>
              <a:t>Security Layer</a:t>
            </a:r>
          </a:p>
        </p:txBody>
      </p:sp>
      <p:sp>
        <p:nvSpPr>
          <p:cNvPr id="223" name="TextBox 222"/>
          <p:cNvSpPr txBox="1"/>
          <p:nvPr/>
        </p:nvSpPr>
        <p:spPr>
          <a:xfrm>
            <a:off x="8440440" y="2415474"/>
            <a:ext cx="1628848"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Automation Layer</a:t>
            </a:r>
            <a:endParaRPr lang="en-US" sz="1467" kern="0" dirty="0">
              <a:solidFill>
                <a:srgbClr val="1A1918"/>
              </a:solidFill>
              <a:latin typeface="Work Sans Light" charset="0"/>
              <a:ea typeface="Work Sans Light" charset="0"/>
              <a:cs typeface="Work Sans Light" charset="0"/>
              <a:sym typeface="Arial"/>
            </a:endParaRPr>
          </a:p>
        </p:txBody>
      </p:sp>
      <p:sp>
        <p:nvSpPr>
          <p:cNvPr id="2" name="Hexagon 1"/>
          <p:cNvSpPr/>
          <p:nvPr/>
        </p:nvSpPr>
        <p:spPr>
          <a:xfrm>
            <a:off x="8087915" y="2927943"/>
            <a:ext cx="2218205" cy="1687779"/>
          </a:xfrm>
          <a:prstGeom prst="hexagon">
            <a:avLst/>
          </a:prstGeom>
          <a:noFill/>
          <a:ln w="41275" cap="flat">
            <a:solidFill>
              <a:srgbClr val="95959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24" name="TextBox 223"/>
          <p:cNvSpPr txBox="1"/>
          <p:nvPr/>
        </p:nvSpPr>
        <p:spPr>
          <a:xfrm>
            <a:off x="8532841" y="3044041"/>
            <a:ext cx="1366699"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OPM Data Lake</a:t>
            </a:r>
            <a:endParaRPr lang="en-US" sz="1467" kern="0" dirty="0">
              <a:solidFill>
                <a:srgbClr val="1A1918"/>
              </a:solidFill>
              <a:latin typeface="Work Sans Light" charset="0"/>
              <a:ea typeface="Work Sans Light" charset="0"/>
              <a:cs typeface="Work Sans Light" charset="0"/>
              <a:sym typeface="Arial"/>
            </a:endParaRPr>
          </a:p>
        </p:txBody>
      </p:sp>
      <p:pic>
        <p:nvPicPr>
          <p:cNvPr id="234" name="Picture 233"/>
          <p:cNvPicPr>
            <a:picLocks noChangeAspect="1"/>
          </p:cNvPicPr>
          <p:nvPr/>
        </p:nvPicPr>
        <p:blipFill>
          <a:blip r:embed="rId3"/>
          <a:stretch>
            <a:fillRect/>
          </a:stretch>
        </p:blipFill>
        <p:spPr>
          <a:xfrm>
            <a:off x="3363275" y="2311785"/>
            <a:ext cx="399176" cy="395849"/>
          </a:xfrm>
          <a:prstGeom prst="rect">
            <a:avLst/>
          </a:prstGeom>
          <a:noFill/>
          <a:ln>
            <a:noFill/>
          </a:ln>
        </p:spPr>
      </p:pic>
      <p:pic>
        <p:nvPicPr>
          <p:cNvPr id="235" name="Picture 234"/>
          <p:cNvPicPr>
            <a:picLocks noChangeAspect="1"/>
          </p:cNvPicPr>
          <p:nvPr/>
        </p:nvPicPr>
        <p:blipFill>
          <a:blip r:embed="rId3"/>
          <a:stretch>
            <a:fillRect/>
          </a:stretch>
        </p:blipFill>
        <p:spPr>
          <a:xfrm>
            <a:off x="3363275" y="2862738"/>
            <a:ext cx="399176" cy="395849"/>
          </a:xfrm>
          <a:prstGeom prst="rect">
            <a:avLst/>
          </a:prstGeom>
          <a:noFill/>
          <a:ln>
            <a:noFill/>
          </a:ln>
        </p:spPr>
      </p:pic>
      <p:sp>
        <p:nvSpPr>
          <p:cNvPr id="236" name="TextBox 235"/>
          <p:cNvSpPr txBox="1"/>
          <p:nvPr/>
        </p:nvSpPr>
        <p:spPr>
          <a:xfrm>
            <a:off x="3003785" y="1637324"/>
            <a:ext cx="1053427" cy="468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kern="0" dirty="0">
                <a:solidFill>
                  <a:srgbClr val="323232"/>
                </a:solidFill>
                <a:latin typeface="Work Sans" charset="0"/>
                <a:ea typeface="Work Sans" charset="0"/>
                <a:cs typeface="Work Sans" charset="0"/>
                <a:sym typeface="Arial"/>
              </a:rPr>
              <a:t>Incremental</a:t>
            </a:r>
          </a:p>
          <a:p>
            <a:pPr algn="ctr" defTabSz="623360" hangingPunct="0"/>
            <a:r>
              <a:rPr lang="en-US" sz="1333" kern="0" dirty="0">
                <a:solidFill>
                  <a:srgbClr val="323232"/>
                </a:solidFill>
                <a:latin typeface="Work Sans" charset="0"/>
                <a:ea typeface="Work Sans" charset="0"/>
                <a:cs typeface="Work Sans" charset="0"/>
                <a:sym typeface="Arial"/>
              </a:rPr>
              <a:t>Update </a:t>
            </a:r>
          </a:p>
          <a:p>
            <a:pPr algn="ctr" defTabSz="623360" hangingPunct="0"/>
            <a:r>
              <a:rPr lang="en-US" sz="1333" kern="0" dirty="0">
                <a:solidFill>
                  <a:srgbClr val="323232"/>
                </a:solidFill>
                <a:latin typeface="Work Sans" charset="0"/>
                <a:ea typeface="Work Sans" charset="0"/>
                <a:cs typeface="Work Sans" charset="0"/>
                <a:sym typeface="Arial"/>
              </a:rPr>
              <a:t>(i.e. sick leave, benefits change, etc.)</a:t>
            </a:r>
          </a:p>
          <a:p>
            <a:pPr algn="ctr" defTabSz="623360" hangingPunct="0"/>
            <a:endParaRPr lang="en-US" sz="1333" kern="0" dirty="0">
              <a:solidFill>
                <a:srgbClr val="323232"/>
              </a:solidFill>
              <a:latin typeface="Work Sans" charset="0"/>
              <a:ea typeface="Work Sans" charset="0"/>
              <a:cs typeface="Work Sans" charset="0"/>
              <a:sym typeface="Arial"/>
            </a:endParaRPr>
          </a:p>
        </p:txBody>
      </p:sp>
      <p:sp>
        <p:nvSpPr>
          <p:cNvPr id="237" name="TextBox 236"/>
          <p:cNvSpPr txBox="1"/>
          <p:nvPr/>
        </p:nvSpPr>
        <p:spPr>
          <a:xfrm>
            <a:off x="3200989" y="3322232"/>
            <a:ext cx="1189425" cy="468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kern="0" dirty="0">
                <a:solidFill>
                  <a:srgbClr val="323232"/>
                </a:solidFill>
                <a:latin typeface="Work Sans" charset="0"/>
                <a:ea typeface="Work Sans" charset="0"/>
                <a:cs typeface="Work Sans" charset="0"/>
                <a:sym typeface="Arial"/>
              </a:rPr>
              <a:t>Data Request</a:t>
            </a:r>
          </a:p>
          <a:p>
            <a:pPr algn="ctr" defTabSz="623360" hangingPunct="0"/>
            <a:r>
              <a:rPr lang="en-US" sz="1333" kern="0" dirty="0">
                <a:solidFill>
                  <a:srgbClr val="323232"/>
                </a:solidFill>
                <a:latin typeface="Work Sans" charset="0"/>
                <a:ea typeface="Work Sans" charset="0"/>
                <a:cs typeface="Work Sans" charset="0"/>
                <a:sym typeface="Arial"/>
              </a:rPr>
              <a:t>(Filled by automation)</a:t>
            </a:r>
          </a:p>
        </p:txBody>
      </p:sp>
      <p:pic>
        <p:nvPicPr>
          <p:cNvPr id="238" name="Picture 237"/>
          <p:cNvPicPr>
            <a:picLocks noChangeAspect="1"/>
          </p:cNvPicPr>
          <p:nvPr/>
        </p:nvPicPr>
        <p:blipFill>
          <a:blip r:embed="rId3"/>
          <a:stretch>
            <a:fillRect/>
          </a:stretch>
        </p:blipFill>
        <p:spPr>
          <a:xfrm>
            <a:off x="3363275" y="4438606"/>
            <a:ext cx="399176" cy="395849"/>
          </a:xfrm>
          <a:prstGeom prst="rect">
            <a:avLst/>
          </a:prstGeom>
          <a:noFill/>
          <a:ln>
            <a:noFill/>
          </a:ln>
        </p:spPr>
      </p:pic>
      <p:sp>
        <p:nvSpPr>
          <p:cNvPr id="239" name="TextBox 238"/>
          <p:cNvSpPr txBox="1"/>
          <p:nvPr/>
        </p:nvSpPr>
        <p:spPr>
          <a:xfrm>
            <a:off x="3200989" y="4872276"/>
            <a:ext cx="702172" cy="468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kern="0" dirty="0">
                <a:solidFill>
                  <a:srgbClr val="323232"/>
                </a:solidFill>
                <a:latin typeface="Work Sans" charset="0"/>
                <a:ea typeface="Work Sans" charset="0"/>
                <a:cs typeface="Work Sans" charset="0"/>
                <a:sym typeface="Arial"/>
              </a:rPr>
              <a:t>Rejected</a:t>
            </a:r>
          </a:p>
          <a:p>
            <a:pPr algn="ctr" defTabSz="623360" hangingPunct="0"/>
            <a:r>
              <a:rPr lang="en-US" sz="1333" kern="0" dirty="0">
                <a:solidFill>
                  <a:srgbClr val="323232"/>
                </a:solidFill>
                <a:latin typeface="Work Sans" charset="0"/>
                <a:ea typeface="Work Sans" charset="0"/>
                <a:cs typeface="Work Sans" charset="0"/>
                <a:sym typeface="Arial"/>
              </a:rPr>
              <a:t>Requests</a:t>
            </a:r>
          </a:p>
        </p:txBody>
      </p:sp>
      <p:cxnSp>
        <p:nvCxnSpPr>
          <p:cNvPr id="240" name="Straight Arrow Connector 239"/>
          <p:cNvCxnSpPr>
            <a:endCxn id="217" idx="2"/>
          </p:cNvCxnSpPr>
          <p:nvPr/>
        </p:nvCxnSpPr>
        <p:spPr>
          <a:xfrm>
            <a:off x="3751661" y="3086488"/>
            <a:ext cx="3839624" cy="640513"/>
          </a:xfrm>
          <a:prstGeom prst="straightConnector1">
            <a:avLst/>
          </a:prstGeom>
          <a:noFill/>
          <a:ln w="12700" cap="flat">
            <a:solidFill>
              <a:srgbClr val="D9E12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21" name="Straight Arrow Connector 20"/>
          <p:cNvCxnSpPr>
            <a:endCxn id="235" idx="1"/>
          </p:cNvCxnSpPr>
          <p:nvPr/>
        </p:nvCxnSpPr>
        <p:spPr>
          <a:xfrm flipV="1">
            <a:off x="2629928" y="3060663"/>
            <a:ext cx="733347" cy="197924"/>
          </a:xfrm>
          <a:prstGeom prst="straightConnector1">
            <a:avLst/>
          </a:prstGeom>
          <a:noFill/>
          <a:ln w="12700" cap="flat">
            <a:solidFill>
              <a:srgbClr val="D9E12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24" name="Straight Arrow Connector 23"/>
          <p:cNvCxnSpPr>
            <a:endCxn id="234" idx="1"/>
          </p:cNvCxnSpPr>
          <p:nvPr/>
        </p:nvCxnSpPr>
        <p:spPr>
          <a:xfrm flipV="1">
            <a:off x="2619139" y="2509709"/>
            <a:ext cx="744136" cy="636536"/>
          </a:xfrm>
          <a:prstGeom prst="straightConnector1">
            <a:avLst/>
          </a:prstGeom>
          <a:noFill/>
          <a:ln w="12700" cap="flat">
            <a:solidFill>
              <a:srgbClr val="959595"/>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26" name="Straight Arrow Connector 25"/>
          <p:cNvCxnSpPr>
            <a:stCxn id="234" idx="3"/>
            <a:endCxn id="2" idx="4"/>
          </p:cNvCxnSpPr>
          <p:nvPr/>
        </p:nvCxnSpPr>
        <p:spPr>
          <a:xfrm>
            <a:off x="3762452" y="2509710"/>
            <a:ext cx="4747409" cy="418233"/>
          </a:xfrm>
          <a:prstGeom prst="straightConnector1">
            <a:avLst/>
          </a:prstGeom>
          <a:noFill/>
          <a:ln w="12700" cap="flat">
            <a:solidFill>
              <a:srgbClr val="959595"/>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31" name="Straight Arrow Connector 30"/>
          <p:cNvCxnSpPr>
            <a:endCxn id="238" idx="1"/>
          </p:cNvCxnSpPr>
          <p:nvPr/>
        </p:nvCxnSpPr>
        <p:spPr>
          <a:xfrm>
            <a:off x="2629928" y="3381991"/>
            <a:ext cx="733347" cy="1254540"/>
          </a:xfrm>
          <a:prstGeom prst="straightConnector1">
            <a:avLst/>
          </a:prstGeom>
          <a:noFill/>
          <a:ln w="12700" cap="flat">
            <a:solidFill>
              <a:schemeClr val="accent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33" name="Straight Arrow Connector 32"/>
          <p:cNvCxnSpPr>
            <a:stCxn id="238" idx="3"/>
          </p:cNvCxnSpPr>
          <p:nvPr/>
        </p:nvCxnSpPr>
        <p:spPr>
          <a:xfrm flipV="1">
            <a:off x="3762452" y="4438606"/>
            <a:ext cx="2789457" cy="197925"/>
          </a:xfrm>
          <a:prstGeom prst="straightConnector1">
            <a:avLst/>
          </a:prstGeom>
          <a:noFill/>
          <a:ln w="12700" cap="flat">
            <a:solidFill>
              <a:schemeClr val="accent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243" name="TextBox 242"/>
          <p:cNvSpPr txBox="1"/>
          <p:nvPr/>
        </p:nvSpPr>
        <p:spPr>
          <a:xfrm>
            <a:off x="2954525" y="1215610"/>
            <a:ext cx="1053427" cy="21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b="1" kern="0" dirty="0">
                <a:solidFill>
                  <a:srgbClr val="323232"/>
                </a:solidFill>
                <a:latin typeface="Work Sans SemiBold" charset="0"/>
                <a:ea typeface="Work Sans SemiBold" charset="0"/>
                <a:cs typeface="Work Sans SemiBold" charset="0"/>
                <a:sym typeface="Arial"/>
              </a:rPr>
              <a:t>Example Actions</a:t>
            </a:r>
          </a:p>
        </p:txBody>
      </p:sp>
      <p:sp>
        <p:nvSpPr>
          <p:cNvPr id="227" name="TextBox 226"/>
          <p:cNvSpPr txBox="1"/>
          <p:nvPr/>
        </p:nvSpPr>
        <p:spPr>
          <a:xfrm>
            <a:off x="906142" y="2904487"/>
            <a:ext cx="1293989" cy="319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rgbClr val="323232"/>
                </a:solidFill>
                <a:latin typeface="Work Sans" charset="0"/>
                <a:ea typeface="Work Sans" charset="0"/>
                <a:cs typeface="Work Sans" charset="0"/>
                <a:sym typeface="Arial"/>
              </a:rPr>
              <a:t>OPM </a:t>
            </a:r>
            <a:r>
              <a:rPr lang="en-US" sz="1333" kern="0">
                <a:solidFill>
                  <a:srgbClr val="323232"/>
                </a:solidFill>
                <a:latin typeface="Work Sans" charset="0"/>
                <a:ea typeface="Work Sans" charset="0"/>
                <a:cs typeface="Work Sans" charset="0"/>
                <a:sym typeface="Arial"/>
              </a:rPr>
              <a:t>HR Analyst</a:t>
            </a:r>
            <a:endParaRPr lang="en-US" sz="1333" kern="0" dirty="0">
              <a:solidFill>
                <a:srgbClr val="323232"/>
              </a:solidFill>
              <a:latin typeface="Work Sans" charset="0"/>
              <a:ea typeface="Work Sans" charset="0"/>
              <a:cs typeface="Work Sans" charset="0"/>
              <a:sym typeface="Arial"/>
            </a:endParaRPr>
          </a:p>
        </p:txBody>
      </p:sp>
      <p:sp>
        <p:nvSpPr>
          <p:cNvPr id="228" name="TextBox 227"/>
          <p:cNvSpPr txBox="1"/>
          <p:nvPr/>
        </p:nvSpPr>
        <p:spPr>
          <a:xfrm>
            <a:off x="1302460" y="3403249"/>
            <a:ext cx="897671" cy="302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rgbClr val="323232"/>
                </a:solidFill>
                <a:latin typeface="Work Sans" charset="0"/>
                <a:ea typeface="Work Sans" charset="0"/>
                <a:cs typeface="Work Sans" charset="0"/>
                <a:sym typeface="Arial"/>
              </a:rPr>
              <a:t>Employees</a:t>
            </a:r>
          </a:p>
        </p:txBody>
      </p:sp>
      <p:sp>
        <p:nvSpPr>
          <p:cNvPr id="229" name="TextBox 228"/>
          <p:cNvSpPr txBox="1"/>
          <p:nvPr/>
        </p:nvSpPr>
        <p:spPr>
          <a:xfrm>
            <a:off x="842278" y="2410317"/>
            <a:ext cx="1357853" cy="31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rgbClr val="323232"/>
                </a:solidFill>
                <a:latin typeface="Work Sans" charset="0"/>
                <a:ea typeface="Work Sans" charset="0"/>
                <a:cs typeface="Work Sans" charset="0"/>
                <a:sym typeface="Arial"/>
              </a:rPr>
              <a:t>Service Providers</a:t>
            </a:r>
          </a:p>
        </p:txBody>
      </p:sp>
      <p:sp>
        <p:nvSpPr>
          <p:cNvPr id="230" name="TextBox 229"/>
          <p:cNvSpPr txBox="1"/>
          <p:nvPr/>
        </p:nvSpPr>
        <p:spPr>
          <a:xfrm>
            <a:off x="764521" y="3884656"/>
            <a:ext cx="1435610" cy="3524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a:solidFill>
                  <a:srgbClr val="323232"/>
                </a:solidFill>
                <a:latin typeface="Work Sans" charset="0"/>
                <a:ea typeface="Work Sans" charset="0"/>
                <a:cs typeface="Work Sans" charset="0"/>
                <a:sym typeface="Arial"/>
              </a:rPr>
              <a:t>Employee’s Agency</a:t>
            </a:r>
            <a:endParaRPr lang="en-US" sz="1333" kern="0" dirty="0">
              <a:solidFill>
                <a:srgbClr val="323232"/>
              </a:solidFill>
              <a:latin typeface="Work Sans" charset="0"/>
              <a:ea typeface="Work Sans" charset="0"/>
              <a:cs typeface="Work Sans" charset="0"/>
              <a:sym typeface="Arial"/>
            </a:endParaRPr>
          </a:p>
        </p:txBody>
      </p:sp>
      <p:sp>
        <p:nvSpPr>
          <p:cNvPr id="244" name="TextBox 243"/>
          <p:cNvSpPr txBox="1"/>
          <p:nvPr/>
        </p:nvSpPr>
        <p:spPr>
          <a:xfrm>
            <a:off x="1193471" y="1215610"/>
            <a:ext cx="1053427" cy="21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b="1" kern="0" dirty="0">
                <a:solidFill>
                  <a:srgbClr val="323232"/>
                </a:solidFill>
                <a:latin typeface="Work Sans SemiBold" charset="0"/>
                <a:ea typeface="Work Sans SemiBold" charset="0"/>
                <a:cs typeface="Work Sans SemiBold" charset="0"/>
                <a:sym typeface="Arial"/>
              </a:rPr>
              <a:t>Users</a:t>
            </a:r>
          </a:p>
        </p:txBody>
      </p:sp>
      <p:sp>
        <p:nvSpPr>
          <p:cNvPr id="245" name="Multiply 244"/>
          <p:cNvSpPr/>
          <p:nvPr/>
        </p:nvSpPr>
        <p:spPr>
          <a:xfrm>
            <a:off x="6448333" y="4245668"/>
            <a:ext cx="310176" cy="427251"/>
          </a:xfrm>
          <a:prstGeom prst="mathMultiply">
            <a:avLst/>
          </a:prstGeom>
          <a:solidFill>
            <a:srgbClr val="FF3A17"/>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grpSp>
        <p:nvGrpSpPr>
          <p:cNvPr id="41" name="Group 40"/>
          <p:cNvGrpSpPr/>
          <p:nvPr/>
        </p:nvGrpSpPr>
        <p:grpSpPr>
          <a:xfrm>
            <a:off x="8613976" y="3488348"/>
            <a:ext cx="1229592" cy="861579"/>
            <a:chOff x="6460482" y="2616261"/>
            <a:chExt cx="922194" cy="646184"/>
          </a:xfrm>
        </p:grpSpPr>
        <p:sp>
          <p:nvSpPr>
            <p:cNvPr id="204" name="Magnetic Disk 203"/>
            <p:cNvSpPr/>
            <p:nvPr/>
          </p:nvSpPr>
          <p:spPr bwMode="auto">
            <a:xfrm>
              <a:off x="6504862" y="2616261"/>
              <a:ext cx="235573" cy="159168"/>
            </a:xfrm>
            <a:prstGeom prst="flowChartMagneticDisk">
              <a:avLst/>
            </a:prstGeom>
            <a:no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25" name="TextBox 224"/>
            <p:cNvSpPr txBox="1"/>
            <p:nvPr/>
          </p:nvSpPr>
          <p:spPr>
            <a:xfrm>
              <a:off x="6460482" y="2994333"/>
              <a:ext cx="922194" cy="2681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623360" hangingPunct="0"/>
              <a:r>
                <a:rPr lang="en-US" sz="1200" kern="0" dirty="0">
                  <a:solidFill>
                    <a:srgbClr val="1A1918"/>
                  </a:solidFill>
                  <a:latin typeface="Work Sans Light" charset="0"/>
                  <a:ea typeface="Work Sans Light" charset="0"/>
                  <a:cs typeface="Work Sans Light" charset="0"/>
                  <a:sym typeface="Arial"/>
                </a:rPr>
                <a:t>Human Capital</a:t>
              </a:r>
            </a:p>
            <a:p>
              <a:pPr algn="ctr" defTabSz="623360" hangingPunct="0"/>
              <a:r>
                <a:rPr lang="en-US" sz="1200" kern="0" dirty="0">
                  <a:solidFill>
                    <a:srgbClr val="1A1918"/>
                  </a:solidFill>
                  <a:latin typeface="Work Sans Light" charset="0"/>
                  <a:ea typeface="Work Sans Light" charset="0"/>
                  <a:cs typeface="Work Sans Light" charset="0"/>
                  <a:sym typeface="Arial"/>
                </a:rPr>
                <a:t>Data</a:t>
              </a:r>
            </a:p>
          </p:txBody>
        </p:sp>
        <p:sp>
          <p:nvSpPr>
            <p:cNvPr id="252" name="Magnetic Disk 251"/>
            <p:cNvSpPr/>
            <p:nvPr/>
          </p:nvSpPr>
          <p:spPr bwMode="auto">
            <a:xfrm>
              <a:off x="6723106"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54" name="Magnetic Disk 253"/>
            <p:cNvSpPr/>
            <p:nvPr/>
          </p:nvSpPr>
          <p:spPr bwMode="auto">
            <a:xfrm>
              <a:off x="6945919"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51" name="Magnetic Disk 250"/>
            <p:cNvSpPr/>
            <p:nvPr/>
          </p:nvSpPr>
          <p:spPr bwMode="auto">
            <a:xfrm>
              <a:off x="6596299"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53" name="Magnetic Disk 252"/>
            <p:cNvSpPr/>
            <p:nvPr/>
          </p:nvSpPr>
          <p:spPr bwMode="auto">
            <a:xfrm>
              <a:off x="6797125"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55" name="Magnetic Disk 254"/>
            <p:cNvSpPr/>
            <p:nvPr/>
          </p:nvSpPr>
          <p:spPr bwMode="auto">
            <a:xfrm>
              <a:off x="7028647"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grpSp>
      <p:pic>
        <p:nvPicPr>
          <p:cNvPr id="46" name="Picture 1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209" y="3780971"/>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4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9509" y="3308892"/>
            <a:ext cx="419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6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9509" y="2798713"/>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6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9509" y="2288534"/>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790439" y="4416442"/>
            <a:ext cx="1409692" cy="237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rgbClr val="323232"/>
                </a:solidFill>
                <a:latin typeface="Work Sans" charset="0"/>
                <a:ea typeface="Work Sans" charset="0"/>
                <a:cs typeface="Work Sans" charset="0"/>
                <a:sym typeface="Arial"/>
              </a:rPr>
              <a:t>Other Agency</a:t>
            </a:r>
          </a:p>
        </p:txBody>
      </p:sp>
      <p:pic>
        <p:nvPicPr>
          <p:cNvPr id="52" name="Picture 1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209" y="4291150"/>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4756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5" grpId="0" animBg="1"/>
      <p:bldP spid="217" grpId="0" animBg="1"/>
      <p:bldP spid="3" grpId="0"/>
      <p:bldP spid="221" grpId="0"/>
      <p:bldP spid="222" grpId="0"/>
      <p:bldP spid="223" grpId="0"/>
      <p:bldP spid="236" grpId="0"/>
      <p:bldP spid="237" grpId="0"/>
      <p:bldP spid="239" grpId="0"/>
      <p:bldP spid="243" grpId="0"/>
      <p:bldP spid="2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793916" y="174626"/>
            <a:ext cx="7260011" cy="309701"/>
          </a:xfrm>
        </p:spPr>
        <p:txBody>
          <a:bodyPr/>
          <a:lstStyle/>
          <a:p>
            <a:r>
              <a:rPr lang="en-US" altLang="en-US" kern="1200" dirty="0">
                <a:latin typeface="Arial" charset="0"/>
                <a:ea typeface="MS PGothic" charset="0"/>
              </a:rPr>
              <a:t>Real-Time Analytics, ML Pattern</a:t>
            </a:r>
          </a:p>
        </p:txBody>
      </p:sp>
      <p:sp>
        <p:nvSpPr>
          <p:cNvPr id="3" name="Rectangle 2">
            <a:extLst>
              <a:ext uri="{FF2B5EF4-FFF2-40B4-BE49-F238E27FC236}">
                <a16:creationId xmlns:a16="http://schemas.microsoft.com/office/drawing/2014/main" xmlns="" id="{E1979549-384A-496D-B87F-F2736243ACC8}"/>
              </a:ext>
            </a:extLst>
          </p:cNvPr>
          <p:cNvSpPr>
            <a:spLocks noChangeArrowheads="1"/>
          </p:cNvSpPr>
          <p:nvPr/>
        </p:nvSpPr>
        <p:spPr bwMode="auto">
          <a:xfrm>
            <a:off x="1793915" y="1047126"/>
            <a:ext cx="132795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sz="2400">
              <a:solidFill>
                <a:prstClr val="black"/>
              </a:solidFill>
              <a:cs typeface="ＭＳ Ｐゴシック" charset="0"/>
            </a:endParaRPr>
          </a:p>
        </p:txBody>
      </p:sp>
      <p:graphicFrame>
        <p:nvGraphicFramePr>
          <p:cNvPr id="4" name="Object 3">
            <a:extLst>
              <a:ext uri="{FF2B5EF4-FFF2-40B4-BE49-F238E27FC236}">
                <a16:creationId xmlns:a16="http://schemas.microsoft.com/office/drawing/2014/main" xmlns="" id="{A233B8DF-6694-47BE-951A-D8F15D44D9F0}"/>
              </a:ext>
            </a:extLst>
          </p:cNvPr>
          <p:cNvGraphicFramePr>
            <a:graphicFrameLocks noChangeAspect="1"/>
          </p:cNvGraphicFramePr>
          <p:nvPr>
            <p:extLst/>
          </p:nvPr>
        </p:nvGraphicFramePr>
        <p:xfrm>
          <a:off x="1793915" y="672028"/>
          <a:ext cx="8631714" cy="3161840"/>
        </p:xfrm>
        <a:graphic>
          <a:graphicData uri="http://schemas.openxmlformats.org/presentationml/2006/ole">
            <mc:AlternateContent xmlns:mc="http://schemas.openxmlformats.org/markup-compatibility/2006">
              <mc:Choice xmlns:v="urn:schemas-microsoft-com:vml" Requires="v">
                <p:oleObj spid="_x0000_s4120" name="Visio" r:id="rId4" imgW="6715057" imgH="3333840" progId="">
                  <p:embed/>
                </p:oleObj>
              </mc:Choice>
              <mc:Fallback>
                <p:oleObj name="Visio" r:id="rId4" imgW="6715057" imgH="33338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915" y="672028"/>
                        <a:ext cx="8631714" cy="31618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5">
            <a:extLst>
              <a:ext uri="{FF2B5EF4-FFF2-40B4-BE49-F238E27FC236}">
                <a16:creationId xmlns:a16="http://schemas.microsoft.com/office/drawing/2014/main" xmlns="" id="{95EAD9C6-F737-4504-BAD2-BDAF1B1D7F7B}"/>
              </a:ext>
            </a:extLst>
          </p:cNvPr>
          <p:cNvSpPr>
            <a:spLocks noChangeArrowheads="1"/>
          </p:cNvSpPr>
          <p:nvPr/>
        </p:nvSpPr>
        <p:spPr bwMode="auto">
          <a:xfrm>
            <a:off x="1793915" y="3944963"/>
            <a:ext cx="132795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sz="2400">
              <a:solidFill>
                <a:prstClr val="black"/>
              </a:solidFill>
              <a:cs typeface="ＭＳ Ｐゴシック" charset="0"/>
            </a:endParaRPr>
          </a:p>
        </p:txBody>
      </p:sp>
      <p:graphicFrame>
        <p:nvGraphicFramePr>
          <p:cNvPr id="6" name="Object 5">
            <a:extLst>
              <a:ext uri="{FF2B5EF4-FFF2-40B4-BE49-F238E27FC236}">
                <a16:creationId xmlns:a16="http://schemas.microsoft.com/office/drawing/2014/main" xmlns="" id="{624CF632-BCC8-4D3C-8429-9E168FF93E22}"/>
              </a:ext>
            </a:extLst>
          </p:cNvPr>
          <p:cNvGraphicFramePr>
            <a:graphicFrameLocks noChangeAspect="1"/>
          </p:cNvGraphicFramePr>
          <p:nvPr>
            <p:extLst/>
          </p:nvPr>
        </p:nvGraphicFramePr>
        <p:xfrm>
          <a:off x="1793915" y="4131727"/>
          <a:ext cx="8631714" cy="2466975"/>
        </p:xfrm>
        <a:graphic>
          <a:graphicData uri="http://schemas.openxmlformats.org/presentationml/2006/ole">
            <mc:AlternateContent xmlns:mc="http://schemas.openxmlformats.org/markup-compatibility/2006">
              <mc:Choice xmlns:v="urn:schemas-microsoft-com:vml" Requires="v">
                <p:oleObj spid="_x0000_s4121" name="Visio" r:id="rId6" imgW="7943985" imgH="3333840" progId="">
                  <p:embed/>
                </p:oleObj>
              </mc:Choice>
              <mc:Fallback>
                <p:oleObj name="Visio" r:id="rId6" imgW="7943985" imgH="333384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915" y="4131727"/>
                        <a:ext cx="8631714" cy="246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9881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794" y="160360"/>
            <a:ext cx="8766175" cy="618827"/>
          </a:xfrm>
        </p:spPr>
        <p:txBody>
          <a:bodyPr/>
          <a:lstStyle/>
          <a:p>
            <a:r>
              <a:rPr lang="en-US" sz="2294" kern="1200" dirty="0">
                <a:ea typeface="MS PGothic" charset="0"/>
              </a:rPr>
              <a:t>Micro Services for Data Ingestion and Curation</a:t>
            </a:r>
          </a:p>
        </p:txBody>
      </p:sp>
      <p:sp>
        <p:nvSpPr>
          <p:cNvPr id="4" name="Rounded Rectangle 3"/>
          <p:cNvSpPr/>
          <p:nvPr/>
        </p:nvSpPr>
        <p:spPr>
          <a:xfrm>
            <a:off x="1809663" y="1556957"/>
            <a:ext cx="1136553" cy="1575505"/>
          </a:xfrm>
          <a:prstGeom prst="roundRect">
            <a:avLst>
              <a:gd name="adj" fmla="val 11372"/>
            </a:avLst>
          </a:prstGeom>
          <a:solidFill>
            <a:srgbClr val="7030A0"/>
          </a:solidFill>
          <a:ln w="9525"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tIns="18288" rIns="9144" bIns="18288" anchor="t"/>
          <a:lstStyle/>
          <a:p>
            <a:pPr algn="ctr" fontAlgn="base">
              <a:spcBef>
                <a:spcPct val="0"/>
              </a:spcBef>
              <a:spcAft>
                <a:spcPct val="0"/>
              </a:spcAft>
              <a:buClr>
                <a:srgbClr val="000000"/>
              </a:buClr>
              <a:buSzPct val="100000"/>
            </a:pPr>
            <a:r>
              <a:rPr lang="en-US" sz="1000" b="1" kern="0" dirty="0">
                <a:solidFill>
                  <a:srgbClr val="FFFFFF"/>
                </a:solidFill>
                <a:latin typeface="Times New Roman" panose="02020603050405020304" pitchFamily="18" charset="0"/>
                <a:ea typeface="MS Gothic" pitchFamily="49" charset="-128"/>
                <a:cs typeface="Times New Roman" panose="02020603050405020304" pitchFamily="18" charset="0"/>
              </a:rPr>
              <a:t>Data Sources</a:t>
            </a:r>
          </a:p>
        </p:txBody>
      </p:sp>
      <p:sp>
        <p:nvSpPr>
          <p:cNvPr id="5" name="Rounded Rectangle 4"/>
          <p:cNvSpPr/>
          <p:nvPr/>
        </p:nvSpPr>
        <p:spPr>
          <a:xfrm>
            <a:off x="3081205" y="1556957"/>
            <a:ext cx="3929197" cy="1575505"/>
          </a:xfrm>
          <a:prstGeom prst="roundRect">
            <a:avLst>
              <a:gd name="adj" fmla="val 7997"/>
            </a:avLst>
          </a:prstGeom>
          <a:solidFill>
            <a:srgbClr val="333399"/>
          </a:solidFill>
          <a:ln w="9525"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tIns="18288" rIns="9144" bIns="18288" anchor="t"/>
          <a:lstStyle/>
          <a:p>
            <a:pPr algn="ctr" fontAlgn="base">
              <a:spcBef>
                <a:spcPct val="0"/>
              </a:spcBef>
              <a:spcAft>
                <a:spcPct val="0"/>
              </a:spcAft>
            </a:pPr>
            <a:r>
              <a:rPr lang="en-US" sz="1000" b="1" kern="0" dirty="0">
                <a:solidFill>
                  <a:srgbClr val="FFFFFF"/>
                </a:solidFill>
                <a:latin typeface="Times New Roman" panose="02020603050405020304" pitchFamily="18" charset="0"/>
                <a:ea typeface="MS Gothic" pitchFamily="49" charset="-128"/>
                <a:cs typeface="Times New Roman" panose="02020603050405020304" pitchFamily="18" charset="0"/>
              </a:rPr>
              <a:t>Ingestion Engine</a:t>
            </a:r>
          </a:p>
        </p:txBody>
      </p:sp>
      <p:sp>
        <p:nvSpPr>
          <p:cNvPr id="6" name="Right Arrow 5"/>
          <p:cNvSpPr/>
          <p:nvPr/>
        </p:nvSpPr>
        <p:spPr bwMode="gray">
          <a:xfrm>
            <a:off x="2869530" y="2202638"/>
            <a:ext cx="284138" cy="284138"/>
          </a:xfrm>
          <a:prstGeom prst="rightArrow">
            <a:avLst/>
          </a:prstGeom>
          <a:solidFill>
            <a:schemeClr val="bg1">
              <a:lumMod val="50000"/>
            </a:schemeClr>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963" tIns="42621" rIns="81963" bIns="42621" numCol="1" spcCol="0" rtlCol="0" fromWordArt="0" anchor="ctr" anchorCtr="0" forceAA="0" compatLnSpc="1">
            <a:prstTxWarp prst="textNoShape">
              <a:avLst/>
            </a:prstTxWarp>
            <a:noAutofit/>
          </a:bodyPr>
          <a:lstStyle/>
          <a:p>
            <a:pPr algn="ctr" defTabSz="457200" fontAlgn="base">
              <a:spcBef>
                <a:spcPct val="0"/>
              </a:spcBef>
              <a:spcAft>
                <a:spcPct val="0"/>
              </a:spcAft>
              <a:buClr>
                <a:srgbClr val="000000"/>
              </a:buClr>
              <a:buSzPct val="100000"/>
            </a:pPr>
            <a:endParaRPr lang="en-US" sz="1200" b="1">
              <a:solidFill>
                <a:prstClr val="white"/>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2018225" y="1863433"/>
            <a:ext cx="757702" cy="278429"/>
          </a:xfrm>
          <a:prstGeom prst="roundRect">
            <a:avLst/>
          </a:prstGeom>
          <a:solidFill>
            <a:srgbClr val="FFFFFF"/>
          </a:solidFill>
          <a:ln w="25400"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tIns="18288" rIns="9144" bIns="18288" rtlCol="0" anchor="ctr"/>
          <a:lstStyle/>
          <a:p>
            <a:pPr algn="ctr" defTabSz="457200" fontAlgn="base">
              <a:spcBef>
                <a:spcPct val="0"/>
              </a:spcBef>
              <a:spcAft>
                <a:spcPct val="0"/>
              </a:spcAft>
              <a:defRPr/>
            </a:pPr>
            <a:r>
              <a:rPr lang="en-US" sz="1000" kern="0" dirty="0">
                <a:solidFill>
                  <a:srgbClr val="000000"/>
                </a:solidFill>
                <a:latin typeface="Times New Roman" panose="02020603050405020304" pitchFamily="18" charset="0"/>
                <a:cs typeface="Times New Roman" panose="02020603050405020304" pitchFamily="18" charset="0"/>
              </a:rPr>
              <a:t>RDMBS</a:t>
            </a:r>
          </a:p>
        </p:txBody>
      </p:sp>
      <p:sp>
        <p:nvSpPr>
          <p:cNvPr id="8" name="Rounded Rectangle 7"/>
          <p:cNvSpPr/>
          <p:nvPr/>
        </p:nvSpPr>
        <p:spPr>
          <a:xfrm>
            <a:off x="2018225" y="2282533"/>
            <a:ext cx="757702" cy="278429"/>
          </a:xfrm>
          <a:prstGeom prst="roundRect">
            <a:avLst/>
          </a:prstGeom>
          <a:solidFill>
            <a:srgbClr val="FFFFFF"/>
          </a:solidFill>
          <a:ln w="25400"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tIns="18288" rIns="9144" bIns="18288" rtlCol="0" anchor="ctr"/>
          <a:lstStyle/>
          <a:p>
            <a:pPr algn="ctr" defTabSz="457200" fontAlgn="base">
              <a:spcBef>
                <a:spcPct val="0"/>
              </a:spcBef>
              <a:spcAft>
                <a:spcPct val="0"/>
              </a:spcAft>
              <a:defRPr/>
            </a:pPr>
            <a:r>
              <a:rPr lang="en-US" sz="1000" kern="0" dirty="0">
                <a:solidFill>
                  <a:srgbClr val="000000"/>
                </a:solidFill>
                <a:latin typeface="Times New Roman" panose="02020603050405020304" pitchFamily="18" charset="0"/>
                <a:cs typeface="Times New Roman" panose="02020603050405020304" pitchFamily="18" charset="0"/>
              </a:rPr>
              <a:t>Structured Files</a:t>
            </a:r>
          </a:p>
        </p:txBody>
      </p:sp>
      <p:sp>
        <p:nvSpPr>
          <p:cNvPr id="9" name="Rounded Rectangle 8"/>
          <p:cNvSpPr/>
          <p:nvPr/>
        </p:nvSpPr>
        <p:spPr>
          <a:xfrm>
            <a:off x="2018225" y="2701633"/>
            <a:ext cx="757702" cy="278429"/>
          </a:xfrm>
          <a:prstGeom prst="roundRect">
            <a:avLst/>
          </a:prstGeom>
          <a:solidFill>
            <a:srgbClr val="FFFFFF"/>
          </a:solidFill>
          <a:ln w="25400"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tIns="18288" rIns="9144" bIns="18288" rtlCol="0" anchor="ctr"/>
          <a:lstStyle/>
          <a:p>
            <a:pPr algn="ctr" defTabSz="457200" fontAlgn="base">
              <a:spcBef>
                <a:spcPct val="0"/>
              </a:spcBef>
              <a:spcAft>
                <a:spcPct val="0"/>
              </a:spcAft>
              <a:defRPr/>
            </a:pPr>
            <a:r>
              <a:rPr lang="en-US" sz="1000" kern="0" dirty="0">
                <a:solidFill>
                  <a:srgbClr val="000000"/>
                </a:solidFill>
                <a:latin typeface="Times New Roman" panose="02020603050405020304" pitchFamily="18" charset="0"/>
                <a:cs typeface="Times New Roman" panose="02020603050405020304" pitchFamily="18" charset="0"/>
              </a:rPr>
              <a:t>Unstructured</a:t>
            </a:r>
          </a:p>
        </p:txBody>
      </p:sp>
      <p:sp>
        <p:nvSpPr>
          <p:cNvPr id="10" name="Rounded Rectangle 9"/>
          <p:cNvSpPr/>
          <p:nvPr/>
        </p:nvSpPr>
        <p:spPr>
          <a:xfrm>
            <a:off x="4195192" y="1942402"/>
            <a:ext cx="769299" cy="804615"/>
          </a:xfrm>
          <a:prstGeom prst="roundRect">
            <a:avLst>
              <a:gd name="adj" fmla="val 7220"/>
            </a:avLst>
          </a:prstGeom>
          <a:gradFill rotWithShape="1">
            <a:gsLst>
              <a:gs pos="0">
                <a:srgbClr val="3A9BFD"/>
              </a:gs>
              <a:gs pos="100000">
                <a:srgbClr val="0957B1"/>
              </a:gs>
            </a:gsLst>
            <a:lin ang="5400000" scaled="1"/>
          </a:gradFill>
          <a:ln w="12700"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wrap="square" lIns="9144" tIns="18288" rIns="9144" bIns="18288" anchor="ctr"/>
          <a:lstStyle/>
          <a:p>
            <a:pPr algn="ctr" defTabSz="457200" fontAlgn="base">
              <a:spcBef>
                <a:spcPct val="0"/>
              </a:spcBef>
              <a:spcAft>
                <a:spcPct val="0"/>
              </a:spcAft>
              <a:buClr>
                <a:srgbClr val="000000"/>
              </a:buClr>
              <a:buSzPct val="100000"/>
            </a:pPr>
            <a:r>
              <a:rPr lang="en-US" sz="1000" dirty="0">
                <a:solidFill>
                  <a:prstClr val="white"/>
                </a:solidFill>
                <a:latin typeface="Times New Roman" panose="02020603050405020304" pitchFamily="18" charset="0"/>
                <a:cs typeface="Times New Roman" panose="02020603050405020304" pitchFamily="18" charset="0"/>
              </a:rPr>
              <a:t>Copy</a:t>
            </a:r>
            <a:br>
              <a:rPr lang="en-US" sz="1000" dirty="0">
                <a:solidFill>
                  <a:prstClr val="white"/>
                </a:solidFill>
                <a:latin typeface="Times New Roman" panose="02020603050405020304" pitchFamily="18" charset="0"/>
                <a:cs typeface="Times New Roman" panose="02020603050405020304" pitchFamily="18" charset="0"/>
              </a:rPr>
            </a:br>
            <a:r>
              <a:rPr lang="en-US" sz="1000" dirty="0">
                <a:solidFill>
                  <a:prstClr val="white"/>
                </a:solidFill>
                <a:latin typeface="Times New Roman" panose="02020603050405020304" pitchFamily="18" charset="0"/>
                <a:cs typeface="Times New Roman" panose="02020603050405020304" pitchFamily="18" charset="0"/>
              </a:rPr>
              <a:t>Data</a:t>
            </a:r>
          </a:p>
        </p:txBody>
      </p:sp>
      <p:sp>
        <p:nvSpPr>
          <p:cNvPr id="11" name="Rounded Rectangle 10"/>
          <p:cNvSpPr/>
          <p:nvPr/>
        </p:nvSpPr>
        <p:spPr>
          <a:xfrm>
            <a:off x="5174139" y="2875289"/>
            <a:ext cx="757703" cy="172423"/>
          </a:xfrm>
          <a:prstGeom prst="roundRect">
            <a:avLst>
              <a:gd name="adj" fmla="val 8868"/>
            </a:avLst>
          </a:prstGeom>
          <a:solidFill>
            <a:srgbClr val="A8A8A8"/>
          </a:solidFill>
          <a:ln w="9525"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rIns="9144" anchor="ctr"/>
          <a:lstStyle/>
          <a:p>
            <a:pPr algn="ctr" fontAlgn="base">
              <a:spcBef>
                <a:spcPct val="0"/>
              </a:spcBef>
              <a:spcAft>
                <a:spcPct val="0"/>
              </a:spcAft>
              <a:buClr>
                <a:srgbClr val="000000"/>
              </a:buClr>
              <a:buSzPct val="100000"/>
              <a:buFont typeface="Times New Roman" pitchFamily="18" charset="0"/>
              <a:buNone/>
            </a:pPr>
            <a:r>
              <a:rPr lang="en-US" sz="1000" b="1" kern="0" dirty="0">
                <a:solidFill>
                  <a:srgbClr val="FFFFFF"/>
                </a:solidFill>
                <a:latin typeface="Times New Roman" panose="02020603050405020304" pitchFamily="18" charset="0"/>
                <a:ea typeface="MS Gothic" pitchFamily="49" charset="-128"/>
                <a:cs typeface="Times New Roman" panose="02020603050405020304" pitchFamily="18" charset="0"/>
              </a:rPr>
              <a:t>Hadoop</a:t>
            </a:r>
          </a:p>
        </p:txBody>
      </p:sp>
      <p:sp>
        <p:nvSpPr>
          <p:cNvPr id="13" name="Rounded Rectangle 12"/>
          <p:cNvSpPr/>
          <p:nvPr/>
        </p:nvSpPr>
        <p:spPr>
          <a:xfrm>
            <a:off x="3684896" y="2875289"/>
            <a:ext cx="856426" cy="172423"/>
          </a:xfrm>
          <a:prstGeom prst="roundRect">
            <a:avLst>
              <a:gd name="adj" fmla="val 8868"/>
            </a:avLst>
          </a:prstGeom>
          <a:solidFill>
            <a:schemeClr val="bg1">
              <a:lumMod val="65000"/>
            </a:schemeClr>
          </a:solidFill>
          <a:ln w="9525"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rIns="9144" anchor="ctr"/>
          <a:lstStyle/>
          <a:p>
            <a:pPr algn="ctr" fontAlgn="base">
              <a:spcBef>
                <a:spcPct val="0"/>
              </a:spcBef>
              <a:spcAft>
                <a:spcPct val="0"/>
              </a:spcAft>
              <a:buClr>
                <a:srgbClr val="000000"/>
              </a:buClr>
              <a:buSzPct val="100000"/>
              <a:buFont typeface="Times New Roman" pitchFamily="18" charset="0"/>
              <a:buNone/>
            </a:pPr>
            <a:r>
              <a:rPr lang="en-US" sz="1000" b="1" kern="0" dirty="0">
                <a:solidFill>
                  <a:srgbClr val="FFFFFF"/>
                </a:solidFill>
                <a:latin typeface="Times New Roman" panose="02020603050405020304" pitchFamily="18" charset="0"/>
                <a:ea typeface="MS Gothic" pitchFamily="49" charset="-128"/>
                <a:cs typeface="Times New Roman" panose="02020603050405020304" pitchFamily="18" charset="0"/>
              </a:rPr>
              <a:t>Edge Node</a:t>
            </a:r>
          </a:p>
        </p:txBody>
      </p:sp>
      <p:sp>
        <p:nvSpPr>
          <p:cNvPr id="17" name="Rounded Rectangle 16"/>
          <p:cNvSpPr/>
          <p:nvPr/>
        </p:nvSpPr>
        <p:spPr>
          <a:xfrm>
            <a:off x="9176064" y="1556957"/>
            <a:ext cx="1167999" cy="1575505"/>
          </a:xfrm>
          <a:prstGeom prst="roundRect">
            <a:avLst>
              <a:gd name="adj" fmla="val 8868"/>
            </a:avLst>
          </a:prstGeom>
          <a:gradFill flip="none" rotWithShape="1">
            <a:gsLst>
              <a:gs pos="0">
                <a:srgbClr val="626EA7">
                  <a:shade val="30000"/>
                  <a:satMod val="115000"/>
                </a:srgbClr>
              </a:gs>
              <a:gs pos="50000">
                <a:srgbClr val="626EA7">
                  <a:shade val="67500"/>
                  <a:satMod val="115000"/>
                </a:srgbClr>
              </a:gs>
              <a:gs pos="100000">
                <a:srgbClr val="626EA7">
                  <a:shade val="100000"/>
                  <a:satMod val="115000"/>
                </a:srgbClr>
              </a:gs>
            </a:gsLst>
            <a:lin ang="5400000" scaled="1"/>
            <a:tileRect/>
          </a:gradFill>
          <a:ln w="9525"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rIns="9144" anchor="t"/>
          <a:lstStyle/>
          <a:p>
            <a:pPr algn="ctr" fontAlgn="base">
              <a:spcBef>
                <a:spcPct val="0"/>
              </a:spcBef>
              <a:spcAft>
                <a:spcPct val="0"/>
              </a:spcAft>
              <a:buClr>
                <a:srgbClr val="000000"/>
              </a:buClr>
              <a:buSzPct val="100000"/>
              <a:buFont typeface="Times New Roman" pitchFamily="18" charset="0"/>
              <a:buNone/>
            </a:pPr>
            <a:r>
              <a:rPr lang="en-US" sz="1000" b="1" kern="0" dirty="0">
                <a:solidFill>
                  <a:srgbClr val="FFFFFF"/>
                </a:solidFill>
                <a:latin typeface="Times New Roman" panose="02020603050405020304" pitchFamily="18" charset="0"/>
                <a:ea typeface="MS Gothic" pitchFamily="49" charset="-128"/>
                <a:cs typeface="Times New Roman" panose="02020603050405020304" pitchFamily="18" charset="0"/>
              </a:rPr>
              <a:t>Analytic Persistence</a:t>
            </a:r>
          </a:p>
        </p:txBody>
      </p:sp>
      <p:sp>
        <p:nvSpPr>
          <p:cNvPr id="18" name="Rounded Rectangle 17"/>
          <p:cNvSpPr/>
          <p:nvPr/>
        </p:nvSpPr>
        <p:spPr>
          <a:xfrm>
            <a:off x="7086600" y="1556957"/>
            <a:ext cx="1959782" cy="1575505"/>
          </a:xfrm>
          <a:prstGeom prst="roundRect">
            <a:avLst>
              <a:gd name="adj" fmla="val 7997"/>
            </a:avLst>
          </a:prstGeom>
          <a:solidFill>
            <a:srgbClr val="333399"/>
          </a:solidFill>
          <a:ln w="9525"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tIns="18288" rIns="9144" bIns="18288" anchor="t"/>
          <a:lstStyle/>
          <a:p>
            <a:pPr algn="ctr" fontAlgn="base">
              <a:spcBef>
                <a:spcPct val="0"/>
              </a:spcBef>
              <a:spcAft>
                <a:spcPct val="0"/>
              </a:spcAft>
            </a:pPr>
            <a:r>
              <a:rPr lang="en-US" sz="1000" b="1" kern="0" dirty="0">
                <a:solidFill>
                  <a:srgbClr val="FFFFFF"/>
                </a:solidFill>
                <a:latin typeface="Times New Roman" panose="02020603050405020304" pitchFamily="18" charset="0"/>
                <a:ea typeface="MS Gothic" pitchFamily="49" charset="-128"/>
                <a:cs typeface="Times New Roman" panose="02020603050405020304" pitchFamily="18" charset="0"/>
              </a:rPr>
              <a:t>Curation Engine</a:t>
            </a:r>
          </a:p>
        </p:txBody>
      </p:sp>
      <p:sp>
        <p:nvSpPr>
          <p:cNvPr id="19" name="Right Arrow 18"/>
          <p:cNvSpPr/>
          <p:nvPr/>
        </p:nvSpPr>
        <p:spPr bwMode="gray">
          <a:xfrm>
            <a:off x="8970055" y="2202638"/>
            <a:ext cx="284138" cy="284138"/>
          </a:xfrm>
          <a:prstGeom prst="rightArrow">
            <a:avLst/>
          </a:prstGeom>
          <a:solidFill>
            <a:schemeClr val="bg1">
              <a:lumMod val="50000"/>
            </a:schemeClr>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963" tIns="42621" rIns="81963" bIns="42621" numCol="1" spcCol="0" rtlCol="0" fromWordArt="0" anchor="ctr" anchorCtr="0" forceAA="0" compatLnSpc="1">
            <a:prstTxWarp prst="textNoShape">
              <a:avLst/>
            </a:prstTxWarp>
            <a:noAutofit/>
          </a:bodyPr>
          <a:lstStyle/>
          <a:p>
            <a:pPr algn="ctr" defTabSz="457200" fontAlgn="base">
              <a:spcBef>
                <a:spcPct val="0"/>
              </a:spcBef>
              <a:spcAft>
                <a:spcPct val="0"/>
              </a:spcAft>
              <a:buClr>
                <a:srgbClr val="000000"/>
              </a:buClr>
              <a:buSzPct val="100000"/>
            </a:pPr>
            <a:endParaRPr lang="en-US" sz="1200" b="1">
              <a:solidFill>
                <a:prstClr val="white"/>
              </a:solidFill>
              <a:latin typeface="Times New Roman" panose="02020603050405020304" pitchFamily="18" charset="0"/>
              <a:cs typeface="Times New Roman" panose="02020603050405020304" pitchFamily="18" charset="0"/>
            </a:endParaRPr>
          </a:p>
        </p:txBody>
      </p:sp>
      <p:sp>
        <p:nvSpPr>
          <p:cNvPr id="23" name="Right Arrow 22"/>
          <p:cNvSpPr/>
          <p:nvPr/>
        </p:nvSpPr>
        <p:spPr bwMode="gray">
          <a:xfrm>
            <a:off x="6938527" y="2202638"/>
            <a:ext cx="284138" cy="284138"/>
          </a:xfrm>
          <a:prstGeom prst="rightArrow">
            <a:avLst/>
          </a:prstGeom>
          <a:solidFill>
            <a:schemeClr val="bg1">
              <a:lumMod val="50000"/>
            </a:schemeClr>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963" tIns="42621" rIns="81963" bIns="42621" numCol="1" spcCol="0" rtlCol="0" fromWordArt="0" anchor="ctr" anchorCtr="0" forceAA="0" compatLnSpc="1">
            <a:prstTxWarp prst="textNoShape">
              <a:avLst/>
            </a:prstTxWarp>
            <a:noAutofit/>
          </a:bodyPr>
          <a:lstStyle/>
          <a:p>
            <a:pPr algn="ctr" defTabSz="457200" fontAlgn="base">
              <a:spcBef>
                <a:spcPct val="0"/>
              </a:spcBef>
              <a:spcAft>
                <a:spcPct val="0"/>
              </a:spcAft>
              <a:buClr>
                <a:srgbClr val="000000"/>
              </a:buClr>
              <a:buSzPct val="100000"/>
            </a:pPr>
            <a:endParaRPr lang="en-US" sz="1200" b="1">
              <a:solidFill>
                <a:prstClr val="white"/>
              </a:solidFill>
              <a:latin typeface="Times New Roman" panose="02020603050405020304" pitchFamily="18" charset="0"/>
              <a:cs typeface="Times New Roman" panose="02020603050405020304" pitchFamily="18" charset="0"/>
            </a:endParaRPr>
          </a:p>
        </p:txBody>
      </p:sp>
      <p:sp>
        <p:nvSpPr>
          <p:cNvPr id="24" name="Rounded Rectangle 23"/>
          <p:cNvSpPr/>
          <p:nvPr/>
        </p:nvSpPr>
        <p:spPr>
          <a:xfrm>
            <a:off x="9223365" y="2790536"/>
            <a:ext cx="1111670" cy="341924"/>
          </a:xfrm>
          <a:prstGeom prst="roundRect">
            <a:avLst>
              <a:gd name="adj" fmla="val 8868"/>
            </a:avLst>
          </a:prstGeom>
          <a:solidFill>
            <a:srgbClr val="A8A8A8"/>
          </a:solidFill>
          <a:ln w="9525"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lIns="9144" rIns="9144" anchor="ctr"/>
          <a:lstStyle/>
          <a:p>
            <a:pPr algn="ctr" fontAlgn="base">
              <a:spcBef>
                <a:spcPct val="0"/>
              </a:spcBef>
              <a:spcAft>
                <a:spcPct val="0"/>
              </a:spcAft>
              <a:buClr>
                <a:srgbClr val="000000"/>
              </a:buClr>
              <a:buSzPct val="100000"/>
              <a:buFont typeface="Times New Roman" pitchFamily="18" charset="0"/>
              <a:buNone/>
            </a:pPr>
            <a:r>
              <a:rPr lang="en-US" sz="1000" b="1" kern="0" dirty="0">
                <a:solidFill>
                  <a:srgbClr val="FFFFFF"/>
                </a:solidFill>
                <a:latin typeface="Times New Roman" panose="02020603050405020304" pitchFamily="18" charset="0"/>
                <a:ea typeface="MS Gothic" pitchFamily="49" charset="-128"/>
                <a:cs typeface="Times New Roman" panose="02020603050405020304" pitchFamily="18" charset="0"/>
              </a:rPr>
              <a:t>Hadoop, HBASE. Cassandra, Redis…</a:t>
            </a:r>
          </a:p>
        </p:txBody>
      </p:sp>
      <p:sp>
        <p:nvSpPr>
          <p:cNvPr id="25" name="Rounded Rectangle 24"/>
          <p:cNvSpPr/>
          <p:nvPr/>
        </p:nvSpPr>
        <p:spPr>
          <a:xfrm>
            <a:off x="3242847" y="1942402"/>
            <a:ext cx="769299" cy="804615"/>
          </a:xfrm>
          <a:prstGeom prst="roundRect">
            <a:avLst>
              <a:gd name="adj" fmla="val 7220"/>
            </a:avLst>
          </a:prstGeom>
          <a:gradFill rotWithShape="1">
            <a:gsLst>
              <a:gs pos="0">
                <a:srgbClr val="3A9BFD"/>
              </a:gs>
              <a:gs pos="100000">
                <a:srgbClr val="0957B1"/>
              </a:gs>
            </a:gsLst>
            <a:lin ang="5400000" scaled="1"/>
          </a:gradFill>
          <a:ln w="12700"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wrap="square" lIns="9144" tIns="18288" rIns="9144" bIns="18288" anchor="ctr"/>
          <a:lstStyle/>
          <a:p>
            <a:pPr algn="ctr" defTabSz="457200" fontAlgn="base">
              <a:spcBef>
                <a:spcPct val="0"/>
              </a:spcBef>
              <a:spcAft>
                <a:spcPct val="0"/>
              </a:spcAft>
              <a:buClr>
                <a:srgbClr val="000000"/>
              </a:buClr>
              <a:buSzPct val="100000"/>
            </a:pPr>
            <a:r>
              <a:rPr lang="en-US" sz="1000" dirty="0">
                <a:solidFill>
                  <a:prstClr val="white"/>
                </a:solidFill>
                <a:latin typeface="Times New Roman" panose="02020603050405020304" pitchFamily="18" charset="0"/>
                <a:cs typeface="Times New Roman" panose="02020603050405020304" pitchFamily="18" charset="0"/>
              </a:rPr>
              <a:t>Get</a:t>
            </a:r>
            <a:br>
              <a:rPr lang="en-US" sz="1000" dirty="0">
                <a:solidFill>
                  <a:prstClr val="white"/>
                </a:solidFill>
                <a:latin typeface="Times New Roman" panose="02020603050405020304" pitchFamily="18" charset="0"/>
                <a:cs typeface="Times New Roman" panose="02020603050405020304" pitchFamily="18" charset="0"/>
              </a:rPr>
            </a:br>
            <a:r>
              <a:rPr lang="en-US" sz="1000" dirty="0">
                <a:solidFill>
                  <a:prstClr val="white"/>
                </a:solidFill>
                <a:latin typeface="Times New Roman" panose="02020603050405020304" pitchFamily="18" charset="0"/>
                <a:cs typeface="Times New Roman" panose="02020603050405020304" pitchFamily="18" charset="0"/>
              </a:rPr>
              <a:t>Data</a:t>
            </a:r>
          </a:p>
        </p:txBody>
      </p:sp>
      <p:sp>
        <p:nvSpPr>
          <p:cNvPr id="26" name="Rounded Rectangle 25"/>
          <p:cNvSpPr/>
          <p:nvPr/>
        </p:nvSpPr>
        <p:spPr>
          <a:xfrm>
            <a:off x="5149202" y="1942402"/>
            <a:ext cx="769299" cy="804615"/>
          </a:xfrm>
          <a:prstGeom prst="roundRect">
            <a:avLst>
              <a:gd name="adj" fmla="val 7220"/>
            </a:avLst>
          </a:prstGeom>
          <a:solidFill>
            <a:schemeClr val="bg1"/>
          </a:solidFill>
          <a:ln w="12700"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wrap="square" lIns="9144" tIns="18288" rIns="9144" bIns="18288" anchor="ctr"/>
          <a:lstStyle/>
          <a:p>
            <a:pPr algn="ctr" defTabSz="457200" fontAlgn="base">
              <a:spcBef>
                <a:spcPct val="0"/>
              </a:spcBef>
              <a:spcAft>
                <a:spcPct val="0"/>
              </a:spcAft>
              <a:buClr>
                <a:srgbClr val="000000"/>
              </a:buClr>
              <a:buSzPct val="100000"/>
            </a:pPr>
            <a:r>
              <a:rPr lang="en-US" sz="1000" dirty="0">
                <a:solidFill>
                  <a:prstClr val="black"/>
                </a:solidFill>
                <a:latin typeface="Times New Roman" panose="02020603050405020304" pitchFamily="18" charset="0"/>
                <a:cs typeface="Times New Roman" panose="02020603050405020304" pitchFamily="18" charset="0"/>
              </a:rPr>
              <a:t>Raw Data</a:t>
            </a:r>
            <a:br>
              <a:rPr lang="en-US" sz="1000" dirty="0">
                <a:solidFill>
                  <a:prstClr val="black"/>
                </a:solidFill>
                <a:latin typeface="Times New Roman" panose="02020603050405020304" pitchFamily="18" charset="0"/>
                <a:cs typeface="Times New Roman" panose="02020603050405020304" pitchFamily="18" charset="0"/>
              </a:rPr>
            </a:br>
            <a:r>
              <a:rPr lang="en-US" sz="1000" dirty="0">
                <a:solidFill>
                  <a:prstClr val="black"/>
                </a:solidFill>
                <a:latin typeface="Times New Roman" panose="02020603050405020304" pitchFamily="18" charset="0"/>
                <a:cs typeface="Times New Roman" panose="02020603050405020304" pitchFamily="18" charset="0"/>
              </a:rPr>
              <a:t>Store</a:t>
            </a:r>
          </a:p>
        </p:txBody>
      </p:sp>
      <p:sp>
        <p:nvSpPr>
          <p:cNvPr id="27" name="Rounded Rectangle 26"/>
          <p:cNvSpPr/>
          <p:nvPr/>
        </p:nvSpPr>
        <p:spPr>
          <a:xfrm>
            <a:off x="6099882" y="1942402"/>
            <a:ext cx="769299" cy="804615"/>
          </a:xfrm>
          <a:prstGeom prst="roundRect">
            <a:avLst>
              <a:gd name="adj" fmla="val 7220"/>
            </a:avLst>
          </a:prstGeom>
          <a:gradFill rotWithShape="1">
            <a:gsLst>
              <a:gs pos="0">
                <a:srgbClr val="3A9BFD"/>
              </a:gs>
              <a:gs pos="100000">
                <a:srgbClr val="0957B1"/>
              </a:gs>
            </a:gsLst>
            <a:lin ang="5400000" scaled="1"/>
          </a:gradFill>
          <a:ln w="12700"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wrap="square" lIns="9144" tIns="18288" rIns="9144" bIns="18288" anchor="ctr"/>
          <a:lstStyle/>
          <a:p>
            <a:pPr algn="ctr" defTabSz="457200" fontAlgn="base">
              <a:spcBef>
                <a:spcPct val="0"/>
              </a:spcBef>
              <a:spcAft>
                <a:spcPct val="0"/>
              </a:spcAft>
              <a:buClr>
                <a:srgbClr val="000000"/>
              </a:buClr>
              <a:buSzPct val="100000"/>
            </a:pPr>
            <a:r>
              <a:rPr lang="en-US" sz="1000" dirty="0">
                <a:solidFill>
                  <a:prstClr val="white"/>
                </a:solidFill>
                <a:latin typeface="Times New Roman" panose="02020603050405020304" pitchFamily="18" charset="0"/>
                <a:cs typeface="Times New Roman" panose="02020603050405020304" pitchFamily="18" charset="0"/>
              </a:rPr>
              <a:t>Prepare</a:t>
            </a:r>
            <a:br>
              <a:rPr lang="en-US" sz="1000" dirty="0">
                <a:solidFill>
                  <a:prstClr val="white"/>
                </a:solidFill>
                <a:latin typeface="Times New Roman" panose="02020603050405020304" pitchFamily="18" charset="0"/>
                <a:cs typeface="Times New Roman" panose="02020603050405020304" pitchFamily="18" charset="0"/>
              </a:rPr>
            </a:br>
            <a:r>
              <a:rPr lang="en-US" sz="1000" dirty="0">
                <a:solidFill>
                  <a:prstClr val="white"/>
                </a:solidFill>
                <a:latin typeface="Times New Roman" panose="02020603050405020304" pitchFamily="18" charset="0"/>
                <a:cs typeface="Times New Roman" panose="02020603050405020304" pitchFamily="18" charset="0"/>
              </a:rPr>
              <a:t>Raw Data</a:t>
            </a:r>
          </a:p>
        </p:txBody>
      </p:sp>
      <p:sp>
        <p:nvSpPr>
          <p:cNvPr id="28" name="Rounded Rectangle 27"/>
          <p:cNvSpPr/>
          <p:nvPr/>
        </p:nvSpPr>
        <p:spPr>
          <a:xfrm>
            <a:off x="7233540" y="1942402"/>
            <a:ext cx="769299" cy="804615"/>
          </a:xfrm>
          <a:prstGeom prst="roundRect">
            <a:avLst>
              <a:gd name="adj" fmla="val 7220"/>
            </a:avLst>
          </a:prstGeom>
          <a:gradFill rotWithShape="1">
            <a:gsLst>
              <a:gs pos="0">
                <a:srgbClr val="3A9BFD"/>
              </a:gs>
              <a:gs pos="100000">
                <a:srgbClr val="0957B1"/>
              </a:gs>
            </a:gsLst>
            <a:lin ang="5400000" scaled="1"/>
          </a:gradFill>
          <a:ln w="12700"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wrap="square" lIns="9144" tIns="18288" rIns="9144" bIns="18288" anchor="ctr"/>
          <a:lstStyle/>
          <a:p>
            <a:pPr algn="ctr" defTabSz="457200" fontAlgn="base">
              <a:spcBef>
                <a:spcPct val="0"/>
              </a:spcBef>
              <a:spcAft>
                <a:spcPct val="0"/>
              </a:spcAft>
              <a:buClr>
                <a:srgbClr val="000000"/>
              </a:buClr>
              <a:buSzPct val="100000"/>
            </a:pPr>
            <a:r>
              <a:rPr lang="en-US" sz="1000" dirty="0">
                <a:solidFill>
                  <a:prstClr val="white"/>
                </a:solidFill>
                <a:latin typeface="Times New Roman" panose="02020603050405020304" pitchFamily="18" charset="0"/>
                <a:cs typeface="Times New Roman" panose="02020603050405020304" pitchFamily="18" charset="0"/>
              </a:rPr>
              <a:t>Curate</a:t>
            </a:r>
            <a:br>
              <a:rPr lang="en-US" sz="1000" dirty="0">
                <a:solidFill>
                  <a:prstClr val="white"/>
                </a:solidFill>
                <a:latin typeface="Times New Roman" panose="02020603050405020304" pitchFamily="18" charset="0"/>
                <a:cs typeface="Times New Roman" panose="02020603050405020304" pitchFamily="18" charset="0"/>
              </a:rPr>
            </a:br>
            <a:r>
              <a:rPr lang="en-US" sz="1000" dirty="0">
                <a:solidFill>
                  <a:prstClr val="white"/>
                </a:solidFill>
                <a:latin typeface="Times New Roman" panose="02020603050405020304" pitchFamily="18" charset="0"/>
                <a:cs typeface="Times New Roman" panose="02020603050405020304" pitchFamily="18" charset="0"/>
              </a:rPr>
              <a:t>Data</a:t>
            </a:r>
          </a:p>
        </p:txBody>
      </p:sp>
      <p:sp>
        <p:nvSpPr>
          <p:cNvPr id="29" name="Rounded Rectangle 28"/>
          <p:cNvSpPr/>
          <p:nvPr/>
        </p:nvSpPr>
        <p:spPr>
          <a:xfrm>
            <a:off x="8084536" y="1942402"/>
            <a:ext cx="769299" cy="804615"/>
          </a:xfrm>
          <a:prstGeom prst="roundRect">
            <a:avLst>
              <a:gd name="adj" fmla="val 7220"/>
            </a:avLst>
          </a:prstGeom>
          <a:gradFill rotWithShape="1">
            <a:gsLst>
              <a:gs pos="0">
                <a:srgbClr val="3A9BFD"/>
              </a:gs>
              <a:gs pos="100000">
                <a:srgbClr val="0957B1"/>
              </a:gs>
            </a:gsLst>
            <a:lin ang="5400000" scaled="1"/>
          </a:gradFill>
          <a:ln w="12700"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wrap="square" lIns="9144" tIns="18288" rIns="9144" bIns="18288" anchor="ctr"/>
          <a:lstStyle/>
          <a:p>
            <a:pPr algn="ctr" defTabSz="457200" fontAlgn="base">
              <a:spcBef>
                <a:spcPct val="0"/>
              </a:spcBef>
              <a:spcAft>
                <a:spcPct val="0"/>
              </a:spcAft>
              <a:buClr>
                <a:srgbClr val="000000"/>
              </a:buClr>
              <a:buSzPct val="100000"/>
            </a:pPr>
            <a:r>
              <a:rPr lang="en-US" sz="1000" dirty="0">
                <a:solidFill>
                  <a:prstClr val="white"/>
                </a:solidFill>
                <a:latin typeface="Times New Roman" panose="02020603050405020304" pitchFamily="18" charset="0"/>
                <a:cs typeface="Times New Roman" panose="02020603050405020304" pitchFamily="18" charset="0"/>
              </a:rPr>
              <a:t>Transform / Enrich Data</a:t>
            </a:r>
          </a:p>
        </p:txBody>
      </p:sp>
      <p:sp>
        <p:nvSpPr>
          <p:cNvPr id="30" name="Rounded Rectangle 29"/>
          <p:cNvSpPr/>
          <p:nvPr/>
        </p:nvSpPr>
        <p:spPr>
          <a:xfrm>
            <a:off x="9389366" y="1942402"/>
            <a:ext cx="769299" cy="804615"/>
          </a:xfrm>
          <a:prstGeom prst="roundRect">
            <a:avLst>
              <a:gd name="adj" fmla="val 7220"/>
            </a:avLst>
          </a:prstGeom>
          <a:solidFill>
            <a:schemeClr val="bg1"/>
          </a:solidFill>
          <a:ln w="12700"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wrap="square" lIns="9144" tIns="18288" rIns="9144" bIns="18288" anchor="ctr"/>
          <a:lstStyle/>
          <a:p>
            <a:pPr algn="ctr" defTabSz="457200" fontAlgn="base">
              <a:spcBef>
                <a:spcPct val="0"/>
              </a:spcBef>
              <a:spcAft>
                <a:spcPct val="0"/>
              </a:spcAft>
              <a:buClr>
                <a:srgbClr val="000000"/>
              </a:buClr>
              <a:buSzPct val="100000"/>
            </a:pPr>
            <a:r>
              <a:rPr lang="en-US" sz="1000" dirty="0">
                <a:solidFill>
                  <a:prstClr val="black"/>
                </a:solidFill>
                <a:latin typeface="Times New Roman" panose="02020603050405020304" pitchFamily="18" charset="0"/>
                <a:cs typeface="Times New Roman" panose="02020603050405020304" pitchFamily="18" charset="0"/>
              </a:rPr>
              <a:t>Conformed/</a:t>
            </a:r>
            <a:br>
              <a:rPr lang="en-US" sz="1000" dirty="0">
                <a:solidFill>
                  <a:prstClr val="black"/>
                </a:solidFill>
                <a:latin typeface="Times New Roman" panose="02020603050405020304" pitchFamily="18" charset="0"/>
                <a:cs typeface="Times New Roman" panose="02020603050405020304" pitchFamily="18" charset="0"/>
              </a:rPr>
            </a:br>
            <a:r>
              <a:rPr lang="en-US" sz="1000" dirty="0">
                <a:solidFill>
                  <a:prstClr val="black"/>
                </a:solidFill>
                <a:latin typeface="Times New Roman" panose="02020603050405020304" pitchFamily="18" charset="0"/>
                <a:cs typeface="Times New Roman" panose="02020603050405020304" pitchFamily="18" charset="0"/>
              </a:rPr>
              <a:t>Polyglot Data Store</a:t>
            </a:r>
          </a:p>
        </p:txBody>
      </p:sp>
      <p:sp>
        <p:nvSpPr>
          <p:cNvPr id="15" name="Right Arrow 14"/>
          <p:cNvSpPr/>
          <p:nvPr/>
        </p:nvSpPr>
        <p:spPr bwMode="gray">
          <a:xfrm>
            <a:off x="4895253" y="2202638"/>
            <a:ext cx="328763" cy="284138"/>
          </a:xfrm>
          <a:prstGeom prst="rightArrow">
            <a:avLst/>
          </a:prstGeom>
          <a:solidFill>
            <a:schemeClr val="bg1">
              <a:lumMod val="50000"/>
            </a:schemeClr>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963" tIns="42621" rIns="81963" bIns="42621" numCol="1" spcCol="0" rtlCol="0" fromWordArt="0" anchor="ctr" anchorCtr="0" forceAA="0" compatLnSpc="1">
            <a:prstTxWarp prst="textNoShape">
              <a:avLst/>
            </a:prstTxWarp>
            <a:noAutofit/>
          </a:bodyPr>
          <a:lstStyle/>
          <a:p>
            <a:pPr algn="ctr" defTabSz="457200" fontAlgn="base">
              <a:spcBef>
                <a:spcPct val="0"/>
              </a:spcBef>
              <a:spcAft>
                <a:spcPct val="0"/>
              </a:spcAft>
              <a:buClr>
                <a:srgbClr val="000000"/>
              </a:buClr>
              <a:buSzPct val="100000"/>
            </a:pPr>
            <a:endParaRPr lang="en-US" sz="1200" b="1">
              <a:solidFill>
                <a:prstClr val="white"/>
              </a:solidFill>
              <a:latin typeface="Times New Roman" panose="02020603050405020304" pitchFamily="18" charset="0"/>
              <a:cs typeface="Times New Roman" panose="02020603050405020304" pitchFamily="18" charset="0"/>
            </a:endParaRPr>
          </a:p>
        </p:txBody>
      </p:sp>
      <p:sp>
        <p:nvSpPr>
          <p:cNvPr id="31" name="Right Arrow 30"/>
          <p:cNvSpPr/>
          <p:nvPr/>
        </p:nvSpPr>
        <p:spPr bwMode="gray">
          <a:xfrm>
            <a:off x="3943263" y="2202638"/>
            <a:ext cx="328763" cy="284138"/>
          </a:xfrm>
          <a:prstGeom prst="rightArrow">
            <a:avLst/>
          </a:prstGeom>
          <a:solidFill>
            <a:schemeClr val="bg1">
              <a:lumMod val="50000"/>
            </a:schemeClr>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963" tIns="42621" rIns="81963" bIns="42621" numCol="1" spcCol="0" rtlCol="0" fromWordArt="0" anchor="ctr" anchorCtr="0" forceAA="0" compatLnSpc="1">
            <a:prstTxWarp prst="textNoShape">
              <a:avLst/>
            </a:prstTxWarp>
            <a:noAutofit/>
          </a:bodyPr>
          <a:lstStyle/>
          <a:p>
            <a:pPr algn="ctr" defTabSz="457200" fontAlgn="base">
              <a:spcBef>
                <a:spcPct val="0"/>
              </a:spcBef>
              <a:spcAft>
                <a:spcPct val="0"/>
              </a:spcAft>
              <a:buClr>
                <a:srgbClr val="000000"/>
              </a:buClr>
              <a:buSzPct val="100000"/>
            </a:pPr>
            <a:endParaRPr lang="en-US" sz="1200" b="1">
              <a:solidFill>
                <a:prstClr val="white"/>
              </a:solidFill>
              <a:latin typeface="Times New Roman" panose="02020603050405020304" pitchFamily="18" charset="0"/>
              <a:cs typeface="Times New Roman" panose="02020603050405020304" pitchFamily="18" charset="0"/>
            </a:endParaRPr>
          </a:p>
        </p:txBody>
      </p:sp>
      <p:sp>
        <p:nvSpPr>
          <p:cNvPr id="32" name="Right Arrow 31"/>
          <p:cNvSpPr/>
          <p:nvPr/>
        </p:nvSpPr>
        <p:spPr bwMode="gray">
          <a:xfrm>
            <a:off x="5848263" y="2202638"/>
            <a:ext cx="328763" cy="284138"/>
          </a:xfrm>
          <a:prstGeom prst="rightArrow">
            <a:avLst/>
          </a:prstGeom>
          <a:solidFill>
            <a:schemeClr val="bg1">
              <a:lumMod val="50000"/>
            </a:schemeClr>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963" tIns="42621" rIns="81963" bIns="42621" numCol="1" spcCol="0" rtlCol="0" fromWordArt="0" anchor="ctr" anchorCtr="0" forceAA="0" compatLnSpc="1">
            <a:prstTxWarp prst="textNoShape">
              <a:avLst/>
            </a:prstTxWarp>
            <a:noAutofit/>
          </a:bodyPr>
          <a:lstStyle/>
          <a:p>
            <a:pPr algn="ctr" defTabSz="457200" fontAlgn="base">
              <a:spcBef>
                <a:spcPct val="0"/>
              </a:spcBef>
              <a:spcAft>
                <a:spcPct val="0"/>
              </a:spcAft>
              <a:buClr>
                <a:srgbClr val="000000"/>
              </a:buClr>
              <a:buSzPct val="100000"/>
            </a:pPr>
            <a:endParaRPr lang="en-US" sz="1200" b="1">
              <a:solidFill>
                <a:prstClr val="white"/>
              </a:solidFill>
              <a:latin typeface="Times New Roman" panose="02020603050405020304" pitchFamily="18" charset="0"/>
              <a:cs typeface="Times New Roman" panose="02020603050405020304" pitchFamily="18" charset="0"/>
            </a:endParaRPr>
          </a:p>
        </p:txBody>
      </p:sp>
      <p:sp>
        <p:nvSpPr>
          <p:cNvPr id="60" name="Oval 59"/>
          <p:cNvSpPr>
            <a:spLocks noChangeArrowheads="1"/>
          </p:cNvSpPr>
          <p:nvPr/>
        </p:nvSpPr>
        <p:spPr bwMode="auto">
          <a:xfrm>
            <a:off x="2365466" y="307035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23</a:t>
            </a:r>
          </a:p>
        </p:txBody>
      </p:sp>
      <p:sp>
        <p:nvSpPr>
          <p:cNvPr id="61" name="Oval 60"/>
          <p:cNvSpPr>
            <a:spLocks noChangeArrowheads="1"/>
          </p:cNvSpPr>
          <p:nvPr/>
        </p:nvSpPr>
        <p:spPr bwMode="auto">
          <a:xfrm>
            <a:off x="3085352" y="2948446"/>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a:t>
            </a:r>
          </a:p>
        </p:txBody>
      </p:sp>
      <p:sp>
        <p:nvSpPr>
          <p:cNvPr id="62" name="Oval 61"/>
          <p:cNvSpPr>
            <a:spLocks noChangeArrowheads="1"/>
          </p:cNvSpPr>
          <p:nvPr/>
        </p:nvSpPr>
        <p:spPr bwMode="auto">
          <a:xfrm>
            <a:off x="4897156" y="2948446"/>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a:t>
            </a:r>
          </a:p>
        </p:txBody>
      </p:sp>
      <p:sp>
        <p:nvSpPr>
          <p:cNvPr id="63" name="Oval 62"/>
          <p:cNvSpPr>
            <a:spLocks noChangeArrowheads="1"/>
          </p:cNvSpPr>
          <p:nvPr/>
        </p:nvSpPr>
        <p:spPr bwMode="auto">
          <a:xfrm>
            <a:off x="6649756" y="2948446"/>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3</a:t>
            </a:r>
          </a:p>
        </p:txBody>
      </p:sp>
      <p:sp>
        <p:nvSpPr>
          <p:cNvPr id="64" name="Oval 63"/>
          <p:cNvSpPr>
            <a:spLocks noChangeArrowheads="1"/>
          </p:cNvSpPr>
          <p:nvPr/>
        </p:nvSpPr>
        <p:spPr bwMode="auto">
          <a:xfrm>
            <a:off x="2804500" y="2388729"/>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4</a:t>
            </a:r>
          </a:p>
        </p:txBody>
      </p:sp>
      <p:sp>
        <p:nvSpPr>
          <p:cNvPr id="65" name="Oval 64"/>
          <p:cNvSpPr>
            <a:spLocks noChangeArrowheads="1"/>
          </p:cNvSpPr>
          <p:nvPr/>
        </p:nvSpPr>
        <p:spPr bwMode="auto">
          <a:xfrm>
            <a:off x="4820956" y="2388729"/>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5</a:t>
            </a:r>
          </a:p>
        </p:txBody>
      </p:sp>
      <p:sp>
        <p:nvSpPr>
          <p:cNvPr id="66" name="Oval 65"/>
          <p:cNvSpPr>
            <a:spLocks noChangeArrowheads="1"/>
          </p:cNvSpPr>
          <p:nvPr/>
        </p:nvSpPr>
        <p:spPr bwMode="auto">
          <a:xfrm>
            <a:off x="5784243" y="2388729"/>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6</a:t>
            </a:r>
          </a:p>
        </p:txBody>
      </p:sp>
      <p:sp>
        <p:nvSpPr>
          <p:cNvPr id="67" name="Oval 66"/>
          <p:cNvSpPr>
            <a:spLocks noChangeArrowheads="1"/>
          </p:cNvSpPr>
          <p:nvPr/>
        </p:nvSpPr>
        <p:spPr bwMode="auto">
          <a:xfrm>
            <a:off x="6178908"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7</a:t>
            </a:r>
          </a:p>
        </p:txBody>
      </p:sp>
      <p:sp>
        <p:nvSpPr>
          <p:cNvPr id="68" name="Oval 67"/>
          <p:cNvSpPr>
            <a:spLocks noChangeArrowheads="1"/>
          </p:cNvSpPr>
          <p:nvPr/>
        </p:nvSpPr>
        <p:spPr bwMode="auto">
          <a:xfrm>
            <a:off x="6348727"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8</a:t>
            </a:r>
          </a:p>
        </p:txBody>
      </p:sp>
      <p:sp>
        <p:nvSpPr>
          <p:cNvPr id="69" name="Oval 68"/>
          <p:cNvSpPr>
            <a:spLocks noChangeArrowheads="1"/>
          </p:cNvSpPr>
          <p:nvPr/>
        </p:nvSpPr>
        <p:spPr bwMode="auto">
          <a:xfrm>
            <a:off x="6518546"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9</a:t>
            </a:r>
          </a:p>
        </p:txBody>
      </p:sp>
      <p:sp>
        <p:nvSpPr>
          <p:cNvPr id="70" name="Oval 69"/>
          <p:cNvSpPr>
            <a:spLocks noChangeArrowheads="1"/>
          </p:cNvSpPr>
          <p:nvPr/>
        </p:nvSpPr>
        <p:spPr bwMode="auto">
          <a:xfrm>
            <a:off x="6689929"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10</a:t>
            </a:r>
          </a:p>
        </p:txBody>
      </p:sp>
      <p:sp>
        <p:nvSpPr>
          <p:cNvPr id="71" name="Oval 70"/>
          <p:cNvSpPr>
            <a:spLocks noChangeArrowheads="1"/>
          </p:cNvSpPr>
          <p:nvPr/>
        </p:nvSpPr>
        <p:spPr bwMode="auto">
          <a:xfrm>
            <a:off x="6178908" y="2555008"/>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11</a:t>
            </a:r>
          </a:p>
        </p:txBody>
      </p:sp>
      <p:sp>
        <p:nvSpPr>
          <p:cNvPr id="72" name="Oval 71"/>
          <p:cNvSpPr>
            <a:spLocks noChangeArrowheads="1"/>
          </p:cNvSpPr>
          <p:nvPr/>
        </p:nvSpPr>
        <p:spPr bwMode="auto">
          <a:xfrm>
            <a:off x="6349248" y="2555007"/>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12</a:t>
            </a:r>
          </a:p>
        </p:txBody>
      </p:sp>
      <p:sp>
        <p:nvSpPr>
          <p:cNvPr id="73" name="Oval 72"/>
          <p:cNvSpPr>
            <a:spLocks noChangeArrowheads="1"/>
          </p:cNvSpPr>
          <p:nvPr/>
        </p:nvSpPr>
        <p:spPr bwMode="auto">
          <a:xfrm>
            <a:off x="6519588" y="2555007"/>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13</a:t>
            </a:r>
          </a:p>
        </p:txBody>
      </p:sp>
      <p:sp>
        <p:nvSpPr>
          <p:cNvPr id="74" name="Oval 73"/>
          <p:cNvSpPr>
            <a:spLocks noChangeArrowheads="1"/>
          </p:cNvSpPr>
          <p:nvPr/>
        </p:nvSpPr>
        <p:spPr bwMode="auto">
          <a:xfrm>
            <a:off x="6689929" y="2555007"/>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14</a:t>
            </a:r>
          </a:p>
        </p:txBody>
      </p:sp>
      <p:sp>
        <p:nvSpPr>
          <p:cNvPr id="75" name="Oval 74"/>
          <p:cNvSpPr>
            <a:spLocks noChangeArrowheads="1"/>
          </p:cNvSpPr>
          <p:nvPr/>
        </p:nvSpPr>
        <p:spPr bwMode="auto">
          <a:xfrm>
            <a:off x="8923172" y="2388729"/>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15</a:t>
            </a:r>
          </a:p>
        </p:txBody>
      </p:sp>
      <p:sp>
        <p:nvSpPr>
          <p:cNvPr id="76" name="Oval 75"/>
          <p:cNvSpPr>
            <a:spLocks noChangeArrowheads="1"/>
          </p:cNvSpPr>
          <p:nvPr/>
        </p:nvSpPr>
        <p:spPr bwMode="auto">
          <a:xfrm>
            <a:off x="7301910"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16</a:t>
            </a:r>
          </a:p>
        </p:txBody>
      </p:sp>
      <p:sp>
        <p:nvSpPr>
          <p:cNvPr id="77" name="Oval 76"/>
          <p:cNvSpPr>
            <a:spLocks noChangeArrowheads="1"/>
          </p:cNvSpPr>
          <p:nvPr/>
        </p:nvSpPr>
        <p:spPr bwMode="auto">
          <a:xfrm>
            <a:off x="7483187"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17</a:t>
            </a:r>
          </a:p>
        </p:txBody>
      </p:sp>
      <p:sp>
        <p:nvSpPr>
          <p:cNvPr id="78" name="Oval 77"/>
          <p:cNvSpPr>
            <a:spLocks noChangeArrowheads="1"/>
          </p:cNvSpPr>
          <p:nvPr/>
        </p:nvSpPr>
        <p:spPr bwMode="auto">
          <a:xfrm>
            <a:off x="7663218"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18</a:t>
            </a:r>
          </a:p>
        </p:txBody>
      </p:sp>
      <p:sp>
        <p:nvSpPr>
          <p:cNvPr id="79" name="Oval 78"/>
          <p:cNvSpPr>
            <a:spLocks noChangeArrowheads="1"/>
          </p:cNvSpPr>
          <p:nvPr/>
        </p:nvSpPr>
        <p:spPr bwMode="auto">
          <a:xfrm>
            <a:off x="7845931"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19</a:t>
            </a:r>
          </a:p>
        </p:txBody>
      </p:sp>
      <p:sp>
        <p:nvSpPr>
          <p:cNvPr id="80" name="Oval 79"/>
          <p:cNvSpPr>
            <a:spLocks noChangeArrowheads="1"/>
          </p:cNvSpPr>
          <p:nvPr/>
        </p:nvSpPr>
        <p:spPr bwMode="auto">
          <a:xfrm>
            <a:off x="8229484"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20</a:t>
            </a:r>
          </a:p>
        </p:txBody>
      </p:sp>
      <p:sp>
        <p:nvSpPr>
          <p:cNvPr id="81" name="Oval 80"/>
          <p:cNvSpPr>
            <a:spLocks noChangeArrowheads="1"/>
          </p:cNvSpPr>
          <p:nvPr/>
        </p:nvSpPr>
        <p:spPr bwMode="auto">
          <a:xfrm>
            <a:off x="8532908" y="198780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21</a:t>
            </a:r>
          </a:p>
        </p:txBody>
      </p:sp>
      <p:sp>
        <p:nvSpPr>
          <p:cNvPr id="82" name="Oval 81"/>
          <p:cNvSpPr>
            <a:spLocks noChangeArrowheads="1"/>
          </p:cNvSpPr>
          <p:nvPr/>
        </p:nvSpPr>
        <p:spPr bwMode="auto">
          <a:xfrm>
            <a:off x="2111185" y="307035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22</a:t>
            </a:r>
          </a:p>
        </p:txBody>
      </p:sp>
      <p:sp>
        <p:nvSpPr>
          <p:cNvPr id="102" name="Oval 101"/>
          <p:cNvSpPr>
            <a:spLocks noChangeArrowheads="1"/>
          </p:cNvSpPr>
          <p:nvPr/>
        </p:nvSpPr>
        <p:spPr bwMode="auto">
          <a:xfrm>
            <a:off x="5591260" y="307035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23</a:t>
            </a:r>
          </a:p>
        </p:txBody>
      </p:sp>
      <p:sp>
        <p:nvSpPr>
          <p:cNvPr id="103" name="Oval 102"/>
          <p:cNvSpPr>
            <a:spLocks noChangeArrowheads="1"/>
          </p:cNvSpPr>
          <p:nvPr/>
        </p:nvSpPr>
        <p:spPr bwMode="auto">
          <a:xfrm>
            <a:off x="5255461" y="307035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22</a:t>
            </a:r>
          </a:p>
        </p:txBody>
      </p:sp>
      <p:sp>
        <p:nvSpPr>
          <p:cNvPr id="104" name="Oval 103"/>
          <p:cNvSpPr>
            <a:spLocks noChangeArrowheads="1"/>
          </p:cNvSpPr>
          <p:nvPr/>
        </p:nvSpPr>
        <p:spPr bwMode="auto">
          <a:xfrm>
            <a:off x="9822068" y="307035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23</a:t>
            </a:r>
          </a:p>
        </p:txBody>
      </p:sp>
      <p:sp>
        <p:nvSpPr>
          <p:cNvPr id="105" name="Oval 104"/>
          <p:cNvSpPr>
            <a:spLocks noChangeArrowheads="1"/>
          </p:cNvSpPr>
          <p:nvPr/>
        </p:nvSpPr>
        <p:spPr bwMode="auto">
          <a:xfrm>
            <a:off x="9520457" y="307035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22</a:t>
            </a:r>
          </a:p>
        </p:txBody>
      </p:sp>
      <p:sp>
        <p:nvSpPr>
          <p:cNvPr id="106" name="Oval 105"/>
          <p:cNvSpPr>
            <a:spLocks noChangeArrowheads="1"/>
          </p:cNvSpPr>
          <p:nvPr/>
        </p:nvSpPr>
        <p:spPr bwMode="auto">
          <a:xfrm>
            <a:off x="7377632" y="2948446"/>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a:t>
            </a:r>
          </a:p>
        </p:txBody>
      </p:sp>
      <p:sp>
        <p:nvSpPr>
          <p:cNvPr id="107" name="Oval 106"/>
          <p:cNvSpPr>
            <a:spLocks noChangeArrowheads="1"/>
          </p:cNvSpPr>
          <p:nvPr/>
        </p:nvSpPr>
        <p:spPr bwMode="auto">
          <a:xfrm>
            <a:off x="8085266" y="2948446"/>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a:t>
            </a:r>
          </a:p>
        </p:txBody>
      </p:sp>
      <p:sp>
        <p:nvSpPr>
          <p:cNvPr id="108" name="Oval 107"/>
          <p:cNvSpPr>
            <a:spLocks noChangeArrowheads="1"/>
          </p:cNvSpPr>
          <p:nvPr/>
        </p:nvSpPr>
        <p:spPr bwMode="auto">
          <a:xfrm>
            <a:off x="8806950" y="2948446"/>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3</a:t>
            </a:r>
          </a:p>
        </p:txBody>
      </p:sp>
      <p:grpSp>
        <p:nvGrpSpPr>
          <p:cNvPr id="171" name="Group 170"/>
          <p:cNvGrpSpPr/>
          <p:nvPr/>
        </p:nvGrpSpPr>
        <p:grpSpPr>
          <a:xfrm>
            <a:off x="8763000" y="3708449"/>
            <a:ext cx="1524000" cy="1368605"/>
            <a:chOff x="7239000" y="3071537"/>
            <a:chExt cx="1524000" cy="1368605"/>
          </a:xfrm>
        </p:grpSpPr>
        <p:sp>
          <p:nvSpPr>
            <p:cNvPr id="128" name="Oval 127"/>
            <p:cNvSpPr>
              <a:spLocks noChangeArrowheads="1"/>
            </p:cNvSpPr>
            <p:nvPr/>
          </p:nvSpPr>
          <p:spPr bwMode="auto">
            <a:xfrm>
              <a:off x="7239000" y="3119887"/>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19</a:t>
              </a:r>
            </a:p>
          </p:txBody>
        </p:sp>
        <p:sp>
          <p:nvSpPr>
            <p:cNvPr id="156" name="Rectangle 155"/>
            <p:cNvSpPr/>
            <p:nvPr/>
          </p:nvSpPr>
          <p:spPr>
            <a:xfrm>
              <a:off x="7347228" y="3071537"/>
              <a:ext cx="1415772"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Reference Data Lookup</a:t>
              </a:r>
            </a:p>
          </p:txBody>
        </p:sp>
        <p:sp>
          <p:nvSpPr>
            <p:cNvPr id="129" name="Oval 128"/>
            <p:cNvSpPr>
              <a:spLocks noChangeArrowheads="1"/>
            </p:cNvSpPr>
            <p:nvPr/>
          </p:nvSpPr>
          <p:spPr bwMode="auto">
            <a:xfrm>
              <a:off x="7239000" y="3400483"/>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20</a:t>
              </a:r>
            </a:p>
          </p:txBody>
        </p:sp>
        <p:sp>
          <p:nvSpPr>
            <p:cNvPr id="157" name="Rectangle 156"/>
            <p:cNvSpPr/>
            <p:nvPr/>
          </p:nvSpPr>
          <p:spPr>
            <a:xfrm>
              <a:off x="7347228" y="3352133"/>
              <a:ext cx="1003801"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Transform Data</a:t>
              </a:r>
            </a:p>
          </p:txBody>
        </p:sp>
        <p:sp>
          <p:nvSpPr>
            <p:cNvPr id="130" name="Oval 129"/>
            <p:cNvSpPr>
              <a:spLocks noChangeArrowheads="1"/>
            </p:cNvSpPr>
            <p:nvPr/>
          </p:nvSpPr>
          <p:spPr bwMode="auto">
            <a:xfrm>
              <a:off x="7239000" y="3681079"/>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21</a:t>
              </a:r>
            </a:p>
          </p:txBody>
        </p:sp>
        <p:sp>
          <p:nvSpPr>
            <p:cNvPr id="158" name="Rectangle 157"/>
            <p:cNvSpPr/>
            <p:nvPr/>
          </p:nvSpPr>
          <p:spPr>
            <a:xfrm>
              <a:off x="7347228" y="3632729"/>
              <a:ext cx="835485"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Enrich Data </a:t>
              </a:r>
            </a:p>
          </p:txBody>
        </p:sp>
        <p:sp>
          <p:nvSpPr>
            <p:cNvPr id="131" name="Oval 130"/>
            <p:cNvSpPr>
              <a:spLocks noChangeArrowheads="1"/>
            </p:cNvSpPr>
            <p:nvPr/>
          </p:nvSpPr>
          <p:spPr bwMode="auto">
            <a:xfrm>
              <a:off x="7239000" y="3961675"/>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22</a:t>
              </a:r>
            </a:p>
          </p:txBody>
        </p:sp>
        <p:sp>
          <p:nvSpPr>
            <p:cNvPr id="159" name="Rectangle 158"/>
            <p:cNvSpPr/>
            <p:nvPr/>
          </p:nvSpPr>
          <p:spPr>
            <a:xfrm>
              <a:off x="7347228" y="3913325"/>
              <a:ext cx="599844"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Archive</a:t>
              </a:r>
            </a:p>
          </p:txBody>
        </p:sp>
        <p:sp>
          <p:nvSpPr>
            <p:cNvPr id="109" name="Oval 108"/>
            <p:cNvSpPr>
              <a:spLocks noChangeArrowheads="1"/>
            </p:cNvSpPr>
            <p:nvPr/>
          </p:nvSpPr>
          <p:spPr bwMode="auto">
            <a:xfrm>
              <a:off x="7239000" y="424227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23</a:t>
              </a:r>
            </a:p>
          </p:txBody>
        </p:sp>
        <p:sp>
          <p:nvSpPr>
            <p:cNvPr id="160" name="Rectangle 159"/>
            <p:cNvSpPr/>
            <p:nvPr/>
          </p:nvSpPr>
          <p:spPr>
            <a:xfrm>
              <a:off x="7347228" y="4193921"/>
              <a:ext cx="484428"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Purge</a:t>
              </a:r>
            </a:p>
          </p:txBody>
        </p:sp>
      </p:grpSp>
      <p:grpSp>
        <p:nvGrpSpPr>
          <p:cNvPr id="168" name="Group 167"/>
          <p:cNvGrpSpPr/>
          <p:nvPr/>
        </p:nvGrpSpPr>
        <p:grpSpPr>
          <a:xfrm>
            <a:off x="1905000" y="3708447"/>
            <a:ext cx="2472662" cy="1649202"/>
            <a:chOff x="381000" y="3071537"/>
            <a:chExt cx="2472662" cy="1649202"/>
          </a:xfrm>
        </p:grpSpPr>
        <p:sp>
          <p:nvSpPr>
            <p:cNvPr id="110" name="Oval 109"/>
            <p:cNvSpPr>
              <a:spLocks noChangeArrowheads="1"/>
            </p:cNvSpPr>
            <p:nvPr/>
          </p:nvSpPr>
          <p:spPr bwMode="auto">
            <a:xfrm>
              <a:off x="381000" y="3119887"/>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a:t>
              </a:r>
            </a:p>
          </p:txBody>
        </p:sp>
        <p:sp>
          <p:nvSpPr>
            <p:cNvPr id="139" name="Rectangle 138"/>
            <p:cNvSpPr/>
            <p:nvPr/>
          </p:nvSpPr>
          <p:spPr>
            <a:xfrm>
              <a:off x="482500" y="3071537"/>
              <a:ext cx="1729961"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Error &amp; Exception Processing</a:t>
              </a:r>
            </a:p>
          </p:txBody>
        </p:sp>
        <p:sp>
          <p:nvSpPr>
            <p:cNvPr id="111" name="Oval 110"/>
            <p:cNvSpPr>
              <a:spLocks noChangeArrowheads="1"/>
            </p:cNvSpPr>
            <p:nvPr/>
          </p:nvSpPr>
          <p:spPr bwMode="auto">
            <a:xfrm>
              <a:off x="381000" y="3400483"/>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2</a:t>
              </a:r>
            </a:p>
          </p:txBody>
        </p:sp>
        <p:sp>
          <p:nvSpPr>
            <p:cNvPr id="140" name="Rectangle 139"/>
            <p:cNvSpPr/>
            <p:nvPr/>
          </p:nvSpPr>
          <p:spPr>
            <a:xfrm>
              <a:off x="482500" y="3352133"/>
              <a:ext cx="1239442"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Configuration set up</a:t>
              </a:r>
            </a:p>
          </p:txBody>
        </p:sp>
        <p:sp>
          <p:nvSpPr>
            <p:cNvPr id="112" name="Oval 111"/>
            <p:cNvSpPr>
              <a:spLocks noChangeArrowheads="1"/>
            </p:cNvSpPr>
            <p:nvPr/>
          </p:nvSpPr>
          <p:spPr bwMode="auto">
            <a:xfrm>
              <a:off x="381000" y="3681079"/>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3</a:t>
              </a:r>
            </a:p>
          </p:txBody>
        </p:sp>
        <p:sp>
          <p:nvSpPr>
            <p:cNvPr id="141" name="Rectangle 140"/>
            <p:cNvSpPr/>
            <p:nvPr/>
          </p:nvSpPr>
          <p:spPr>
            <a:xfrm>
              <a:off x="482500" y="3632729"/>
              <a:ext cx="1542410"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Audit, Balance, &amp; Control</a:t>
              </a:r>
            </a:p>
          </p:txBody>
        </p:sp>
        <p:sp>
          <p:nvSpPr>
            <p:cNvPr id="113" name="Oval 112"/>
            <p:cNvSpPr>
              <a:spLocks noChangeArrowheads="1"/>
            </p:cNvSpPr>
            <p:nvPr/>
          </p:nvSpPr>
          <p:spPr bwMode="auto">
            <a:xfrm>
              <a:off x="381000" y="3961675"/>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4</a:t>
              </a:r>
            </a:p>
          </p:txBody>
        </p:sp>
        <p:sp>
          <p:nvSpPr>
            <p:cNvPr id="142" name="Rectangle 141"/>
            <p:cNvSpPr/>
            <p:nvPr/>
          </p:nvSpPr>
          <p:spPr>
            <a:xfrm>
              <a:off x="482500" y="3913325"/>
              <a:ext cx="2371162"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Transport Data from Source to Edge Node</a:t>
              </a:r>
            </a:p>
          </p:txBody>
        </p:sp>
        <p:sp>
          <p:nvSpPr>
            <p:cNvPr id="114" name="Oval 113"/>
            <p:cNvSpPr>
              <a:spLocks noChangeArrowheads="1"/>
            </p:cNvSpPr>
            <p:nvPr/>
          </p:nvSpPr>
          <p:spPr bwMode="auto">
            <a:xfrm>
              <a:off x="381000" y="424227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5</a:t>
              </a:r>
            </a:p>
          </p:txBody>
        </p:sp>
        <p:sp>
          <p:nvSpPr>
            <p:cNvPr id="143" name="Rectangle 142"/>
            <p:cNvSpPr/>
            <p:nvPr/>
          </p:nvSpPr>
          <p:spPr>
            <a:xfrm>
              <a:off x="482500" y="4193921"/>
              <a:ext cx="1326004"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Convert Data Formats</a:t>
              </a:r>
            </a:p>
          </p:txBody>
        </p:sp>
        <p:sp>
          <p:nvSpPr>
            <p:cNvPr id="115" name="Oval 114"/>
            <p:cNvSpPr>
              <a:spLocks noChangeArrowheads="1"/>
            </p:cNvSpPr>
            <p:nvPr/>
          </p:nvSpPr>
          <p:spPr bwMode="auto">
            <a:xfrm>
              <a:off x="381000" y="4522868"/>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6</a:t>
              </a:r>
            </a:p>
          </p:txBody>
        </p:sp>
        <p:sp>
          <p:nvSpPr>
            <p:cNvPr id="144" name="Rectangle 143"/>
            <p:cNvSpPr/>
            <p:nvPr/>
          </p:nvSpPr>
          <p:spPr>
            <a:xfrm>
              <a:off x="482500" y="4474518"/>
              <a:ext cx="1643399"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Copy/Move Data to Hadoop</a:t>
              </a:r>
            </a:p>
          </p:txBody>
        </p:sp>
      </p:grpSp>
      <p:grpSp>
        <p:nvGrpSpPr>
          <p:cNvPr id="169" name="Group 168"/>
          <p:cNvGrpSpPr/>
          <p:nvPr/>
        </p:nvGrpSpPr>
        <p:grpSpPr>
          <a:xfrm>
            <a:off x="4624913" y="3708447"/>
            <a:ext cx="2043386" cy="1649202"/>
            <a:chOff x="2985814" y="3071537"/>
            <a:chExt cx="2043386" cy="1649202"/>
          </a:xfrm>
        </p:grpSpPr>
        <p:sp>
          <p:nvSpPr>
            <p:cNvPr id="116" name="Oval 115"/>
            <p:cNvSpPr>
              <a:spLocks noChangeArrowheads="1"/>
            </p:cNvSpPr>
            <p:nvPr/>
          </p:nvSpPr>
          <p:spPr bwMode="auto">
            <a:xfrm>
              <a:off x="2985814" y="3119887"/>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7</a:t>
              </a:r>
            </a:p>
          </p:txBody>
        </p:sp>
        <p:sp>
          <p:nvSpPr>
            <p:cNvPr id="145" name="Rectangle 144"/>
            <p:cNvSpPr/>
            <p:nvPr/>
          </p:nvSpPr>
          <p:spPr>
            <a:xfrm>
              <a:off x="3103673" y="3071537"/>
              <a:ext cx="1324402"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Preprocessing Service</a:t>
              </a:r>
            </a:p>
          </p:txBody>
        </p:sp>
        <p:sp>
          <p:nvSpPr>
            <p:cNvPr id="117" name="Oval 116"/>
            <p:cNvSpPr>
              <a:spLocks noChangeArrowheads="1"/>
            </p:cNvSpPr>
            <p:nvPr/>
          </p:nvSpPr>
          <p:spPr bwMode="auto">
            <a:xfrm>
              <a:off x="2985814" y="3400483"/>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8</a:t>
              </a:r>
            </a:p>
          </p:txBody>
        </p:sp>
        <p:sp>
          <p:nvSpPr>
            <p:cNvPr id="146" name="Rectangle 145"/>
            <p:cNvSpPr/>
            <p:nvPr/>
          </p:nvSpPr>
          <p:spPr>
            <a:xfrm>
              <a:off x="3103673" y="3352133"/>
              <a:ext cx="1925527"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Technical Data Validation (TDQ)</a:t>
              </a:r>
            </a:p>
          </p:txBody>
        </p:sp>
        <p:sp>
          <p:nvSpPr>
            <p:cNvPr id="118" name="Oval 117"/>
            <p:cNvSpPr>
              <a:spLocks noChangeArrowheads="1"/>
            </p:cNvSpPr>
            <p:nvPr/>
          </p:nvSpPr>
          <p:spPr bwMode="auto">
            <a:xfrm>
              <a:off x="2985814" y="3681079"/>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9</a:t>
              </a:r>
            </a:p>
          </p:txBody>
        </p:sp>
        <p:sp>
          <p:nvSpPr>
            <p:cNvPr id="147" name="Rectangle 146"/>
            <p:cNvSpPr/>
            <p:nvPr/>
          </p:nvSpPr>
          <p:spPr>
            <a:xfrm>
              <a:off x="3103673" y="3632729"/>
              <a:ext cx="1473480"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Source Delta Processing </a:t>
              </a:r>
            </a:p>
          </p:txBody>
        </p:sp>
        <p:sp>
          <p:nvSpPr>
            <p:cNvPr id="119" name="Oval 118"/>
            <p:cNvSpPr>
              <a:spLocks noChangeArrowheads="1"/>
            </p:cNvSpPr>
            <p:nvPr/>
          </p:nvSpPr>
          <p:spPr bwMode="auto">
            <a:xfrm>
              <a:off x="2985814" y="3961675"/>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10</a:t>
              </a:r>
            </a:p>
          </p:txBody>
        </p:sp>
        <p:sp>
          <p:nvSpPr>
            <p:cNvPr id="148" name="Rectangle 147"/>
            <p:cNvSpPr/>
            <p:nvPr/>
          </p:nvSpPr>
          <p:spPr>
            <a:xfrm>
              <a:off x="3103673" y="3913325"/>
              <a:ext cx="1069524"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Persist Raw Data</a:t>
              </a:r>
            </a:p>
          </p:txBody>
        </p:sp>
        <p:sp>
          <p:nvSpPr>
            <p:cNvPr id="120" name="Oval 119"/>
            <p:cNvSpPr>
              <a:spLocks noChangeArrowheads="1"/>
            </p:cNvSpPr>
            <p:nvPr/>
          </p:nvSpPr>
          <p:spPr bwMode="auto">
            <a:xfrm>
              <a:off x="2985814" y="424227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11</a:t>
              </a:r>
            </a:p>
          </p:txBody>
        </p:sp>
        <p:sp>
          <p:nvSpPr>
            <p:cNvPr id="149" name="Rectangle 148"/>
            <p:cNvSpPr/>
            <p:nvPr/>
          </p:nvSpPr>
          <p:spPr>
            <a:xfrm>
              <a:off x="3103673" y="4193921"/>
              <a:ext cx="1127232"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Catalog Raw Data</a:t>
              </a:r>
            </a:p>
          </p:txBody>
        </p:sp>
        <p:sp>
          <p:nvSpPr>
            <p:cNvPr id="121" name="Oval 120"/>
            <p:cNvSpPr>
              <a:spLocks noChangeArrowheads="1"/>
            </p:cNvSpPr>
            <p:nvPr/>
          </p:nvSpPr>
          <p:spPr bwMode="auto">
            <a:xfrm>
              <a:off x="2985814" y="4522868"/>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12</a:t>
              </a:r>
            </a:p>
          </p:txBody>
        </p:sp>
        <p:sp>
          <p:nvSpPr>
            <p:cNvPr id="150" name="Rectangle 149"/>
            <p:cNvSpPr/>
            <p:nvPr/>
          </p:nvSpPr>
          <p:spPr>
            <a:xfrm>
              <a:off x="3103673" y="4474518"/>
              <a:ext cx="809837"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Profile Data</a:t>
              </a:r>
            </a:p>
          </p:txBody>
        </p:sp>
      </p:grpSp>
      <p:grpSp>
        <p:nvGrpSpPr>
          <p:cNvPr id="170" name="Group 169"/>
          <p:cNvGrpSpPr/>
          <p:nvPr/>
        </p:nvGrpSpPr>
        <p:grpSpPr>
          <a:xfrm>
            <a:off x="6915550" y="3708447"/>
            <a:ext cx="1600200" cy="1649202"/>
            <a:chOff x="5257800" y="3071537"/>
            <a:chExt cx="1600200" cy="1649202"/>
          </a:xfrm>
        </p:grpSpPr>
        <p:sp>
          <p:nvSpPr>
            <p:cNvPr id="122" name="Oval 121"/>
            <p:cNvSpPr>
              <a:spLocks noChangeArrowheads="1"/>
            </p:cNvSpPr>
            <p:nvPr/>
          </p:nvSpPr>
          <p:spPr bwMode="auto">
            <a:xfrm>
              <a:off x="5257800" y="3119887"/>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13</a:t>
              </a:r>
            </a:p>
          </p:txBody>
        </p:sp>
        <p:sp>
          <p:nvSpPr>
            <p:cNvPr id="151" name="Rectangle 150"/>
            <p:cNvSpPr/>
            <p:nvPr/>
          </p:nvSpPr>
          <p:spPr>
            <a:xfrm>
              <a:off x="5360412" y="3071537"/>
              <a:ext cx="1188146"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Cross File Analysis</a:t>
              </a:r>
            </a:p>
          </p:txBody>
        </p:sp>
        <p:sp>
          <p:nvSpPr>
            <p:cNvPr id="123" name="Oval 122"/>
            <p:cNvSpPr>
              <a:spLocks noChangeArrowheads="1"/>
            </p:cNvSpPr>
            <p:nvPr/>
          </p:nvSpPr>
          <p:spPr bwMode="auto">
            <a:xfrm>
              <a:off x="5257800" y="3400483"/>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14</a:t>
              </a:r>
            </a:p>
          </p:txBody>
        </p:sp>
        <p:sp>
          <p:nvSpPr>
            <p:cNvPr id="152" name="Rectangle 151"/>
            <p:cNvSpPr/>
            <p:nvPr/>
          </p:nvSpPr>
          <p:spPr>
            <a:xfrm>
              <a:off x="5359224" y="3352133"/>
              <a:ext cx="1149674"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Causality Analysis</a:t>
              </a:r>
            </a:p>
          </p:txBody>
        </p:sp>
        <p:sp>
          <p:nvSpPr>
            <p:cNvPr id="124" name="Oval 123"/>
            <p:cNvSpPr>
              <a:spLocks noChangeArrowheads="1"/>
            </p:cNvSpPr>
            <p:nvPr/>
          </p:nvSpPr>
          <p:spPr bwMode="auto">
            <a:xfrm>
              <a:off x="5257800" y="3681079"/>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15</a:t>
              </a:r>
            </a:p>
          </p:txBody>
        </p:sp>
        <p:sp>
          <p:nvSpPr>
            <p:cNvPr id="153" name="Rectangle 152"/>
            <p:cNvSpPr/>
            <p:nvPr/>
          </p:nvSpPr>
          <p:spPr>
            <a:xfrm>
              <a:off x="5368490" y="3632729"/>
              <a:ext cx="1236236"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Target Load Service</a:t>
              </a:r>
            </a:p>
          </p:txBody>
        </p:sp>
        <p:sp>
          <p:nvSpPr>
            <p:cNvPr id="125" name="Oval 124"/>
            <p:cNvSpPr>
              <a:spLocks noChangeArrowheads="1"/>
            </p:cNvSpPr>
            <p:nvPr/>
          </p:nvSpPr>
          <p:spPr bwMode="auto">
            <a:xfrm>
              <a:off x="5257800" y="3961675"/>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16</a:t>
              </a:r>
            </a:p>
          </p:txBody>
        </p:sp>
        <p:sp>
          <p:nvSpPr>
            <p:cNvPr id="154" name="Rectangle 153"/>
            <p:cNvSpPr/>
            <p:nvPr/>
          </p:nvSpPr>
          <p:spPr>
            <a:xfrm>
              <a:off x="5368490" y="3913325"/>
              <a:ext cx="1489510"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Business Data Validation</a:t>
              </a:r>
            </a:p>
          </p:txBody>
        </p:sp>
        <p:sp>
          <p:nvSpPr>
            <p:cNvPr id="126" name="Oval 125"/>
            <p:cNvSpPr>
              <a:spLocks noChangeArrowheads="1"/>
            </p:cNvSpPr>
            <p:nvPr/>
          </p:nvSpPr>
          <p:spPr bwMode="auto">
            <a:xfrm>
              <a:off x="5257800" y="4242271"/>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17</a:t>
              </a:r>
            </a:p>
          </p:txBody>
        </p:sp>
        <p:sp>
          <p:nvSpPr>
            <p:cNvPr id="155" name="Rectangle 154"/>
            <p:cNvSpPr/>
            <p:nvPr/>
          </p:nvSpPr>
          <p:spPr>
            <a:xfrm>
              <a:off x="5368490" y="4193921"/>
              <a:ext cx="981359"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Merge / Match </a:t>
              </a:r>
            </a:p>
          </p:txBody>
        </p:sp>
        <p:sp>
          <p:nvSpPr>
            <p:cNvPr id="127" name="Oval 126"/>
            <p:cNvSpPr>
              <a:spLocks noChangeArrowheads="1"/>
            </p:cNvSpPr>
            <p:nvPr/>
          </p:nvSpPr>
          <p:spPr bwMode="auto">
            <a:xfrm>
              <a:off x="5257800" y="4522868"/>
              <a:ext cx="132044" cy="134133"/>
            </a:xfrm>
            <a:prstGeom prst="ellipse">
              <a:avLst/>
            </a:prstGeom>
            <a:solidFill>
              <a:srgbClr val="00B050"/>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a:extLst/>
          </p:spPr>
          <p:txBody>
            <a:bodyPr wrap="none" lIns="0" tIns="0" rIns="0" bIns="0" anchor="ctr">
              <a:noAutofit/>
            </a:bodyPr>
            <a:lstStyle/>
            <a:p>
              <a:pPr algn="ctr" defTabSz="457200" fontAlgn="base">
                <a:spcBef>
                  <a:spcPct val="0"/>
                </a:spcBef>
                <a:spcAft>
                  <a:spcPct val="0"/>
                </a:spcAft>
                <a:buClr>
                  <a:srgbClr val="000000"/>
                </a:buClr>
                <a:buSzPct val="100000"/>
              </a:pPr>
              <a:r>
                <a:rPr lang="en-US" sz="800" b="1" dirty="0">
                  <a:solidFill>
                    <a:prstClr val="white"/>
                  </a:solidFill>
                  <a:ea typeface="MS Gothic" pitchFamily="49" charset="-128"/>
                  <a:cs typeface="ＭＳ Ｐゴシック" charset="0"/>
                </a:rPr>
                <a:t>18</a:t>
              </a:r>
            </a:p>
          </p:txBody>
        </p:sp>
        <p:sp>
          <p:nvSpPr>
            <p:cNvPr id="161" name="Rectangle 160"/>
            <p:cNvSpPr/>
            <p:nvPr/>
          </p:nvSpPr>
          <p:spPr>
            <a:xfrm>
              <a:off x="5368490" y="4474518"/>
              <a:ext cx="896399" cy="246221"/>
            </a:xfrm>
            <a:prstGeom prst="rect">
              <a:avLst/>
            </a:prstGeom>
          </p:spPr>
          <p:txBody>
            <a:bodyPr wrap="none">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Manage Keys</a:t>
              </a:r>
            </a:p>
          </p:txBody>
        </p:sp>
      </p:grpSp>
      <p:sp>
        <p:nvSpPr>
          <p:cNvPr id="172" name="Rounded Rectangle 171"/>
          <p:cNvSpPr/>
          <p:nvPr/>
        </p:nvSpPr>
        <p:spPr bwMode="gray">
          <a:xfrm>
            <a:off x="1905000" y="3520972"/>
            <a:ext cx="8382000" cy="144889"/>
          </a:xfrm>
          <a:prstGeom prst="roundRect">
            <a:avLst/>
          </a:prstGeom>
          <a:solidFill>
            <a:schemeClr val="tx1"/>
          </a:solidFill>
          <a:ln w="9525">
            <a:noFill/>
            <a:miter lim="800000"/>
            <a:headEnd/>
            <a:tailEnd/>
          </a:ln>
        </p:spPr>
        <p:txBody>
          <a:bodyPr rtlCol="0" anchor="ctr"/>
          <a:lstStyle/>
          <a:p>
            <a:pPr algn="ctr" fontAlgn="base">
              <a:spcBef>
                <a:spcPct val="0"/>
              </a:spcBef>
              <a:spcAft>
                <a:spcPct val="0"/>
              </a:spcAft>
            </a:pPr>
            <a:r>
              <a:rPr lang="en-US" sz="1200" dirty="0">
                <a:solidFill>
                  <a:prstClr val="white"/>
                </a:solidFill>
                <a:latin typeface="Times New Roman" panose="02020603050405020304" pitchFamily="18" charset="0"/>
                <a:cs typeface="Times New Roman" panose="02020603050405020304" pitchFamily="18" charset="0"/>
              </a:rPr>
              <a:t>Micro Services</a:t>
            </a:r>
          </a:p>
        </p:txBody>
      </p:sp>
      <p:sp>
        <p:nvSpPr>
          <p:cNvPr id="132" name="TextBox 131"/>
          <p:cNvSpPr txBox="1"/>
          <p:nvPr/>
        </p:nvSpPr>
        <p:spPr bwMode="auto">
          <a:xfrm>
            <a:off x="1685926" y="1057276"/>
            <a:ext cx="1380443"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dirty="0">
                <a:solidFill>
                  <a:prstClr val="black"/>
                </a:solidFill>
                <a:latin typeface="Calibri" pitchFamily="-1" charset="0"/>
                <a:cs typeface="ＭＳ Ｐゴシック" charset="0"/>
              </a:rPr>
              <a:t>Payroll, HR, SSPs</a:t>
            </a:r>
          </a:p>
        </p:txBody>
      </p:sp>
    </p:spTree>
    <p:extLst>
      <p:ext uri="{BB962C8B-B14F-4D97-AF65-F5344CB8AC3E}">
        <p14:creationId xmlns:p14="http://schemas.microsoft.com/office/powerpoint/2010/main" val="56843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500" fill="hold"/>
                                        <p:tgtEl>
                                          <p:spTgt spid="168"/>
                                        </p:tgtEl>
                                        <p:attrNameLst>
                                          <p:attrName>ppt_x</p:attrName>
                                        </p:attrNameLst>
                                      </p:cBhvr>
                                      <p:tavLst>
                                        <p:tav tm="0">
                                          <p:val>
                                            <p:strVal val="#ppt_x"/>
                                          </p:val>
                                        </p:tav>
                                        <p:tav tm="100000">
                                          <p:val>
                                            <p:strVal val="#ppt_x"/>
                                          </p:val>
                                        </p:tav>
                                      </p:tavLst>
                                    </p:anim>
                                    <p:anim calcmode="lin" valueType="num">
                                      <p:cBhvr additive="base">
                                        <p:cTn id="8" dur="500" fill="hold"/>
                                        <p:tgtEl>
                                          <p:spTgt spid="16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69"/>
                                        </p:tgtEl>
                                        <p:attrNameLst>
                                          <p:attrName>style.visibility</p:attrName>
                                        </p:attrNameLst>
                                      </p:cBhvr>
                                      <p:to>
                                        <p:strVal val="visible"/>
                                      </p:to>
                                    </p:set>
                                    <p:anim calcmode="lin" valueType="num">
                                      <p:cBhvr additive="base">
                                        <p:cTn id="12" dur="500" fill="hold"/>
                                        <p:tgtEl>
                                          <p:spTgt spid="169"/>
                                        </p:tgtEl>
                                        <p:attrNameLst>
                                          <p:attrName>ppt_x</p:attrName>
                                        </p:attrNameLst>
                                      </p:cBhvr>
                                      <p:tavLst>
                                        <p:tav tm="0">
                                          <p:val>
                                            <p:strVal val="#ppt_x"/>
                                          </p:val>
                                        </p:tav>
                                        <p:tav tm="100000">
                                          <p:val>
                                            <p:strVal val="#ppt_x"/>
                                          </p:val>
                                        </p:tav>
                                      </p:tavLst>
                                    </p:anim>
                                    <p:anim calcmode="lin" valueType="num">
                                      <p:cBhvr additive="base">
                                        <p:cTn id="13" dur="500" fill="hold"/>
                                        <p:tgtEl>
                                          <p:spTgt spid="16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70"/>
                                        </p:tgtEl>
                                        <p:attrNameLst>
                                          <p:attrName>style.visibility</p:attrName>
                                        </p:attrNameLst>
                                      </p:cBhvr>
                                      <p:to>
                                        <p:strVal val="visible"/>
                                      </p:to>
                                    </p:set>
                                    <p:anim calcmode="lin" valueType="num">
                                      <p:cBhvr additive="base">
                                        <p:cTn id="17" dur="500" fill="hold"/>
                                        <p:tgtEl>
                                          <p:spTgt spid="170"/>
                                        </p:tgtEl>
                                        <p:attrNameLst>
                                          <p:attrName>ppt_x</p:attrName>
                                        </p:attrNameLst>
                                      </p:cBhvr>
                                      <p:tavLst>
                                        <p:tav tm="0">
                                          <p:val>
                                            <p:strVal val="#ppt_x"/>
                                          </p:val>
                                        </p:tav>
                                        <p:tav tm="100000">
                                          <p:val>
                                            <p:strVal val="#ppt_x"/>
                                          </p:val>
                                        </p:tav>
                                      </p:tavLst>
                                    </p:anim>
                                    <p:anim calcmode="lin" valueType="num">
                                      <p:cBhvr additive="base">
                                        <p:cTn id="18" dur="500" fill="hold"/>
                                        <p:tgtEl>
                                          <p:spTgt spid="17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71"/>
                                        </p:tgtEl>
                                        <p:attrNameLst>
                                          <p:attrName>style.visibility</p:attrName>
                                        </p:attrNameLst>
                                      </p:cBhvr>
                                      <p:to>
                                        <p:strVal val="visible"/>
                                      </p:to>
                                    </p:set>
                                    <p:anim calcmode="lin" valueType="num">
                                      <p:cBhvr additive="base">
                                        <p:cTn id="22" dur="500" fill="hold"/>
                                        <p:tgtEl>
                                          <p:spTgt spid="171"/>
                                        </p:tgtEl>
                                        <p:attrNameLst>
                                          <p:attrName>ppt_x</p:attrName>
                                        </p:attrNameLst>
                                      </p:cBhvr>
                                      <p:tavLst>
                                        <p:tav tm="0">
                                          <p:val>
                                            <p:strVal val="#ppt_x"/>
                                          </p:val>
                                        </p:tav>
                                        <p:tav tm="100000">
                                          <p:val>
                                            <p:strVal val="#ppt_x"/>
                                          </p:val>
                                        </p:tav>
                                      </p:tavLst>
                                    </p:anim>
                                    <p:anim calcmode="lin" valueType="num">
                                      <p:cBhvr additive="base">
                                        <p:cTn id="23"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598" y="68392"/>
            <a:ext cx="8786202" cy="482452"/>
          </a:xfrm>
        </p:spPr>
        <p:txBody>
          <a:bodyPr/>
          <a:lstStyle/>
          <a:p>
            <a:r>
              <a:rPr lang="en-US" dirty="0">
                <a:latin typeface="Arial" charset="0"/>
                <a:ea typeface="Arial" charset="0"/>
                <a:cs typeface="Arial" charset="0"/>
              </a:rPr>
              <a:t>Data Lake Tools &amp; Technologies for OPM EDR</a:t>
            </a:r>
            <a:endParaRPr lang="en-US" dirty="0"/>
          </a:p>
        </p:txBody>
      </p:sp>
      <p:sp>
        <p:nvSpPr>
          <p:cNvPr id="23" name="Rectangle 22">
            <a:extLst>
              <a:ext uri="{FF2B5EF4-FFF2-40B4-BE49-F238E27FC236}">
                <a16:creationId xmlns:a16="http://schemas.microsoft.com/office/drawing/2014/main" xmlns="" id="{01496DD4-B3FD-4C53-B122-57F86C0DF814}"/>
              </a:ext>
            </a:extLst>
          </p:cNvPr>
          <p:cNvSpPr/>
          <p:nvPr/>
        </p:nvSpPr>
        <p:spPr>
          <a:xfrm>
            <a:off x="2110127" y="780634"/>
            <a:ext cx="2480831" cy="5296461"/>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b="1" dirty="0" err="1">
                <a:solidFill>
                  <a:srgbClr val="191919"/>
                </a:solidFill>
                <a:ea typeface="HelvNeue Light for IBM" charset="0"/>
                <a:cs typeface="HelvNeue Light for IBM" charset="0"/>
              </a:rPr>
              <a:t>Sqoop</a:t>
            </a:r>
            <a:r>
              <a:rPr lang="en-US" sz="1200" dirty="0">
                <a:solidFill>
                  <a:srgbClr val="191919"/>
                </a:solidFill>
                <a:ea typeface="HelvNeue Light for IBM" charset="0"/>
                <a:cs typeface="HelvNeue Light for IBM" charset="0"/>
              </a:rPr>
              <a:t> transfers data from relational databases to </a:t>
            </a:r>
            <a:r>
              <a:rPr lang="en-US" sz="1200" dirty="0" err="1">
                <a:solidFill>
                  <a:srgbClr val="191919"/>
                </a:solidFill>
                <a:ea typeface="HelvNeue Light for IBM" charset="0"/>
                <a:cs typeface="HelvNeue Light for IBM" charset="0"/>
              </a:rPr>
              <a:t>Hadoop</a:t>
            </a:r>
            <a:r>
              <a:rPr lang="en-US" sz="1200" dirty="0">
                <a:solidFill>
                  <a:srgbClr val="191919"/>
                </a:solidFill>
                <a:ea typeface="HelvNeue Light for IBM" charset="0"/>
                <a:cs typeface="HelvNeue Light for IBM" charset="0"/>
              </a:rPr>
              <a:t> (Open Source)</a:t>
            </a:r>
          </a:p>
          <a:p>
            <a:pPr marL="171450" indent="-171450" defTabSz="577850">
              <a:spcBef>
                <a:spcPct val="0"/>
              </a:spcBef>
              <a:spcAft>
                <a:spcPct val="35000"/>
              </a:spcAft>
              <a:buFont typeface="Arial" panose="020B0604020202020204" pitchFamily="34" charset="0"/>
              <a:buChar char="•"/>
              <a:defRPr/>
            </a:pPr>
            <a:r>
              <a:rPr lang="en-US" sz="1200" b="1" dirty="0">
                <a:solidFill>
                  <a:srgbClr val="191919"/>
                </a:solidFill>
                <a:ea typeface="HelvNeue Light for IBM" charset="0"/>
                <a:cs typeface="HelvNeue Light for IBM" charset="0"/>
              </a:rPr>
              <a:t>Flume</a:t>
            </a:r>
            <a:r>
              <a:rPr lang="en-US" sz="1200" dirty="0">
                <a:solidFill>
                  <a:srgbClr val="191919"/>
                </a:solidFill>
                <a:ea typeface="HelvNeue Light for IBM" charset="0"/>
                <a:cs typeface="HelvNeue Light for IBM" charset="0"/>
              </a:rPr>
              <a:t> used to collect, aggregate, and load streaming data into </a:t>
            </a:r>
            <a:r>
              <a:rPr lang="en-US" sz="1200" dirty="0" err="1">
                <a:solidFill>
                  <a:srgbClr val="191919"/>
                </a:solidFill>
                <a:ea typeface="HelvNeue Light for IBM" charset="0"/>
                <a:cs typeface="HelvNeue Light for IBM" charset="0"/>
              </a:rPr>
              <a:t>Hadoop</a:t>
            </a:r>
            <a:r>
              <a:rPr lang="en-US" sz="1200" dirty="0">
                <a:solidFill>
                  <a:srgbClr val="191919"/>
                </a:solidFill>
                <a:ea typeface="HelvNeue Light for IBM" charset="0"/>
                <a:cs typeface="HelvNeue Light for IBM" charset="0"/>
              </a:rPr>
              <a:t>.  (Open Source)</a:t>
            </a:r>
          </a:p>
          <a:p>
            <a:pPr marL="171450" indent="-171450" defTabSz="577850">
              <a:spcBef>
                <a:spcPct val="0"/>
              </a:spcBef>
              <a:spcAft>
                <a:spcPct val="35000"/>
              </a:spcAft>
              <a:buFont typeface="Arial" panose="020B0604020202020204" pitchFamily="34" charset="0"/>
              <a:buChar char="•"/>
              <a:defRPr/>
            </a:pPr>
            <a:r>
              <a:rPr lang="en-US" sz="1200" b="1" dirty="0">
                <a:solidFill>
                  <a:srgbClr val="191919"/>
                </a:solidFill>
                <a:ea typeface="HelvNeue Light for IBM" charset="0"/>
                <a:cs typeface="HelvNeue Light for IBM" charset="0"/>
              </a:rPr>
              <a:t>Falcon</a:t>
            </a:r>
            <a:r>
              <a:rPr lang="en-US" sz="1200" dirty="0">
                <a:solidFill>
                  <a:srgbClr val="191919"/>
                </a:solidFill>
                <a:ea typeface="HelvNeue Light for IBM" charset="0"/>
                <a:cs typeface="HelvNeue Light for IBM" charset="0"/>
              </a:rPr>
              <a:t> feed processing and feed management system (Open Source)</a:t>
            </a:r>
          </a:p>
          <a:p>
            <a:pPr marL="171450" indent="-171450" defTabSz="577850">
              <a:spcBef>
                <a:spcPct val="0"/>
              </a:spcBef>
              <a:spcAft>
                <a:spcPct val="35000"/>
              </a:spcAft>
              <a:buFont typeface="Arial" panose="020B0604020202020204" pitchFamily="34" charset="0"/>
              <a:buChar char="•"/>
              <a:defRPr/>
            </a:pPr>
            <a:r>
              <a:rPr lang="en-US" sz="1200" b="1" dirty="0">
                <a:solidFill>
                  <a:srgbClr val="191919"/>
                </a:solidFill>
                <a:ea typeface="HelvNeue Light for IBM" charset="0"/>
                <a:cs typeface="HelvNeue Light for IBM" charset="0"/>
              </a:rPr>
              <a:t>Apache NIFI  </a:t>
            </a:r>
            <a:r>
              <a:rPr lang="en-US" sz="1200" dirty="0">
                <a:solidFill>
                  <a:srgbClr val="191919"/>
                </a:solidFill>
                <a:ea typeface="HelvNeue Light for IBM" charset="0"/>
                <a:cs typeface="HelvNeue Light for IBM" charset="0"/>
              </a:rPr>
              <a:t>automates the movement of data between disparate data sources and systems (Open Source)</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ea typeface="HelvNeue Light for IBM" charset="0"/>
                <a:cs typeface="HelvNeue Light for IBM" charset="0"/>
              </a:rPr>
              <a:t>IBM </a:t>
            </a:r>
            <a:r>
              <a:rPr lang="en-US" sz="1200" dirty="0" err="1">
                <a:solidFill>
                  <a:srgbClr val="191919"/>
                </a:solidFill>
                <a:ea typeface="HelvNeue Light for IBM" charset="0"/>
                <a:cs typeface="HelvNeue Light for IBM" charset="0"/>
              </a:rPr>
              <a:t>BigInsights</a:t>
            </a:r>
            <a:r>
              <a:rPr lang="en-US" sz="1200" dirty="0">
                <a:solidFill>
                  <a:srgbClr val="191919"/>
                </a:solidFill>
                <a:ea typeface="HelvNeue Light for IBM" charset="0"/>
                <a:cs typeface="HelvNeue Light for IBM" charset="0"/>
              </a:rPr>
              <a:t> (COTS)</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ea typeface="HelvNeue Light for IBM" charset="0"/>
                <a:cs typeface="HelvNeue Light for IBM" charset="0"/>
              </a:rPr>
              <a:t>IBM </a:t>
            </a:r>
            <a:r>
              <a:rPr lang="en-US" sz="1200" dirty="0" err="1">
                <a:solidFill>
                  <a:srgbClr val="191919"/>
                </a:solidFill>
                <a:ea typeface="HelvNeue Light for IBM" charset="0"/>
                <a:cs typeface="HelvNeue Light for IBM" charset="0"/>
              </a:rPr>
              <a:t>BigIntegrate</a:t>
            </a:r>
            <a:r>
              <a:rPr lang="en-US" sz="1200" dirty="0">
                <a:solidFill>
                  <a:srgbClr val="191919"/>
                </a:solidFill>
                <a:ea typeface="HelvNeue Light for IBM" charset="0"/>
                <a:cs typeface="HelvNeue Light for IBM" charset="0"/>
              </a:rPr>
              <a:t> (COTS)</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ea typeface="HelvNeue Light for IBM" charset="0"/>
                <a:cs typeface="HelvNeue Light for IBM" charset="0"/>
              </a:rPr>
              <a:t>IBM Data Stage (COTS)</a:t>
            </a:r>
          </a:p>
          <a:p>
            <a:pPr defTabSz="577850">
              <a:spcBef>
                <a:spcPct val="0"/>
              </a:spcBef>
              <a:spcAft>
                <a:spcPct val="35000"/>
              </a:spcAft>
              <a:defRPr/>
            </a:pPr>
            <a:endParaRPr lang="en-US" sz="1200" dirty="0">
              <a:solidFill>
                <a:srgbClr val="191919"/>
              </a:solidFill>
              <a:ea typeface="HelvNeue Light for IBM" charset="0"/>
              <a:cs typeface="HelvNeue Light for IBM" charset="0"/>
            </a:endParaRPr>
          </a:p>
        </p:txBody>
      </p:sp>
      <p:sp>
        <p:nvSpPr>
          <p:cNvPr id="24" name="TextBox 23">
            <a:extLst>
              <a:ext uri="{FF2B5EF4-FFF2-40B4-BE49-F238E27FC236}">
                <a16:creationId xmlns:a16="http://schemas.microsoft.com/office/drawing/2014/main" xmlns="" id="{D192DDA7-D6A9-4972-AF1E-D9CA8D53CE4E}"/>
              </a:ext>
            </a:extLst>
          </p:cNvPr>
          <p:cNvSpPr txBox="1"/>
          <p:nvPr/>
        </p:nvSpPr>
        <p:spPr>
          <a:xfrm>
            <a:off x="2110127" y="780635"/>
            <a:ext cx="248083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Ingestion</a:t>
            </a:r>
          </a:p>
        </p:txBody>
      </p:sp>
      <p:sp>
        <p:nvSpPr>
          <p:cNvPr id="25" name="Rectangle 24">
            <a:extLst>
              <a:ext uri="{FF2B5EF4-FFF2-40B4-BE49-F238E27FC236}">
                <a16:creationId xmlns:a16="http://schemas.microsoft.com/office/drawing/2014/main" xmlns="" id="{9EBF71BC-F413-4259-8EF2-52230D88FE07}"/>
              </a:ext>
            </a:extLst>
          </p:cNvPr>
          <p:cNvSpPr/>
          <p:nvPr/>
        </p:nvSpPr>
        <p:spPr>
          <a:xfrm>
            <a:off x="4929123" y="780633"/>
            <a:ext cx="2377440" cy="5300677"/>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b="1" dirty="0">
                <a:solidFill>
                  <a:srgbClr val="191919"/>
                </a:solidFill>
              </a:rPr>
              <a:t>Map Reduce </a:t>
            </a:r>
            <a:r>
              <a:rPr lang="en-US" sz="1200" dirty="0">
                <a:solidFill>
                  <a:srgbClr val="191919"/>
                </a:solidFill>
              </a:rPr>
              <a:t>used for processing and generating big data sets with a parallel, distributed algorithm on a cluster </a:t>
            </a:r>
            <a:r>
              <a:rPr lang="en-US" sz="1200" dirty="0">
                <a:solidFill>
                  <a:srgbClr val="191919"/>
                </a:solidFill>
                <a:ea typeface="HelvNeue Light for IBM" charset="0"/>
                <a:cs typeface="HelvNeue Light for IBM" charset="0"/>
              </a:rPr>
              <a:t>(Open Source)</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b="1" dirty="0">
                <a:solidFill>
                  <a:srgbClr val="191919"/>
                </a:solidFill>
              </a:rPr>
              <a:t>Pig </a:t>
            </a:r>
            <a:r>
              <a:rPr lang="en-US" sz="1200" dirty="0">
                <a:solidFill>
                  <a:srgbClr val="191919"/>
                </a:solidFill>
              </a:rPr>
              <a:t>used for performing a long series of data operations such as ETL </a:t>
            </a:r>
            <a:r>
              <a:rPr lang="en-US" sz="1200" dirty="0">
                <a:solidFill>
                  <a:srgbClr val="191919"/>
                </a:solidFill>
                <a:ea typeface="HelvNeue Light for IBM" charset="0"/>
                <a:cs typeface="HelvNeue Light for IBM" charset="0"/>
              </a:rPr>
              <a:t>(Open Source)</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b="1" dirty="0">
                <a:solidFill>
                  <a:srgbClr val="191919"/>
                </a:solidFill>
              </a:rPr>
              <a:t>Apache Drill </a:t>
            </a:r>
            <a:r>
              <a:rPr lang="en-US" sz="1200" dirty="0">
                <a:solidFill>
                  <a:srgbClr val="191919"/>
                </a:solidFill>
              </a:rPr>
              <a:t>used for data-intensive distributed applications for interactive analysis of large-scale datasets </a:t>
            </a:r>
            <a:r>
              <a:rPr lang="en-US" sz="1200" dirty="0">
                <a:solidFill>
                  <a:srgbClr val="191919"/>
                </a:solidFill>
                <a:ea typeface="HelvNeue Light for IBM" charset="0"/>
                <a:cs typeface="HelvNeue Light for IBM" charset="0"/>
              </a:rPr>
              <a:t>(Open Source)</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Big Match (COTS)</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a:t>
            </a:r>
            <a:r>
              <a:rPr lang="en-US" sz="1200" dirty="0" err="1">
                <a:solidFill>
                  <a:srgbClr val="191919"/>
                </a:solidFill>
              </a:rPr>
              <a:t>BigInsights</a:t>
            </a:r>
            <a:r>
              <a:rPr lang="en-US" sz="1200" dirty="0">
                <a:solidFill>
                  <a:srgbClr val="191919"/>
                </a:solidFill>
              </a:rPr>
              <a:t> (COTS)</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a:t>
            </a:r>
            <a:r>
              <a:rPr lang="en-US" sz="1200" dirty="0" err="1">
                <a:solidFill>
                  <a:srgbClr val="191919"/>
                </a:solidFill>
              </a:rPr>
              <a:t>BigQuality</a:t>
            </a:r>
            <a:r>
              <a:rPr lang="en-US" sz="1200" dirty="0">
                <a:solidFill>
                  <a:srgbClr val="191919"/>
                </a:solidFill>
              </a:rPr>
              <a:t> (COTS)</a:t>
            </a:r>
          </a:p>
          <a:p>
            <a:pPr marL="171450" indent="-171450" defTabSz="577850">
              <a:spcBef>
                <a:spcPct val="0"/>
              </a:spcBef>
              <a:spcAft>
                <a:spcPct val="35000"/>
              </a:spcAft>
              <a:buFont typeface="Arial" panose="020B0604020202020204" pitchFamily="34" charset="0"/>
              <a:buChar char="•"/>
              <a:defRPr/>
            </a:pPr>
            <a:endParaRPr lang="en-US" sz="1200" dirty="0">
              <a:solidFill>
                <a:srgbClr val="191919"/>
              </a:solidFill>
            </a:endParaRPr>
          </a:p>
        </p:txBody>
      </p:sp>
      <p:sp>
        <p:nvSpPr>
          <p:cNvPr id="26" name="TextBox 25">
            <a:extLst>
              <a:ext uri="{FF2B5EF4-FFF2-40B4-BE49-F238E27FC236}">
                <a16:creationId xmlns:a16="http://schemas.microsoft.com/office/drawing/2014/main" xmlns="" id="{A65AA6DE-2115-49A4-A781-8273337E4FDE}"/>
              </a:ext>
            </a:extLst>
          </p:cNvPr>
          <p:cNvSpPr txBox="1"/>
          <p:nvPr/>
        </p:nvSpPr>
        <p:spPr>
          <a:xfrm>
            <a:off x="4929123" y="780635"/>
            <a:ext cx="237744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Data Process</a:t>
            </a:r>
          </a:p>
        </p:txBody>
      </p:sp>
      <p:sp>
        <p:nvSpPr>
          <p:cNvPr id="27" name="Rectangle 26">
            <a:extLst>
              <a:ext uri="{FF2B5EF4-FFF2-40B4-BE49-F238E27FC236}">
                <a16:creationId xmlns:a16="http://schemas.microsoft.com/office/drawing/2014/main" xmlns="" id="{AF0A3190-E09E-4229-B04B-FEEA2CFD4B46}"/>
              </a:ext>
            </a:extLst>
          </p:cNvPr>
          <p:cNvSpPr/>
          <p:nvPr/>
        </p:nvSpPr>
        <p:spPr>
          <a:xfrm>
            <a:off x="7664903" y="780633"/>
            <a:ext cx="2377440" cy="5296460"/>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HDFS		</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HIVE		</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HBASE NoSQL – Column Family</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MongoDB</a:t>
            </a:r>
            <a:r>
              <a:rPr lang="en-US" sz="1200" dirty="0">
                <a:solidFill>
                  <a:srgbClr val="191919"/>
                </a:solidFill>
              </a:rPr>
              <a:t> NoSQL – Document Family</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CouchDB</a:t>
            </a:r>
            <a:r>
              <a:rPr lang="en-US" sz="1200" dirty="0">
                <a:solidFill>
                  <a:srgbClr val="191919"/>
                </a:solidFill>
              </a:rPr>
              <a:t>  NoSQL – Document Family</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Neo4J </a:t>
            </a:r>
            <a:r>
              <a:rPr lang="en-US" sz="1200" dirty="0" err="1">
                <a:solidFill>
                  <a:srgbClr val="191919"/>
                </a:solidFill>
              </a:rPr>
              <a:t>NoSQL</a:t>
            </a:r>
            <a:r>
              <a:rPr lang="en-US" sz="1200" dirty="0">
                <a:solidFill>
                  <a:srgbClr val="191919"/>
                </a:solidFill>
              </a:rPr>
              <a:t> – Graph</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PostGre</a:t>
            </a:r>
            <a:r>
              <a:rPr lang="en-US" sz="1200" dirty="0">
                <a:solidFill>
                  <a:srgbClr val="191919"/>
                </a:solidFill>
              </a:rPr>
              <a:t> – Relational</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Oracle – Relational</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DB2 – Relational</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SQL Server – Relational</a:t>
            </a:r>
          </a:p>
          <a:p>
            <a:pPr defTabSz="577850">
              <a:spcBef>
                <a:spcPct val="0"/>
              </a:spcBef>
              <a:spcAft>
                <a:spcPct val="35000"/>
              </a:spcAft>
              <a:defRPr/>
            </a:pPr>
            <a:endParaRPr lang="en-US" sz="1200" dirty="0">
              <a:solidFill>
                <a:srgbClr val="191919"/>
              </a:solidFill>
            </a:endParaRPr>
          </a:p>
        </p:txBody>
      </p:sp>
      <p:sp>
        <p:nvSpPr>
          <p:cNvPr id="28" name="TextBox 27">
            <a:extLst>
              <a:ext uri="{FF2B5EF4-FFF2-40B4-BE49-F238E27FC236}">
                <a16:creationId xmlns:a16="http://schemas.microsoft.com/office/drawing/2014/main" xmlns="" id="{3EF8CBC8-8F5D-48A3-AF09-E8FA9E228EDD}"/>
              </a:ext>
            </a:extLst>
          </p:cNvPr>
          <p:cNvSpPr txBox="1"/>
          <p:nvPr/>
        </p:nvSpPr>
        <p:spPr>
          <a:xfrm>
            <a:off x="7664903" y="780635"/>
            <a:ext cx="237744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Storage &amp; Database</a:t>
            </a:r>
          </a:p>
        </p:txBody>
      </p:sp>
      <p:sp>
        <p:nvSpPr>
          <p:cNvPr id="9" name="TextBox 8"/>
          <p:cNvSpPr txBox="1"/>
          <p:nvPr/>
        </p:nvSpPr>
        <p:spPr bwMode="auto">
          <a:xfrm>
            <a:off x="2333626" y="5153025"/>
            <a:ext cx="2133600" cy="738664"/>
          </a:xfrm>
          <a:prstGeom prst="rect">
            <a:avLst/>
          </a:prstGeom>
          <a:noFill/>
          <a:ln w="9525">
            <a:noFill/>
            <a:miter lim="800000"/>
            <a:headEnd/>
            <a:tailEnd/>
          </a:ln>
        </p:spPr>
        <p:txBody>
          <a:bodyPr wrap="square" rtlCol="0">
            <a:prstTxWarp prst="textNoShape">
              <a:avLst/>
            </a:prstTxWarp>
            <a:spAutoFit/>
          </a:bodyPr>
          <a:lstStyle/>
          <a:p>
            <a:pPr fontAlgn="base">
              <a:spcBef>
                <a:spcPct val="0"/>
              </a:spcBef>
              <a:spcAft>
                <a:spcPct val="0"/>
              </a:spcAft>
            </a:pPr>
            <a:r>
              <a:rPr lang="en-US" sz="1400" b="1" dirty="0">
                <a:solidFill>
                  <a:srgbClr val="4A66AC">
                    <a:lumMod val="75000"/>
                  </a:srgbClr>
                </a:solidFill>
                <a:latin typeface="Calibri" pitchFamily="-1" charset="0"/>
                <a:cs typeface="ＭＳ Ｐゴシック" charset="0"/>
              </a:rPr>
              <a:t>Note</a:t>
            </a:r>
            <a:r>
              <a:rPr lang="en-US" sz="1400" dirty="0">
                <a:solidFill>
                  <a:srgbClr val="4A66AC">
                    <a:lumMod val="75000"/>
                  </a:srgbClr>
                </a:solidFill>
                <a:latin typeface="Calibri" pitchFamily="-1" charset="0"/>
                <a:cs typeface="ＭＳ Ｐゴシック" charset="0"/>
              </a:rPr>
              <a:t>: </a:t>
            </a:r>
            <a:r>
              <a:rPr lang="en-US" sz="1400" dirty="0" err="1">
                <a:solidFill>
                  <a:srgbClr val="4A66AC">
                    <a:lumMod val="75000"/>
                  </a:srgbClr>
                </a:solidFill>
                <a:latin typeface="Calibri" pitchFamily="-1" charset="0"/>
                <a:cs typeface="ＭＳ Ｐゴシック" charset="0"/>
              </a:rPr>
              <a:t>Sqoop</a:t>
            </a:r>
            <a:r>
              <a:rPr lang="en-US" sz="1400" dirty="0">
                <a:solidFill>
                  <a:srgbClr val="4A66AC">
                    <a:lumMod val="75000"/>
                  </a:srgbClr>
                </a:solidFill>
                <a:latin typeface="Calibri" pitchFamily="-1" charset="0"/>
                <a:cs typeface="ＭＳ Ｐゴシック" charset="0"/>
              </a:rPr>
              <a:t>, Flume, Falcon, and NIFI are included as part of HDP</a:t>
            </a:r>
          </a:p>
        </p:txBody>
      </p:sp>
      <p:sp>
        <p:nvSpPr>
          <p:cNvPr id="10" name="TextBox 9"/>
          <p:cNvSpPr txBox="1"/>
          <p:nvPr/>
        </p:nvSpPr>
        <p:spPr bwMode="auto">
          <a:xfrm>
            <a:off x="3324226" y="6248401"/>
            <a:ext cx="5559471" cy="307777"/>
          </a:xfrm>
          <a:prstGeom prst="rect">
            <a:avLst/>
          </a:prstGeom>
          <a:noFill/>
          <a:ln w="9525">
            <a:noFill/>
            <a:miter lim="800000"/>
            <a:headEnd/>
            <a:tailEnd/>
          </a:ln>
        </p:spPr>
        <p:txBody>
          <a:bodyPr wrap="none" rtlCol="0">
            <a:prstTxWarp prst="textNoShape">
              <a:avLst/>
            </a:prstTxWarp>
            <a:spAutoFit/>
          </a:bodyPr>
          <a:lstStyle/>
          <a:p>
            <a:pPr fontAlgn="base">
              <a:spcBef>
                <a:spcPct val="0"/>
              </a:spcBef>
              <a:spcAft>
                <a:spcPct val="0"/>
              </a:spcAft>
            </a:pPr>
            <a:r>
              <a:rPr lang="en-US" sz="1400" b="1" dirty="0">
                <a:solidFill>
                  <a:prstClr val="black"/>
                </a:solidFill>
                <a:latin typeface="Calibri" pitchFamily="-1" charset="0"/>
                <a:cs typeface="ＭＳ Ｐゴシック" charset="0"/>
              </a:rPr>
              <a:t>Note: Real-time (i.e. Stream Computing) Technologies were not included</a:t>
            </a:r>
          </a:p>
        </p:txBody>
      </p:sp>
    </p:spTree>
    <p:extLst>
      <p:ext uri="{BB962C8B-B14F-4D97-AF65-F5344CB8AC3E}">
        <p14:creationId xmlns:p14="http://schemas.microsoft.com/office/powerpoint/2010/main" val="1674756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598" y="68392"/>
            <a:ext cx="8786202" cy="482452"/>
          </a:xfrm>
        </p:spPr>
        <p:txBody>
          <a:bodyPr/>
          <a:lstStyle/>
          <a:p>
            <a:r>
              <a:rPr lang="en-US" dirty="0">
                <a:latin typeface="Arial" charset="0"/>
                <a:ea typeface="Arial" charset="0"/>
                <a:cs typeface="Arial" charset="0"/>
              </a:rPr>
              <a:t>Data Lake Tools &amp; Technologies for OPM EDR</a:t>
            </a:r>
            <a:endParaRPr lang="en-US" dirty="0"/>
          </a:p>
        </p:txBody>
      </p:sp>
      <p:sp>
        <p:nvSpPr>
          <p:cNvPr id="23" name="Rectangle 22">
            <a:extLst>
              <a:ext uri="{FF2B5EF4-FFF2-40B4-BE49-F238E27FC236}">
                <a16:creationId xmlns:a16="http://schemas.microsoft.com/office/drawing/2014/main" xmlns="" id="{01496DD4-B3FD-4C53-B122-57F86C0DF814}"/>
              </a:ext>
            </a:extLst>
          </p:cNvPr>
          <p:cNvSpPr/>
          <p:nvPr/>
        </p:nvSpPr>
        <p:spPr>
          <a:xfrm>
            <a:off x="2110127" y="780634"/>
            <a:ext cx="2480831" cy="2357299"/>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Apache Sentry</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Apache Ranger</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Kerberos</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LDAP/AD</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SSO</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a:t>
            </a:r>
            <a:r>
              <a:rPr lang="en-US" sz="1200" dirty="0" err="1">
                <a:solidFill>
                  <a:srgbClr val="191919"/>
                </a:solidFill>
              </a:rPr>
              <a:t>Guardium</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Apache Knox</a:t>
            </a:r>
          </a:p>
        </p:txBody>
      </p:sp>
      <p:sp>
        <p:nvSpPr>
          <p:cNvPr id="24" name="TextBox 23">
            <a:extLst>
              <a:ext uri="{FF2B5EF4-FFF2-40B4-BE49-F238E27FC236}">
                <a16:creationId xmlns:a16="http://schemas.microsoft.com/office/drawing/2014/main" xmlns="" id="{D192DDA7-D6A9-4972-AF1E-D9CA8D53CE4E}"/>
              </a:ext>
            </a:extLst>
          </p:cNvPr>
          <p:cNvSpPr txBox="1"/>
          <p:nvPr/>
        </p:nvSpPr>
        <p:spPr>
          <a:xfrm>
            <a:off x="2110127" y="780635"/>
            <a:ext cx="248083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Security</a:t>
            </a:r>
          </a:p>
        </p:txBody>
      </p:sp>
      <p:sp>
        <p:nvSpPr>
          <p:cNvPr id="25" name="Rectangle 24">
            <a:extLst>
              <a:ext uri="{FF2B5EF4-FFF2-40B4-BE49-F238E27FC236}">
                <a16:creationId xmlns:a16="http://schemas.microsoft.com/office/drawing/2014/main" xmlns="" id="{9EBF71BC-F413-4259-8EF2-52230D88FE07}"/>
              </a:ext>
            </a:extLst>
          </p:cNvPr>
          <p:cNvSpPr/>
          <p:nvPr/>
        </p:nvSpPr>
        <p:spPr>
          <a:xfrm>
            <a:off x="4929123" y="780633"/>
            <a:ext cx="2377440" cy="2359175"/>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Hcatlog</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Metascope</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Atlas</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Navigator</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Meta Hub</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a:t>
            </a:r>
            <a:r>
              <a:rPr lang="en-US" sz="1200" dirty="0" err="1">
                <a:solidFill>
                  <a:srgbClr val="191919"/>
                </a:solidFill>
              </a:rPr>
              <a:t>InfoSphere</a:t>
            </a:r>
            <a:r>
              <a:rPr lang="en-US" sz="1200" dirty="0">
                <a:solidFill>
                  <a:srgbClr val="191919"/>
                </a:solidFill>
              </a:rPr>
              <a:t> Metadata Workbench</a:t>
            </a:r>
          </a:p>
        </p:txBody>
      </p:sp>
      <p:sp>
        <p:nvSpPr>
          <p:cNvPr id="26" name="TextBox 25">
            <a:extLst>
              <a:ext uri="{FF2B5EF4-FFF2-40B4-BE49-F238E27FC236}">
                <a16:creationId xmlns:a16="http://schemas.microsoft.com/office/drawing/2014/main" xmlns="" id="{A65AA6DE-2115-49A4-A781-8273337E4FDE}"/>
              </a:ext>
            </a:extLst>
          </p:cNvPr>
          <p:cNvSpPr txBox="1"/>
          <p:nvPr/>
        </p:nvSpPr>
        <p:spPr>
          <a:xfrm>
            <a:off x="4929123" y="780635"/>
            <a:ext cx="237744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Metadata Governance</a:t>
            </a:r>
          </a:p>
        </p:txBody>
      </p:sp>
      <p:sp>
        <p:nvSpPr>
          <p:cNvPr id="27" name="Rectangle 26">
            <a:extLst>
              <a:ext uri="{FF2B5EF4-FFF2-40B4-BE49-F238E27FC236}">
                <a16:creationId xmlns:a16="http://schemas.microsoft.com/office/drawing/2014/main" xmlns="" id="{AF0A3190-E09E-4229-B04B-FEEA2CFD4B46}"/>
              </a:ext>
            </a:extLst>
          </p:cNvPr>
          <p:cNvSpPr/>
          <p:nvPr/>
        </p:nvSpPr>
        <p:spPr>
          <a:xfrm>
            <a:off x="7664903" y="780633"/>
            <a:ext cx="2377440" cy="2357298"/>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Avro</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Parquet</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ORC</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RCFile</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Thirft</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Sequence</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Text</a:t>
            </a:r>
          </a:p>
          <a:p>
            <a:pPr defTabSz="577850">
              <a:spcBef>
                <a:spcPct val="0"/>
              </a:spcBef>
              <a:spcAft>
                <a:spcPct val="35000"/>
              </a:spcAft>
              <a:defRPr/>
            </a:pPr>
            <a:endParaRPr lang="en-US" sz="1200" dirty="0">
              <a:solidFill>
                <a:srgbClr val="191919"/>
              </a:solidFill>
            </a:endParaRPr>
          </a:p>
        </p:txBody>
      </p:sp>
      <p:sp>
        <p:nvSpPr>
          <p:cNvPr id="28" name="TextBox 27">
            <a:extLst>
              <a:ext uri="{FF2B5EF4-FFF2-40B4-BE49-F238E27FC236}">
                <a16:creationId xmlns:a16="http://schemas.microsoft.com/office/drawing/2014/main" xmlns="" id="{3EF8CBC8-8F5D-48A3-AF09-E8FA9E228EDD}"/>
              </a:ext>
            </a:extLst>
          </p:cNvPr>
          <p:cNvSpPr txBox="1"/>
          <p:nvPr/>
        </p:nvSpPr>
        <p:spPr>
          <a:xfrm>
            <a:off x="7664903" y="780635"/>
            <a:ext cx="237744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File Storage</a:t>
            </a:r>
          </a:p>
        </p:txBody>
      </p:sp>
      <p:sp>
        <p:nvSpPr>
          <p:cNvPr id="9" name="Rectangle 8">
            <a:extLst>
              <a:ext uri="{FF2B5EF4-FFF2-40B4-BE49-F238E27FC236}">
                <a16:creationId xmlns:a16="http://schemas.microsoft.com/office/drawing/2014/main" xmlns="" id="{09E3BEC7-3CA4-40A0-A39B-28C1996807A4}"/>
              </a:ext>
            </a:extLst>
          </p:cNvPr>
          <p:cNvSpPr/>
          <p:nvPr/>
        </p:nvSpPr>
        <p:spPr>
          <a:xfrm>
            <a:off x="2110127" y="3367722"/>
            <a:ext cx="2480831" cy="2865546"/>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Snappy</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Gzip</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Bzip2</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Lzo</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Lzm</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Deflate</a:t>
            </a:r>
          </a:p>
        </p:txBody>
      </p:sp>
      <p:sp>
        <p:nvSpPr>
          <p:cNvPr id="10" name="TextBox 9">
            <a:extLst>
              <a:ext uri="{FF2B5EF4-FFF2-40B4-BE49-F238E27FC236}">
                <a16:creationId xmlns:a16="http://schemas.microsoft.com/office/drawing/2014/main" xmlns="" id="{B991DE87-0517-466C-A0BB-E08D2BAAB7D1}"/>
              </a:ext>
            </a:extLst>
          </p:cNvPr>
          <p:cNvSpPr txBox="1"/>
          <p:nvPr/>
        </p:nvSpPr>
        <p:spPr>
          <a:xfrm>
            <a:off x="2110127" y="3367724"/>
            <a:ext cx="248083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Data Compression</a:t>
            </a:r>
          </a:p>
        </p:txBody>
      </p:sp>
      <p:sp>
        <p:nvSpPr>
          <p:cNvPr id="11" name="Rectangle 10">
            <a:extLst>
              <a:ext uri="{FF2B5EF4-FFF2-40B4-BE49-F238E27FC236}">
                <a16:creationId xmlns:a16="http://schemas.microsoft.com/office/drawing/2014/main" xmlns="" id="{A54EB994-424C-48A8-B493-EF977ADB8E49}"/>
              </a:ext>
            </a:extLst>
          </p:cNvPr>
          <p:cNvSpPr/>
          <p:nvPr/>
        </p:nvSpPr>
        <p:spPr>
          <a:xfrm>
            <a:off x="4929123" y="3367721"/>
            <a:ext cx="2377440" cy="2867826"/>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Solr</a:t>
            </a:r>
            <a:r>
              <a:rPr lang="en-US" sz="1200" dirty="0">
                <a:solidFill>
                  <a:srgbClr val="191919"/>
                </a:solidFill>
              </a:rPr>
              <a:t>/Lucene</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Splunk</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Apache </a:t>
            </a:r>
            <a:r>
              <a:rPr lang="en-US" sz="1200" dirty="0" err="1">
                <a:solidFill>
                  <a:srgbClr val="191919"/>
                </a:solidFill>
              </a:rPr>
              <a:t>Dril</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Watson Explorer</a:t>
            </a:r>
          </a:p>
        </p:txBody>
      </p:sp>
      <p:sp>
        <p:nvSpPr>
          <p:cNvPr id="12" name="TextBox 11">
            <a:extLst>
              <a:ext uri="{FF2B5EF4-FFF2-40B4-BE49-F238E27FC236}">
                <a16:creationId xmlns:a16="http://schemas.microsoft.com/office/drawing/2014/main" xmlns="" id="{0757C441-9FFB-46A6-9FF4-6D03D3700686}"/>
              </a:ext>
            </a:extLst>
          </p:cNvPr>
          <p:cNvSpPr txBox="1"/>
          <p:nvPr/>
        </p:nvSpPr>
        <p:spPr>
          <a:xfrm>
            <a:off x="4929123" y="3367724"/>
            <a:ext cx="237744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Index / Search</a:t>
            </a:r>
          </a:p>
        </p:txBody>
      </p:sp>
      <p:sp>
        <p:nvSpPr>
          <p:cNvPr id="13" name="Rectangle 12">
            <a:extLst>
              <a:ext uri="{FF2B5EF4-FFF2-40B4-BE49-F238E27FC236}">
                <a16:creationId xmlns:a16="http://schemas.microsoft.com/office/drawing/2014/main" xmlns="" id="{FD5A957F-E286-425C-8F0B-8E9BB14C8017}"/>
              </a:ext>
            </a:extLst>
          </p:cNvPr>
          <p:cNvSpPr/>
          <p:nvPr/>
        </p:nvSpPr>
        <p:spPr>
          <a:xfrm>
            <a:off x="7664903" y="3367722"/>
            <a:ext cx="2377440" cy="2865544"/>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Oozie</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Zookeeper</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YARN</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Mesos</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Ambari</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Hue</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Tez</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SQuirreL</a:t>
            </a:r>
            <a:r>
              <a:rPr lang="en-US" sz="1200" dirty="0">
                <a:solidFill>
                  <a:srgbClr val="191919"/>
                </a:solidFill>
              </a:rPr>
              <a:t> SQL Client</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Data Studio </a:t>
            </a:r>
          </a:p>
        </p:txBody>
      </p:sp>
      <p:sp>
        <p:nvSpPr>
          <p:cNvPr id="14" name="TextBox 13">
            <a:extLst>
              <a:ext uri="{FF2B5EF4-FFF2-40B4-BE49-F238E27FC236}">
                <a16:creationId xmlns:a16="http://schemas.microsoft.com/office/drawing/2014/main" xmlns="" id="{289D35BF-81DE-4621-8D09-ECD7DFA8B398}"/>
              </a:ext>
            </a:extLst>
          </p:cNvPr>
          <p:cNvSpPr txBox="1"/>
          <p:nvPr/>
        </p:nvSpPr>
        <p:spPr>
          <a:xfrm>
            <a:off x="7664903" y="3367724"/>
            <a:ext cx="2377440" cy="387153"/>
          </a:xfrm>
          <a:prstGeom prst="rect">
            <a:avLst/>
          </a:prstGeom>
          <a:solidFill>
            <a:srgbClr val="005493"/>
          </a:solidFill>
          <a:ln>
            <a:solidFill>
              <a:srgbClr val="005493"/>
            </a:solidFill>
          </a:ln>
        </p:spPr>
        <p:txBody>
          <a:bodyPr wrap="square" rtlCol="0" anchor="b">
            <a:noAutofit/>
          </a:bodyPr>
          <a:lstStyle/>
          <a:p>
            <a:pPr algn="ctr">
              <a:defRPr/>
            </a:pPr>
            <a:r>
              <a:rPr lang="en-US" sz="1400" dirty="0">
                <a:solidFill>
                  <a:prstClr val="white"/>
                </a:solidFill>
                <a:ea typeface="HelvNeue Light for IBM" charset="0"/>
                <a:cs typeface="HelvNeue Light for IBM" charset="0"/>
              </a:rPr>
              <a:t>Admin, Resource, Workflow</a:t>
            </a:r>
          </a:p>
        </p:txBody>
      </p:sp>
    </p:spTree>
    <p:extLst>
      <p:ext uri="{BB962C8B-B14F-4D97-AF65-F5344CB8AC3E}">
        <p14:creationId xmlns:p14="http://schemas.microsoft.com/office/powerpoint/2010/main" val="1777576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598" y="68392"/>
            <a:ext cx="8786202" cy="482452"/>
          </a:xfrm>
        </p:spPr>
        <p:txBody>
          <a:bodyPr/>
          <a:lstStyle/>
          <a:p>
            <a:r>
              <a:rPr lang="en-US" dirty="0">
                <a:latin typeface="Arial" charset="0"/>
                <a:ea typeface="Arial" charset="0"/>
                <a:cs typeface="Arial" charset="0"/>
              </a:rPr>
              <a:t>Data Lake Tools &amp; Technologies for OPM EDR</a:t>
            </a:r>
            <a:endParaRPr lang="en-US" dirty="0"/>
          </a:p>
        </p:txBody>
      </p:sp>
      <p:sp>
        <p:nvSpPr>
          <p:cNvPr id="23" name="Rectangle 22">
            <a:extLst>
              <a:ext uri="{FF2B5EF4-FFF2-40B4-BE49-F238E27FC236}">
                <a16:creationId xmlns:a16="http://schemas.microsoft.com/office/drawing/2014/main" xmlns="" id="{01496DD4-B3FD-4C53-B122-57F86C0DF814}"/>
              </a:ext>
            </a:extLst>
          </p:cNvPr>
          <p:cNvSpPr/>
          <p:nvPr/>
        </p:nvSpPr>
        <p:spPr>
          <a:xfrm>
            <a:off x="2110127" y="780634"/>
            <a:ext cx="2480831" cy="4724042"/>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a:solidFill>
                  <a:srgbClr val="191919"/>
                </a:solidFill>
                <a:ea typeface="HelvNeue Light for IBM" charset="0"/>
                <a:cs typeface="HelvNeue Light for IBM" charset="0"/>
              </a:rPr>
              <a:t>ELK (elasticsearch (Lucene) + logstash + kibana)</a:t>
            </a:r>
          </a:p>
          <a:p>
            <a:pPr marL="171450" indent="-171450" defTabSz="577850">
              <a:spcBef>
                <a:spcPct val="0"/>
              </a:spcBef>
              <a:spcAft>
                <a:spcPct val="35000"/>
              </a:spcAft>
              <a:buFont typeface="Arial" panose="020B0604020202020204" pitchFamily="34" charset="0"/>
              <a:buChar char="•"/>
              <a:defRPr/>
            </a:pPr>
            <a:r>
              <a:rPr lang="en-US" sz="1200">
                <a:solidFill>
                  <a:srgbClr val="191919"/>
                </a:solidFill>
                <a:ea typeface="HelvNeue Light for IBM" charset="0"/>
                <a:cs typeface="HelvNeue Light for IBM" charset="0"/>
              </a:rPr>
              <a:t>Solr (Lucene Index and Search)</a:t>
            </a:r>
          </a:p>
          <a:p>
            <a:pPr marL="171450" indent="-171450" defTabSz="577850">
              <a:spcBef>
                <a:spcPct val="0"/>
              </a:spcBef>
              <a:spcAft>
                <a:spcPct val="35000"/>
              </a:spcAft>
              <a:buFont typeface="Arial" panose="020B0604020202020204" pitchFamily="34" charset="0"/>
              <a:buChar char="•"/>
              <a:defRPr/>
            </a:pPr>
            <a:r>
              <a:rPr lang="en-US" sz="1200">
                <a:solidFill>
                  <a:srgbClr val="191919"/>
                </a:solidFill>
                <a:ea typeface="HelvNeue Light for IBM" charset="0"/>
                <a:cs typeface="HelvNeue Light for IBM" charset="0"/>
              </a:rPr>
              <a:t>Solr (Lucene Index and Search) + Banana (Visualization)</a:t>
            </a:r>
          </a:p>
          <a:p>
            <a:pPr marL="171450" indent="-171450" defTabSz="577850">
              <a:spcBef>
                <a:spcPct val="0"/>
              </a:spcBef>
              <a:spcAft>
                <a:spcPct val="35000"/>
              </a:spcAft>
              <a:buFont typeface="Arial" panose="020B0604020202020204" pitchFamily="34" charset="0"/>
              <a:buChar char="•"/>
              <a:defRPr/>
            </a:pPr>
            <a:r>
              <a:rPr lang="en-US" sz="1200">
                <a:solidFill>
                  <a:srgbClr val="191919"/>
                </a:solidFill>
                <a:ea typeface="HelvNeue Light for IBM" charset="0"/>
                <a:cs typeface="HelvNeue Light for IBM" charset="0"/>
              </a:rPr>
              <a:t>Solr (Lucene Index and Search) + Apache Flume (Log ingestion) + Apache Hue (Visualization)</a:t>
            </a:r>
          </a:p>
          <a:p>
            <a:pPr marL="171450" indent="-171450" defTabSz="577850">
              <a:spcBef>
                <a:spcPct val="0"/>
              </a:spcBef>
              <a:spcAft>
                <a:spcPct val="35000"/>
              </a:spcAft>
              <a:buFont typeface="Arial" panose="020B0604020202020204" pitchFamily="34" charset="0"/>
              <a:buChar char="•"/>
              <a:defRPr/>
            </a:pPr>
            <a:r>
              <a:rPr lang="en-US" sz="1200">
                <a:solidFill>
                  <a:srgbClr val="191919"/>
                </a:solidFill>
                <a:ea typeface="HelvNeue Light for IBM" charset="0"/>
                <a:cs typeface="HelvNeue Light for IBM" charset="0"/>
              </a:rPr>
              <a:t>Solr + LogStash + Kibana (SiLK - Solr Integration with LK)</a:t>
            </a:r>
          </a:p>
          <a:p>
            <a:pPr marL="171450" indent="-171450" defTabSz="577850">
              <a:spcBef>
                <a:spcPct val="0"/>
              </a:spcBef>
              <a:spcAft>
                <a:spcPct val="35000"/>
              </a:spcAft>
              <a:buFont typeface="Arial" panose="020B0604020202020204" pitchFamily="34" charset="0"/>
              <a:buChar char="•"/>
              <a:defRPr/>
            </a:pPr>
            <a:r>
              <a:rPr lang="en-US" sz="1200">
                <a:solidFill>
                  <a:srgbClr val="191919"/>
                </a:solidFill>
                <a:ea typeface="HelvNeue Light for IBM" charset="0"/>
                <a:cs typeface="HelvNeue Light for IBM" charset="0"/>
              </a:rPr>
              <a:t>Solr + Apache Zeppelin</a:t>
            </a:r>
          </a:p>
          <a:p>
            <a:pPr marL="171450" indent="-171450" defTabSz="577850">
              <a:spcBef>
                <a:spcPct val="0"/>
              </a:spcBef>
              <a:spcAft>
                <a:spcPct val="35000"/>
              </a:spcAft>
              <a:buFont typeface="Arial" panose="020B0604020202020204" pitchFamily="34" charset="0"/>
              <a:buChar char="•"/>
              <a:defRPr/>
            </a:pPr>
            <a:r>
              <a:rPr lang="en-US" sz="1200">
                <a:solidFill>
                  <a:srgbClr val="191919"/>
                </a:solidFill>
                <a:ea typeface="HelvNeue Light for IBM" charset="0"/>
                <a:cs typeface="HelvNeue Light for IBM" charset="0"/>
              </a:rPr>
              <a:t>Splunk</a:t>
            </a:r>
            <a:endParaRPr lang="en-US" sz="1200" dirty="0">
              <a:solidFill>
                <a:srgbClr val="191919"/>
              </a:solidFill>
              <a:ea typeface="HelvNeue Light for IBM" charset="0"/>
              <a:cs typeface="HelvNeue Light for IBM" charset="0"/>
            </a:endParaRPr>
          </a:p>
        </p:txBody>
      </p:sp>
      <p:sp>
        <p:nvSpPr>
          <p:cNvPr id="24" name="TextBox 23">
            <a:extLst>
              <a:ext uri="{FF2B5EF4-FFF2-40B4-BE49-F238E27FC236}">
                <a16:creationId xmlns:a16="http://schemas.microsoft.com/office/drawing/2014/main" xmlns="" id="{D192DDA7-D6A9-4972-AF1E-D9CA8D53CE4E}"/>
              </a:ext>
            </a:extLst>
          </p:cNvPr>
          <p:cNvSpPr txBox="1"/>
          <p:nvPr/>
        </p:nvSpPr>
        <p:spPr>
          <a:xfrm>
            <a:off x="2110127" y="780635"/>
            <a:ext cx="248083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Log Management</a:t>
            </a:r>
          </a:p>
        </p:txBody>
      </p:sp>
      <p:sp>
        <p:nvSpPr>
          <p:cNvPr id="25" name="Rectangle 24">
            <a:extLst>
              <a:ext uri="{FF2B5EF4-FFF2-40B4-BE49-F238E27FC236}">
                <a16:creationId xmlns:a16="http://schemas.microsoft.com/office/drawing/2014/main" xmlns="" id="{9EBF71BC-F413-4259-8EF2-52230D88FE07}"/>
              </a:ext>
            </a:extLst>
          </p:cNvPr>
          <p:cNvSpPr/>
          <p:nvPr/>
        </p:nvSpPr>
        <p:spPr>
          <a:xfrm>
            <a:off x="4929123" y="780633"/>
            <a:ext cx="2377440" cy="4727802"/>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R, Spark R, Big R</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SAS</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Python</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AQL/</a:t>
            </a:r>
            <a:r>
              <a:rPr lang="en-US" sz="1200" dirty="0" err="1">
                <a:solidFill>
                  <a:srgbClr val="191919"/>
                </a:solidFill>
              </a:rPr>
              <a:t>Jaql</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Spark</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Apache Mahout</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Tableau</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Qlikview</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Cognos</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SportFire</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SAP BO</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Apache </a:t>
            </a:r>
            <a:r>
              <a:rPr lang="en-US" sz="1200" dirty="0" err="1">
                <a:solidFill>
                  <a:srgbClr val="191919"/>
                </a:solidFill>
              </a:rPr>
              <a:t>Giraph</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Pentaho</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Jupyter</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Watson</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SPSS</a:t>
            </a:r>
          </a:p>
        </p:txBody>
      </p:sp>
      <p:sp>
        <p:nvSpPr>
          <p:cNvPr id="26" name="TextBox 25">
            <a:extLst>
              <a:ext uri="{FF2B5EF4-FFF2-40B4-BE49-F238E27FC236}">
                <a16:creationId xmlns:a16="http://schemas.microsoft.com/office/drawing/2014/main" xmlns="" id="{A65AA6DE-2115-49A4-A781-8273337E4FDE}"/>
              </a:ext>
            </a:extLst>
          </p:cNvPr>
          <p:cNvSpPr txBox="1"/>
          <p:nvPr/>
        </p:nvSpPr>
        <p:spPr>
          <a:xfrm>
            <a:off x="4929123" y="780635"/>
            <a:ext cx="2377440" cy="387153"/>
          </a:xfrm>
          <a:prstGeom prst="rect">
            <a:avLst/>
          </a:prstGeom>
          <a:solidFill>
            <a:srgbClr val="005493"/>
          </a:solidFill>
          <a:ln>
            <a:solidFill>
              <a:srgbClr val="005493"/>
            </a:solidFill>
          </a:ln>
        </p:spPr>
        <p:txBody>
          <a:bodyPr wrap="square" rtlCol="0" anchor="b">
            <a:noAutofit/>
          </a:bodyPr>
          <a:lstStyle/>
          <a:p>
            <a:pPr algn="ctr">
              <a:defRPr/>
            </a:pPr>
            <a:r>
              <a:rPr lang="en-US" sz="1100" b="1" dirty="0">
                <a:solidFill>
                  <a:prstClr val="white"/>
                </a:solidFill>
                <a:ea typeface="HelvNeue Light for IBM" charset="0"/>
                <a:cs typeface="HelvNeue Light for IBM" charset="0"/>
              </a:rPr>
              <a:t>AI, ML, Analytics &amp; Visualization</a:t>
            </a:r>
          </a:p>
        </p:txBody>
      </p:sp>
      <p:sp>
        <p:nvSpPr>
          <p:cNvPr id="27" name="Rectangle 26">
            <a:extLst>
              <a:ext uri="{FF2B5EF4-FFF2-40B4-BE49-F238E27FC236}">
                <a16:creationId xmlns:a16="http://schemas.microsoft.com/office/drawing/2014/main" xmlns="" id="{AF0A3190-E09E-4229-B04B-FEEA2CFD4B46}"/>
              </a:ext>
            </a:extLst>
          </p:cNvPr>
          <p:cNvSpPr/>
          <p:nvPr/>
        </p:nvSpPr>
        <p:spPr>
          <a:xfrm>
            <a:off x="7664903" y="780634"/>
            <a:ext cx="2377440" cy="4724041"/>
          </a:xfrm>
          <a:prstGeom prst="rect">
            <a:avLst/>
          </a:prstGeom>
          <a:noFill/>
          <a:ln>
            <a:solidFill>
              <a:srgbClr val="00549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548640" rIns="91440" bIns="39882" numCol="1" spcCol="1270" anchor="t" anchorCtr="0">
            <a:noAutofit/>
          </a:bodyPr>
          <a:lstStyle/>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Denodo</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a:t>
            </a:r>
            <a:r>
              <a:rPr lang="en-US" sz="1200" dirty="0" err="1">
                <a:solidFill>
                  <a:srgbClr val="191919"/>
                </a:solidFill>
              </a:rPr>
              <a:t>InfoSphere</a:t>
            </a:r>
            <a:r>
              <a:rPr lang="en-US" sz="1200" dirty="0">
                <a:solidFill>
                  <a:srgbClr val="191919"/>
                </a:solidFill>
              </a:rPr>
              <a:t> Federation Server</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Cisco Data Virtualization</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Informatica</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Teradata Query Grid</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Spark</a:t>
            </a:r>
          </a:p>
          <a:p>
            <a:pPr marL="171450" indent="-171450" defTabSz="577850">
              <a:spcBef>
                <a:spcPct val="0"/>
              </a:spcBef>
              <a:spcAft>
                <a:spcPct val="35000"/>
              </a:spcAft>
              <a:buFont typeface="Arial" panose="020B0604020202020204" pitchFamily="34" charset="0"/>
              <a:buChar char="•"/>
              <a:defRPr/>
            </a:pPr>
            <a:r>
              <a:rPr lang="en-US" sz="1200" dirty="0" err="1">
                <a:solidFill>
                  <a:srgbClr val="191919"/>
                </a:solidFill>
              </a:rPr>
              <a:t>SparkSQL</a:t>
            </a:r>
            <a:endParaRPr lang="en-US" sz="1200" dirty="0">
              <a:solidFill>
                <a:srgbClr val="191919"/>
              </a:solidFill>
            </a:endParaRP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Big Insights Hadoop</a:t>
            </a:r>
          </a:p>
          <a:p>
            <a:pPr marL="171450" indent="-171450" defTabSz="577850">
              <a:spcBef>
                <a:spcPct val="0"/>
              </a:spcBef>
              <a:spcAft>
                <a:spcPct val="35000"/>
              </a:spcAft>
              <a:buFont typeface="Arial" panose="020B0604020202020204" pitchFamily="34" charset="0"/>
              <a:buChar char="•"/>
              <a:defRPr/>
            </a:pPr>
            <a:r>
              <a:rPr lang="en-US" sz="1200" dirty="0">
                <a:solidFill>
                  <a:srgbClr val="191919"/>
                </a:solidFill>
              </a:rPr>
              <a:t>IBM Fluid Query</a:t>
            </a:r>
          </a:p>
        </p:txBody>
      </p:sp>
      <p:sp>
        <p:nvSpPr>
          <p:cNvPr id="28" name="TextBox 27">
            <a:extLst>
              <a:ext uri="{FF2B5EF4-FFF2-40B4-BE49-F238E27FC236}">
                <a16:creationId xmlns:a16="http://schemas.microsoft.com/office/drawing/2014/main" xmlns="" id="{3EF8CBC8-8F5D-48A3-AF09-E8FA9E228EDD}"/>
              </a:ext>
            </a:extLst>
          </p:cNvPr>
          <p:cNvSpPr txBox="1"/>
          <p:nvPr/>
        </p:nvSpPr>
        <p:spPr>
          <a:xfrm>
            <a:off x="7664903" y="780635"/>
            <a:ext cx="2377440" cy="387153"/>
          </a:xfrm>
          <a:prstGeom prst="rect">
            <a:avLst/>
          </a:prstGeom>
          <a:solidFill>
            <a:srgbClr val="005493"/>
          </a:solidFill>
          <a:ln>
            <a:solidFill>
              <a:srgbClr val="005493"/>
            </a:solidFill>
          </a:ln>
        </p:spPr>
        <p:txBody>
          <a:bodyPr wrap="square" rtlCol="0" anchor="b">
            <a:noAutofit/>
          </a:bodyPr>
          <a:lstStyle/>
          <a:p>
            <a:pPr algn="ctr">
              <a:defRPr/>
            </a:pPr>
            <a:r>
              <a:rPr lang="en-US" sz="1600" dirty="0">
                <a:solidFill>
                  <a:prstClr val="white"/>
                </a:solidFill>
                <a:ea typeface="HelvNeue Light for IBM" charset="0"/>
                <a:cs typeface="HelvNeue Light for IBM" charset="0"/>
              </a:rPr>
              <a:t>Federation</a:t>
            </a:r>
          </a:p>
        </p:txBody>
      </p:sp>
    </p:spTree>
    <p:extLst>
      <p:ext uri="{BB962C8B-B14F-4D97-AF65-F5344CB8AC3E}">
        <p14:creationId xmlns:p14="http://schemas.microsoft.com/office/powerpoint/2010/main" val="2104059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376" y="712852"/>
            <a:ext cx="6802373" cy="3941972"/>
          </a:xfrm>
        </p:spPr>
        <p:txBody>
          <a:bodyPr/>
          <a:lstStyle/>
          <a:p>
            <a:r>
              <a:rPr lang="en-US" sz="4400" dirty="0"/>
              <a:t>Data Lake Development Approach</a:t>
            </a:r>
          </a:p>
        </p:txBody>
      </p:sp>
      <p:sp>
        <p:nvSpPr>
          <p:cNvPr id="3" name="Slide Number Placeholder 2"/>
          <p:cNvSpPr>
            <a:spLocks noGrp="1"/>
          </p:cNvSpPr>
          <p:nvPr>
            <p:ph type="sldNum" sz="quarter" idx="4"/>
          </p:nvPr>
        </p:nvSpPr>
        <p:spPr/>
        <p:txBody>
          <a:bodyPr/>
          <a:lstStyle/>
          <a:p>
            <a:fld id="{5714FB1E-E660-F74D-BC29-F339B17ACE97}" type="slidenum">
              <a:rPr>
                <a:solidFill>
                  <a:srgbClr val="FFFFFF"/>
                </a:solidFill>
              </a:rPr>
              <a:pPr/>
              <a:t>55</a:t>
            </a:fld>
            <a:endParaRPr dirty="0">
              <a:solidFill>
                <a:srgbClr val="FFFFFF"/>
              </a:solidFill>
            </a:endParaRPr>
          </a:p>
        </p:txBody>
      </p:sp>
      <p:sp>
        <p:nvSpPr>
          <p:cNvPr id="4" name="Footer Placeholder 3"/>
          <p:cNvSpPr>
            <a:spLocks noGrp="1"/>
          </p:cNvSpPr>
          <p:nvPr>
            <p:ph type="ftr" sz="quarter" idx="3"/>
          </p:nvPr>
        </p:nvSpPr>
        <p:spPr/>
        <p:txBody>
          <a:bodyPr/>
          <a:lstStyle/>
          <a:p>
            <a:r>
              <a:rPr lang="en-US" dirty="0">
                <a:solidFill>
                  <a:srgbClr val="FFFFFF"/>
                </a:solidFill>
              </a:rPr>
              <a:t>EDR Confidential</a:t>
            </a:r>
          </a:p>
        </p:txBody>
      </p:sp>
      <p:sp>
        <p:nvSpPr>
          <p:cNvPr id="2" name="Rectangle 1"/>
          <p:cNvSpPr/>
          <p:nvPr/>
        </p:nvSpPr>
        <p:spPr>
          <a:xfrm>
            <a:off x="100013" y="114300"/>
            <a:ext cx="11987213" cy="59855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
        <p:nvSpPr>
          <p:cNvPr id="7" name="Rectangle 6"/>
          <p:cNvSpPr/>
          <p:nvPr/>
        </p:nvSpPr>
        <p:spPr>
          <a:xfrm>
            <a:off x="0" y="6107321"/>
            <a:ext cx="11987213" cy="59855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1F497D"/>
              </a:solidFill>
              <a:latin typeface="Calibri"/>
              <a:cs typeface="Calibri"/>
            </a:endParaRPr>
          </a:p>
        </p:txBody>
      </p:sp>
    </p:spTree>
    <p:extLst>
      <p:ext uri="{BB962C8B-B14F-4D97-AF65-F5344CB8AC3E}">
        <p14:creationId xmlns:p14="http://schemas.microsoft.com/office/powerpoint/2010/main" val="204431341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1" y="611188"/>
            <a:ext cx="8613775" cy="1143000"/>
          </a:xfrm>
        </p:spPr>
        <p:txBody>
          <a:bodyPr/>
          <a:lstStyle/>
          <a:p>
            <a:r>
              <a:rPr lang="en-US" dirty="0"/>
              <a:t>So …. How are we going to build this Data Lake …. </a:t>
            </a:r>
          </a:p>
        </p:txBody>
      </p:sp>
      <p:pic>
        <p:nvPicPr>
          <p:cNvPr id="31746" name="Picture 1"/>
          <p:cNvPicPr>
            <a:picLocks noChangeAspect="1" noChangeArrowheads="1"/>
          </p:cNvPicPr>
          <p:nvPr/>
        </p:nvPicPr>
        <p:blipFill>
          <a:blip r:embed="rId3"/>
          <a:srcRect/>
          <a:stretch>
            <a:fillRect/>
          </a:stretch>
        </p:blipFill>
        <p:spPr bwMode="auto">
          <a:xfrm>
            <a:off x="1676401" y="1290691"/>
            <a:ext cx="8791575" cy="4966028"/>
          </a:xfrm>
          <a:prstGeom prst="rect">
            <a:avLst/>
          </a:prstGeom>
          <a:noFill/>
          <a:ln w="9525">
            <a:noFill/>
            <a:miter lim="800000"/>
            <a:headEnd/>
            <a:tailEnd/>
          </a:ln>
        </p:spPr>
      </p:pic>
    </p:spTree>
    <p:extLst>
      <p:ext uri="{BB962C8B-B14F-4D97-AF65-F5344CB8AC3E}">
        <p14:creationId xmlns:p14="http://schemas.microsoft.com/office/powerpoint/2010/main" val="1257255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826" y="601663"/>
            <a:ext cx="8766175" cy="1143000"/>
          </a:xfrm>
        </p:spPr>
        <p:txBody>
          <a:bodyPr/>
          <a:lstStyle/>
          <a:p>
            <a:r>
              <a:rPr lang="en-US" dirty="0"/>
              <a:t>Phases of the methodology to implement the Data Lake will be iterative where tasks across phases occur in parallel</a:t>
            </a:r>
          </a:p>
        </p:txBody>
      </p:sp>
      <p:sp>
        <p:nvSpPr>
          <p:cNvPr id="3" name="Text Placeholder 2"/>
          <p:cNvSpPr>
            <a:spLocks noGrp="1"/>
          </p:cNvSpPr>
          <p:nvPr>
            <p:ph type="body" sz="quarter" idx="10"/>
          </p:nvPr>
        </p:nvSpPr>
        <p:spPr>
          <a:xfrm>
            <a:off x="1797052" y="1609725"/>
            <a:ext cx="8609013" cy="4823882"/>
          </a:xfrm>
        </p:spPr>
        <p:txBody>
          <a:bodyPr/>
          <a:lstStyle/>
          <a:p>
            <a:r>
              <a:rPr lang="en-US" sz="1600" b="1" dirty="0"/>
              <a:t>Strategy and Planning</a:t>
            </a:r>
            <a:r>
              <a:rPr lang="en-US" sz="1600" dirty="0"/>
              <a:t>: This includes identification of business use cases and the definition of key business objectives and their critical success factors. It also includes the creation of strategy and plan for the implementation.</a:t>
            </a:r>
          </a:p>
          <a:p>
            <a:r>
              <a:rPr lang="en-US" sz="1600" b="1" dirty="0"/>
              <a:t>Solution Outline</a:t>
            </a:r>
            <a:r>
              <a:rPr lang="en-US" sz="1600" dirty="0"/>
              <a:t>: This includes the creation of the solution architecture, and confirmation and finalization of the use cases in scope. It also includes the definition of a conceptual architecture and the capture of the related metadata, i.e. attributes, entities, subject areas. </a:t>
            </a:r>
          </a:p>
          <a:p>
            <a:r>
              <a:rPr lang="en-US" sz="1600" b="1" dirty="0"/>
              <a:t>Macro Design</a:t>
            </a:r>
            <a:r>
              <a:rPr lang="en-US" sz="1600" dirty="0"/>
              <a:t>: This includes the creation of a logical architecture and logical data models for the data repositories. It also includes the creation of the logical analytics and access environment. Additionally, it includes the definition of test scenarios and critical success factors for each scenario. </a:t>
            </a:r>
          </a:p>
          <a:p>
            <a:r>
              <a:rPr lang="en-US" sz="1600" b="1" dirty="0"/>
              <a:t>Micro Design</a:t>
            </a:r>
            <a:r>
              <a:rPr lang="en-US" sz="1600" dirty="0"/>
              <a:t>: This includes the creation of the physical architecture and the physical data repositories environment and models for the solutions. It also includes creation of the physical access and analytics models. The test data is prepared as part of this phase. </a:t>
            </a:r>
          </a:p>
          <a:p>
            <a:r>
              <a:rPr lang="en-US" sz="1600" b="1" dirty="0"/>
              <a:t>Build and Test</a:t>
            </a:r>
            <a:r>
              <a:rPr lang="en-US" sz="1600" dirty="0"/>
              <a:t>: This includes the build components of the solution architecture. It also includes the unit, systems and integration test against the scenarios laid out. </a:t>
            </a:r>
          </a:p>
          <a:p>
            <a:r>
              <a:rPr lang="en-US" sz="1600" b="1" dirty="0"/>
              <a:t>Deploy:</a:t>
            </a:r>
            <a:r>
              <a:rPr lang="en-US" sz="1600" dirty="0"/>
              <a:t> This includes the user acceptance and deployment of the developed solution as well as the related training for the solution. </a:t>
            </a:r>
          </a:p>
          <a:p>
            <a:pPr>
              <a:buNone/>
            </a:pPr>
            <a:endParaRPr lang="en-US" sz="1600" dirty="0"/>
          </a:p>
        </p:txBody>
      </p:sp>
    </p:spTree>
    <p:extLst>
      <p:ext uri="{BB962C8B-B14F-4D97-AF65-F5344CB8AC3E}">
        <p14:creationId xmlns:p14="http://schemas.microsoft.com/office/powerpoint/2010/main" val="347323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400" y="611188"/>
            <a:ext cx="8801100" cy="1143000"/>
          </a:xfrm>
        </p:spPr>
        <p:txBody>
          <a:bodyPr/>
          <a:lstStyle/>
          <a:p>
            <a:r>
              <a:rPr lang="en-US" dirty="0"/>
              <a:t>But we also need to understand how we’re going to use the Data Lake</a:t>
            </a:r>
          </a:p>
        </p:txBody>
      </p:sp>
      <p:pic>
        <p:nvPicPr>
          <p:cNvPr id="32770" name="Picture 2"/>
          <p:cNvPicPr>
            <a:picLocks noChangeAspect="1" noChangeArrowheads="1"/>
          </p:cNvPicPr>
          <p:nvPr/>
        </p:nvPicPr>
        <p:blipFill>
          <a:blip r:embed="rId3"/>
          <a:srcRect/>
          <a:stretch>
            <a:fillRect/>
          </a:stretch>
        </p:blipFill>
        <p:spPr bwMode="auto">
          <a:xfrm>
            <a:off x="1854200" y="1155700"/>
            <a:ext cx="8566897" cy="5295900"/>
          </a:xfrm>
          <a:prstGeom prst="rect">
            <a:avLst/>
          </a:prstGeom>
          <a:noFill/>
          <a:ln w="9525">
            <a:noFill/>
            <a:miter lim="800000"/>
            <a:headEnd/>
            <a:tailEnd/>
          </a:ln>
        </p:spPr>
      </p:pic>
    </p:spTree>
    <p:extLst>
      <p:ext uri="{BB962C8B-B14F-4D97-AF65-F5344CB8AC3E}">
        <p14:creationId xmlns:p14="http://schemas.microsoft.com/office/powerpoint/2010/main" val="16059004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1" y="611188"/>
            <a:ext cx="8601075" cy="1143000"/>
          </a:xfrm>
        </p:spPr>
        <p:txBody>
          <a:bodyPr/>
          <a:lstStyle/>
          <a:p>
            <a:r>
              <a:rPr lang="en-US" dirty="0"/>
              <a:t>The Data Lake is only as good as it is deployed, managed, and leveraged by OPM </a:t>
            </a:r>
            <a:r>
              <a:rPr lang="en-US"/>
              <a:t>to deliver value through quicker and more meaningful insights</a:t>
            </a:r>
            <a:endParaRPr lang="en-US" dirty="0"/>
          </a:p>
        </p:txBody>
      </p:sp>
      <p:sp>
        <p:nvSpPr>
          <p:cNvPr id="3" name="Text Placeholder 2"/>
          <p:cNvSpPr>
            <a:spLocks noGrp="1"/>
          </p:cNvSpPr>
          <p:nvPr>
            <p:ph type="body" sz="quarter" idx="10"/>
          </p:nvPr>
        </p:nvSpPr>
        <p:spPr>
          <a:xfrm>
            <a:off x="1797052" y="1765300"/>
            <a:ext cx="8609013" cy="4762501"/>
          </a:xfrm>
        </p:spPr>
        <p:txBody>
          <a:bodyPr/>
          <a:lstStyle/>
          <a:p>
            <a:r>
              <a:rPr lang="en-US" sz="1300" b="1" dirty="0"/>
              <a:t>Business Understanding</a:t>
            </a:r>
            <a:r>
              <a:rPr lang="en-US" sz="1300" dirty="0"/>
              <a:t>: This initial phase focuses on understanding the project objectives and requirements problem definition and a preliminary plan designed to achieve the objectives.</a:t>
            </a:r>
          </a:p>
          <a:p>
            <a:r>
              <a:rPr lang="en-US" sz="1300" b="1" dirty="0"/>
              <a:t>Data Understanding</a:t>
            </a:r>
            <a:r>
              <a:rPr lang="en-US" sz="1300" dirty="0"/>
              <a:t>: 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r>
              <a:rPr lang="en-US" sz="1300" b="1" dirty="0"/>
              <a:t>Data Preparation</a:t>
            </a:r>
            <a:r>
              <a:rPr lang="en-US" sz="1300" dirty="0"/>
              <a:t>: The data preparation phase covers all activities to construct the final dataset (data that will be fed into the modeling tool(s)) from the initial raw data. Data preparation tasks are likely to be performed multiple times and not in any prescribed order. Tasks include table, record and attribute selection as well as transformation and cleaning of data for modeling tools.</a:t>
            </a:r>
          </a:p>
          <a:p>
            <a:r>
              <a:rPr lang="en-US" sz="1300" b="1" dirty="0"/>
              <a:t>Modeling: </a:t>
            </a:r>
            <a:r>
              <a:rPr lang="en-US" sz="1300" dirty="0"/>
              <a:t>In this phase, various modeling techniques are selected and applied and their parameters are calibrated to optimal values. Typically, there are several techniques for the same data mining problem type. Some techniques have specific requirements on the form of data. Therefore, stepping back to the data preparation phase is often necessary.</a:t>
            </a:r>
          </a:p>
          <a:p>
            <a:r>
              <a:rPr lang="en-US" sz="1300" b="1" dirty="0"/>
              <a:t>Evaluation</a:t>
            </a:r>
            <a:r>
              <a:rPr lang="en-US" sz="1300" dirty="0"/>
              <a:t>: At this stage in the project you have built a model (or models) that appear to have high quality from a data analysis perspective. Before proceeding to final deployment of the model, it is important to more thoroughly evaluate the model and review the steps executed to construct the model to be certain it properly achieves the business objectives. A key objective is to determine if there is some important business issue that has not been sufficiently considered. At the end of this phase, a decision on the use of the data mining results should be reached.</a:t>
            </a:r>
          </a:p>
          <a:p>
            <a:r>
              <a:rPr lang="en-US" sz="1300" b="1" dirty="0"/>
              <a:t>Deployment: </a:t>
            </a:r>
            <a:r>
              <a:rPr lang="en-US" sz="1300" dirty="0"/>
              <a:t>The knowledge gained is organized and encoded for implementation. Applying “live” models within an organization’s decision making processes, whether in real-time personalization of Web pages or repeated scoring of marketing databases. Deployment also refers to empowering the client by implementing a repeatable data mining process across the enterprise. This involves specifying up front what actions need to be carried out in order to </a:t>
            </a:r>
            <a:r>
              <a:rPr lang="en-US" sz="1300" dirty="0" err="1"/>
              <a:t>operationalize</a:t>
            </a:r>
            <a:r>
              <a:rPr lang="en-US" sz="1300" dirty="0"/>
              <a:t> the created models.</a:t>
            </a:r>
          </a:p>
          <a:p>
            <a:endParaRPr lang="en-US" sz="1300" dirty="0"/>
          </a:p>
        </p:txBody>
      </p:sp>
    </p:spTree>
    <p:extLst>
      <p:ext uri="{BB962C8B-B14F-4D97-AF65-F5344CB8AC3E}">
        <p14:creationId xmlns:p14="http://schemas.microsoft.com/office/powerpoint/2010/main" val="592104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371"/>
          <p:cNvSpPr/>
          <p:nvPr/>
        </p:nvSpPr>
        <p:spPr>
          <a:xfrm>
            <a:off x="468092" y="207473"/>
            <a:ext cx="5513048" cy="420564"/>
          </a:xfrm>
          <a:prstGeom prst="rect">
            <a:avLst/>
          </a:prstGeom>
        </p:spPr>
        <p:txBody>
          <a:bodyPr wrap="none">
            <a:spAutoFit/>
          </a:bodyPr>
          <a:lstStyle/>
          <a:p>
            <a:pPr defTabSz="623360">
              <a:spcBef>
                <a:spcPct val="50000"/>
              </a:spcBef>
            </a:pPr>
            <a:r>
              <a:rPr lang="en-US" sz="2133" b="1" kern="0" dirty="0">
                <a:solidFill>
                  <a:srgbClr val="F6F6F6">
                    <a:lumMod val="25000"/>
                  </a:srgbClr>
                </a:solidFill>
                <a:latin typeface="Work Sans SemiBold" charset="0"/>
                <a:ea typeface="Work Sans SemiBold" charset="0"/>
                <a:cs typeface="Work Sans SemiBold" charset="0"/>
                <a:sym typeface="Arial"/>
              </a:rPr>
              <a:t>Target: DRAFT - EDR Business Architecture</a:t>
            </a:r>
          </a:p>
        </p:txBody>
      </p:sp>
      <p:sp>
        <p:nvSpPr>
          <p:cNvPr id="4" name="Oval 3"/>
          <p:cNvSpPr/>
          <p:nvPr/>
        </p:nvSpPr>
        <p:spPr>
          <a:xfrm>
            <a:off x="5630675" y="1958487"/>
            <a:ext cx="3224940" cy="3224940"/>
          </a:xfrm>
          <a:prstGeom prst="ellipse">
            <a:avLst/>
          </a:prstGeom>
          <a:noFill/>
          <a:ln w="41275" cap="flat">
            <a:solidFill>
              <a:srgbClr val="00D59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23" name="Rectangle 122"/>
          <p:cNvSpPr/>
          <p:nvPr/>
        </p:nvSpPr>
        <p:spPr>
          <a:xfrm rot="19384649">
            <a:off x="7754723" y="908345"/>
            <a:ext cx="630988" cy="527543"/>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06" name="Magnetic Disk 205"/>
          <p:cNvSpPr/>
          <p:nvPr/>
        </p:nvSpPr>
        <p:spPr bwMode="auto">
          <a:xfrm>
            <a:off x="7303694" y="3594742"/>
            <a:ext cx="336493" cy="206277"/>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r>
              <a:rPr lang="en-GB" sz="1200" kern="0" dirty="0">
                <a:solidFill>
                  <a:prstClr val="white"/>
                </a:solidFill>
                <a:sym typeface="Arial"/>
              </a:rPr>
              <a:t>\</a:t>
            </a:r>
          </a:p>
        </p:txBody>
      </p:sp>
      <p:sp>
        <p:nvSpPr>
          <p:cNvPr id="209" name="TextBox 208"/>
          <p:cNvSpPr txBox="1"/>
          <p:nvPr/>
        </p:nvSpPr>
        <p:spPr>
          <a:xfrm>
            <a:off x="18172664" y="8802595"/>
            <a:ext cx="766483" cy="2356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1067" kern="0" dirty="0">
                <a:solidFill>
                  <a:srgbClr val="000000"/>
                </a:solidFill>
                <a:ea typeface="Arial"/>
                <a:cs typeface="Arial"/>
                <a:sym typeface="Arial"/>
              </a:rPr>
              <a:t>Data stores</a:t>
            </a:r>
          </a:p>
        </p:txBody>
      </p:sp>
      <p:sp>
        <p:nvSpPr>
          <p:cNvPr id="215" name="Oval 214"/>
          <p:cNvSpPr/>
          <p:nvPr/>
        </p:nvSpPr>
        <p:spPr>
          <a:xfrm>
            <a:off x="5244705" y="1572517"/>
            <a:ext cx="3996881" cy="3996881"/>
          </a:xfrm>
          <a:prstGeom prst="ellipse">
            <a:avLst/>
          </a:prstGeom>
          <a:noFill/>
          <a:ln w="41275" cap="flat">
            <a:solidFill>
              <a:srgbClr val="031689"/>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17" name="Oval 216"/>
          <p:cNvSpPr/>
          <p:nvPr/>
        </p:nvSpPr>
        <p:spPr>
          <a:xfrm>
            <a:off x="6044038" y="2371850"/>
            <a:ext cx="2398213" cy="2398213"/>
          </a:xfrm>
          <a:prstGeom prst="ellipse">
            <a:avLst/>
          </a:prstGeom>
          <a:noFill/>
          <a:ln w="41275" cap="flat">
            <a:solidFill>
              <a:srgbClr val="D9E12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 name="Hexagon 1"/>
          <p:cNvSpPr/>
          <p:nvPr/>
        </p:nvSpPr>
        <p:spPr>
          <a:xfrm>
            <a:off x="6414905" y="2940768"/>
            <a:ext cx="1656481" cy="1260376"/>
          </a:xfrm>
          <a:prstGeom prst="hexagon">
            <a:avLst/>
          </a:prstGeom>
          <a:noFill/>
          <a:ln w="41275" cap="flat">
            <a:solidFill>
              <a:srgbClr val="95959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3" name="TextBox 2"/>
          <p:cNvSpPr txBox="1"/>
          <p:nvPr/>
        </p:nvSpPr>
        <p:spPr>
          <a:xfrm>
            <a:off x="6350363" y="1110085"/>
            <a:ext cx="2015805"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600" kern="0" dirty="0">
                <a:solidFill>
                  <a:srgbClr val="1A1918"/>
                </a:solidFill>
                <a:latin typeface="Work Sans Medium" charset="0"/>
                <a:ea typeface="Work Sans Medium" charset="0"/>
                <a:cs typeface="Work Sans Medium" charset="0"/>
                <a:sym typeface="Arial"/>
              </a:rPr>
              <a:t>Blockchain Network</a:t>
            </a:r>
          </a:p>
        </p:txBody>
      </p:sp>
      <p:sp>
        <p:nvSpPr>
          <p:cNvPr id="225" name="TextBox 224"/>
          <p:cNvSpPr txBox="1"/>
          <p:nvPr/>
        </p:nvSpPr>
        <p:spPr>
          <a:xfrm>
            <a:off x="7419767" y="3435771"/>
            <a:ext cx="312479" cy="235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067" b="1" kern="0" dirty="0">
                <a:solidFill>
                  <a:srgbClr val="1A1918"/>
                </a:solidFill>
                <a:latin typeface="Work Sans SemiBold" charset="0"/>
                <a:ea typeface="Work Sans SemiBold" charset="0"/>
                <a:cs typeface="Work Sans SemiBold" charset="0"/>
                <a:sym typeface="Arial"/>
              </a:rPr>
              <a:t>edr</a:t>
            </a:r>
          </a:p>
        </p:txBody>
      </p:sp>
      <p:pic>
        <p:nvPicPr>
          <p:cNvPr id="238" name="Picture 237"/>
          <p:cNvPicPr>
            <a:picLocks noChangeAspect="1"/>
          </p:cNvPicPr>
          <p:nvPr/>
        </p:nvPicPr>
        <p:blipFill>
          <a:blip r:embed="rId3"/>
          <a:stretch>
            <a:fillRect/>
          </a:stretch>
        </p:blipFill>
        <p:spPr>
          <a:xfrm>
            <a:off x="3758057" y="3350280"/>
            <a:ext cx="399176" cy="395849"/>
          </a:xfrm>
          <a:prstGeom prst="rect">
            <a:avLst/>
          </a:prstGeom>
          <a:noFill/>
          <a:ln>
            <a:noFill/>
          </a:ln>
        </p:spPr>
      </p:pic>
      <p:sp>
        <p:nvSpPr>
          <p:cNvPr id="239" name="TextBox 238"/>
          <p:cNvSpPr txBox="1"/>
          <p:nvPr/>
        </p:nvSpPr>
        <p:spPr>
          <a:xfrm>
            <a:off x="3108831" y="3838901"/>
            <a:ext cx="1687911" cy="205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623360" hangingPunct="0"/>
            <a:r>
              <a:rPr lang="en-US" sz="1333" kern="0" dirty="0">
                <a:solidFill>
                  <a:srgbClr val="323232"/>
                </a:solidFill>
                <a:latin typeface="Work Sans" charset="0"/>
                <a:ea typeface="Work Sans" charset="0"/>
                <a:cs typeface="Work Sans" charset="0"/>
                <a:sym typeface="Arial"/>
              </a:rPr>
              <a:t>Request for salary</a:t>
            </a:r>
          </a:p>
        </p:txBody>
      </p:sp>
      <p:cxnSp>
        <p:nvCxnSpPr>
          <p:cNvPr id="31" name="Straight Arrow Connector 30"/>
          <p:cNvCxnSpPr/>
          <p:nvPr/>
        </p:nvCxnSpPr>
        <p:spPr>
          <a:xfrm flipV="1">
            <a:off x="2374232" y="3559707"/>
            <a:ext cx="1334319" cy="856735"/>
          </a:xfrm>
          <a:prstGeom prst="straightConnector1">
            <a:avLst/>
          </a:prstGeom>
          <a:noFill/>
          <a:ln w="12700" cap="flat">
            <a:solidFill>
              <a:schemeClr val="accent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7" name="Rectangle 6"/>
          <p:cNvSpPr/>
          <p:nvPr/>
        </p:nvSpPr>
        <p:spPr>
          <a:xfrm>
            <a:off x="9550684" y="1572517"/>
            <a:ext cx="2220531" cy="3996881"/>
          </a:xfrm>
          <a:prstGeom prst="rect">
            <a:avLst/>
          </a:prstGeom>
          <a:noFill/>
          <a:ln w="9525" cap="flat">
            <a:solidFill>
              <a:srgbClr val="3C418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0" name="Freeform 9"/>
          <p:cNvSpPr/>
          <p:nvPr/>
        </p:nvSpPr>
        <p:spPr>
          <a:xfrm>
            <a:off x="7640187" y="3767643"/>
            <a:ext cx="1940783" cy="1816608"/>
          </a:xfrm>
          <a:custGeom>
            <a:avLst/>
            <a:gdLst>
              <a:gd name="connsiteX0" fmla="*/ 0 w 1448474"/>
              <a:gd name="connsiteY0" fmla="*/ 0 h 1351370"/>
              <a:gd name="connsiteX1" fmla="*/ 776835 w 1448474"/>
              <a:gd name="connsiteY1" fmla="*/ 331774 h 1351370"/>
              <a:gd name="connsiteX2" fmla="*/ 1448474 w 1448474"/>
              <a:gd name="connsiteY2" fmla="*/ 1351370 h 1351370"/>
            </a:gdLst>
            <a:ahLst/>
            <a:cxnLst>
              <a:cxn ang="0">
                <a:pos x="connsiteX0" y="connsiteY0"/>
              </a:cxn>
              <a:cxn ang="0">
                <a:pos x="connsiteX1" y="connsiteY1"/>
              </a:cxn>
              <a:cxn ang="0">
                <a:pos x="connsiteX2" y="connsiteY2"/>
              </a:cxn>
            </a:cxnLst>
            <a:rect l="l" t="t" r="r" b="b"/>
            <a:pathLst>
              <a:path w="1448474" h="1351370">
                <a:moveTo>
                  <a:pt x="0" y="0"/>
                </a:moveTo>
                <a:cubicBezTo>
                  <a:pt x="267711" y="53273"/>
                  <a:pt x="535423" y="106546"/>
                  <a:pt x="776835" y="331774"/>
                </a:cubicBezTo>
                <a:cubicBezTo>
                  <a:pt x="1018247" y="557002"/>
                  <a:pt x="1296074" y="1173345"/>
                  <a:pt x="1448474" y="1351370"/>
                </a:cubicBezTo>
              </a:path>
            </a:pathLst>
          </a:custGeom>
          <a:noFill/>
          <a:ln w="63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latinLnBrk="1" hangingPunct="0"/>
            <a:endParaRPr lang="en-US" sz="2400" kern="0">
              <a:solidFill>
                <a:srgbClr val="000000"/>
              </a:solidFill>
              <a:ea typeface="Arial"/>
              <a:cs typeface="Arial"/>
              <a:sym typeface="Arial"/>
            </a:endParaRPr>
          </a:p>
        </p:txBody>
      </p:sp>
      <p:sp>
        <p:nvSpPr>
          <p:cNvPr id="11" name="Freeform 10"/>
          <p:cNvSpPr/>
          <p:nvPr/>
        </p:nvSpPr>
        <p:spPr>
          <a:xfrm>
            <a:off x="7628092" y="1582663"/>
            <a:ext cx="1942088" cy="2053359"/>
          </a:xfrm>
          <a:custGeom>
            <a:avLst/>
            <a:gdLst>
              <a:gd name="connsiteX0" fmla="*/ 0 w 1456566"/>
              <a:gd name="connsiteY0" fmla="*/ 1540019 h 1540019"/>
              <a:gd name="connsiteX1" fmla="*/ 857756 w 1456566"/>
              <a:gd name="connsiteY1" fmla="*/ 957392 h 1540019"/>
              <a:gd name="connsiteX2" fmla="*/ 1456566 w 1456566"/>
              <a:gd name="connsiteY2" fmla="*/ 10624 h 1540019"/>
            </a:gdLst>
            <a:ahLst/>
            <a:cxnLst>
              <a:cxn ang="0">
                <a:pos x="connsiteX0" y="connsiteY0"/>
              </a:cxn>
              <a:cxn ang="0">
                <a:pos x="connsiteX1" y="connsiteY1"/>
              </a:cxn>
              <a:cxn ang="0">
                <a:pos x="connsiteX2" y="connsiteY2"/>
              </a:cxn>
            </a:cxnLst>
            <a:rect l="l" t="t" r="r" b="b"/>
            <a:pathLst>
              <a:path w="1456566" h="1540019">
                <a:moveTo>
                  <a:pt x="0" y="1540019"/>
                </a:moveTo>
                <a:cubicBezTo>
                  <a:pt x="307497" y="1376155"/>
                  <a:pt x="614995" y="1212291"/>
                  <a:pt x="857756" y="957392"/>
                </a:cubicBezTo>
                <a:cubicBezTo>
                  <a:pt x="1100517" y="702493"/>
                  <a:pt x="1374297" y="-101316"/>
                  <a:pt x="1456566" y="10624"/>
                </a:cubicBezTo>
              </a:path>
            </a:pathLst>
          </a:custGeom>
          <a:noFill/>
          <a:ln w="63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latinLnBrk="1" hangingPunct="0"/>
            <a:endParaRPr lang="en-US" sz="2400" kern="0">
              <a:solidFill>
                <a:srgbClr val="000000"/>
              </a:solidFill>
              <a:ea typeface="Arial"/>
              <a:cs typeface="Arial"/>
              <a:sym typeface="Arial"/>
            </a:endParaRPr>
          </a:p>
        </p:txBody>
      </p:sp>
      <p:sp>
        <p:nvSpPr>
          <p:cNvPr id="47" name="TextBox 46"/>
          <p:cNvSpPr txBox="1"/>
          <p:nvPr/>
        </p:nvSpPr>
        <p:spPr>
          <a:xfrm>
            <a:off x="6669747" y="2108354"/>
            <a:ext cx="1377036"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Standardization</a:t>
            </a:r>
            <a:endParaRPr lang="en-US" sz="1467" kern="0" dirty="0">
              <a:solidFill>
                <a:srgbClr val="1A1918"/>
              </a:solidFill>
              <a:latin typeface="Work Sans Light" charset="0"/>
              <a:ea typeface="Work Sans Light" charset="0"/>
              <a:cs typeface="Work Sans Light" charset="0"/>
              <a:sym typeface="Arial"/>
            </a:endParaRPr>
          </a:p>
        </p:txBody>
      </p:sp>
      <p:sp>
        <p:nvSpPr>
          <p:cNvPr id="48" name="TextBox 47"/>
          <p:cNvSpPr txBox="1"/>
          <p:nvPr/>
        </p:nvSpPr>
        <p:spPr>
          <a:xfrm>
            <a:off x="6965934" y="1658540"/>
            <a:ext cx="744428"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Security</a:t>
            </a:r>
            <a:endParaRPr lang="en-US" sz="1467" kern="0" dirty="0">
              <a:solidFill>
                <a:srgbClr val="1A1918"/>
              </a:solidFill>
              <a:latin typeface="Work Sans Light" charset="0"/>
              <a:ea typeface="Work Sans Light" charset="0"/>
              <a:cs typeface="Work Sans Light" charset="0"/>
              <a:sym typeface="Arial"/>
            </a:endParaRPr>
          </a:p>
        </p:txBody>
      </p:sp>
      <p:sp>
        <p:nvSpPr>
          <p:cNvPr id="49" name="TextBox 48"/>
          <p:cNvSpPr txBox="1"/>
          <p:nvPr/>
        </p:nvSpPr>
        <p:spPr>
          <a:xfrm>
            <a:off x="6741107" y="2565398"/>
            <a:ext cx="1110244"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Automation</a:t>
            </a:r>
            <a:endParaRPr lang="en-US" sz="1467" kern="0" dirty="0">
              <a:solidFill>
                <a:srgbClr val="1A1918"/>
              </a:solidFill>
              <a:latin typeface="Work Sans Light" charset="0"/>
              <a:ea typeface="Work Sans Light" charset="0"/>
              <a:cs typeface="Work Sans Light" charset="0"/>
              <a:sym typeface="Arial"/>
            </a:endParaRPr>
          </a:p>
        </p:txBody>
      </p:sp>
      <p:sp>
        <p:nvSpPr>
          <p:cNvPr id="12" name="Round Same Side Corner Rectangle 11"/>
          <p:cNvSpPr/>
          <p:nvPr/>
        </p:nvSpPr>
        <p:spPr>
          <a:xfrm rot="5400000">
            <a:off x="11573290" y="2691947"/>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1" name="Round Same Side Corner Rectangle 50"/>
          <p:cNvSpPr/>
          <p:nvPr/>
        </p:nvSpPr>
        <p:spPr>
          <a:xfrm rot="5400000">
            <a:off x="11573289" y="3309210"/>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2" name="Round Same Side Corner Rectangle 51"/>
          <p:cNvSpPr/>
          <p:nvPr/>
        </p:nvSpPr>
        <p:spPr>
          <a:xfrm rot="5400000">
            <a:off x="11573287" y="3948340"/>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3" name="Round Same Side Corner Rectangle 52"/>
          <p:cNvSpPr/>
          <p:nvPr/>
        </p:nvSpPr>
        <p:spPr>
          <a:xfrm rot="5400000">
            <a:off x="11573286" y="4552967"/>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4" name="Round Same Side Corner Rectangle 53"/>
          <p:cNvSpPr/>
          <p:nvPr/>
        </p:nvSpPr>
        <p:spPr>
          <a:xfrm rot="5400000">
            <a:off x="11573285" y="5180596"/>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5" name="Round Same Side Corner Rectangle 54"/>
          <p:cNvSpPr/>
          <p:nvPr/>
        </p:nvSpPr>
        <p:spPr>
          <a:xfrm rot="5400000">
            <a:off x="11573283" y="2070879"/>
            <a:ext cx="575095" cy="179245"/>
          </a:xfrm>
          <a:prstGeom prst="round2SameRect">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r>
              <a:rPr lang="en-US" sz="1200" kern="0" dirty="0">
                <a:solidFill>
                  <a:srgbClr val="000000"/>
                </a:solidFill>
                <a:latin typeface="Work Sans" charset="0"/>
                <a:ea typeface="Work Sans" charset="0"/>
                <a:cs typeface="Work Sans" charset="0"/>
                <a:sym typeface="Arial"/>
              </a:rPr>
              <a:t>Core</a:t>
            </a:r>
          </a:p>
        </p:txBody>
      </p:sp>
      <p:cxnSp>
        <p:nvCxnSpPr>
          <p:cNvPr id="58" name="Straight Arrow Connector 57"/>
          <p:cNvCxnSpPr/>
          <p:nvPr/>
        </p:nvCxnSpPr>
        <p:spPr>
          <a:xfrm>
            <a:off x="4153600" y="3537059"/>
            <a:ext cx="1056601" cy="33899"/>
          </a:xfrm>
          <a:prstGeom prst="straightConnector1">
            <a:avLst/>
          </a:prstGeom>
          <a:noFill/>
          <a:ln w="12700" cap="flat">
            <a:solidFill>
              <a:schemeClr val="accent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6144" t="7048" r="5908"/>
          <a:stretch/>
        </p:blipFill>
        <p:spPr>
          <a:xfrm>
            <a:off x="9573391" y="1598764"/>
            <a:ext cx="2149299" cy="3959003"/>
          </a:xfrm>
          <a:prstGeom prst="rect">
            <a:avLst/>
          </a:prstGeom>
        </p:spPr>
      </p:pic>
      <p:sp>
        <p:nvSpPr>
          <p:cNvPr id="19" name="Multiply 18"/>
          <p:cNvSpPr/>
          <p:nvPr/>
        </p:nvSpPr>
        <p:spPr>
          <a:xfrm>
            <a:off x="5094712" y="3352080"/>
            <a:ext cx="310176" cy="427251"/>
          </a:xfrm>
          <a:prstGeom prst="mathMultiply">
            <a:avLst/>
          </a:prstGeom>
          <a:solidFill>
            <a:srgbClr val="FF3A17"/>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71" name="TextBox 70"/>
          <p:cNvSpPr txBox="1"/>
          <p:nvPr/>
        </p:nvSpPr>
        <p:spPr>
          <a:xfrm>
            <a:off x="3360936" y="1215610"/>
            <a:ext cx="1053427" cy="21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b="1" kern="0" dirty="0">
                <a:solidFill>
                  <a:srgbClr val="323232"/>
                </a:solidFill>
                <a:latin typeface="Work Sans SemiBold" charset="0"/>
                <a:ea typeface="Work Sans SemiBold" charset="0"/>
                <a:cs typeface="Work Sans SemiBold" charset="0"/>
                <a:sym typeface="Arial"/>
              </a:rPr>
              <a:t>Actions</a:t>
            </a:r>
          </a:p>
        </p:txBody>
      </p:sp>
      <p:sp>
        <p:nvSpPr>
          <p:cNvPr id="72" name="TextBox 71"/>
          <p:cNvSpPr txBox="1"/>
          <p:nvPr/>
        </p:nvSpPr>
        <p:spPr>
          <a:xfrm>
            <a:off x="1193471" y="1215610"/>
            <a:ext cx="1053427" cy="21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b="1" kern="0" dirty="0">
                <a:solidFill>
                  <a:srgbClr val="323232"/>
                </a:solidFill>
                <a:latin typeface="Work Sans SemiBold" charset="0"/>
                <a:ea typeface="Work Sans SemiBold" charset="0"/>
                <a:cs typeface="Work Sans SemiBold" charset="0"/>
                <a:sym typeface="Arial"/>
              </a:rPr>
              <a:t>Users</a:t>
            </a:r>
          </a:p>
        </p:txBody>
      </p:sp>
      <p:sp>
        <p:nvSpPr>
          <p:cNvPr id="73" name="TextBox 72"/>
          <p:cNvSpPr txBox="1"/>
          <p:nvPr/>
        </p:nvSpPr>
        <p:spPr>
          <a:xfrm>
            <a:off x="9638142" y="1833880"/>
            <a:ext cx="880245" cy="19953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933" kern="0">
                <a:solidFill>
                  <a:srgbClr val="1A1918"/>
                </a:solidFill>
                <a:latin typeface="Work Sans Light" charset="0"/>
                <a:ea typeface="Work Sans Light" charset="0"/>
                <a:cs typeface="Work Sans Light" charset="0"/>
                <a:sym typeface="Arial"/>
              </a:rPr>
              <a:t>Sofia Longworth</a:t>
            </a:r>
            <a:endParaRPr lang="en-US" sz="933" kern="0" dirty="0">
              <a:solidFill>
                <a:srgbClr val="1A1918"/>
              </a:solidFill>
              <a:latin typeface="Work Sans Light" charset="0"/>
              <a:ea typeface="Work Sans Light" charset="0"/>
              <a:cs typeface="Work Sans Light" charset="0"/>
              <a:sym typeface="Arial"/>
            </a:endParaRPr>
          </a:p>
        </p:txBody>
      </p:sp>
      <p:grpSp>
        <p:nvGrpSpPr>
          <p:cNvPr id="74" name="Group 73"/>
          <p:cNvGrpSpPr/>
          <p:nvPr/>
        </p:nvGrpSpPr>
        <p:grpSpPr>
          <a:xfrm>
            <a:off x="6899239" y="3590411"/>
            <a:ext cx="833007" cy="337015"/>
            <a:chOff x="6504862" y="2616261"/>
            <a:chExt cx="759358" cy="241896"/>
          </a:xfrm>
        </p:grpSpPr>
        <p:sp>
          <p:nvSpPr>
            <p:cNvPr id="75" name="Magnetic Disk 74"/>
            <p:cNvSpPr/>
            <p:nvPr/>
          </p:nvSpPr>
          <p:spPr bwMode="auto">
            <a:xfrm>
              <a:off x="6504862" y="2616261"/>
              <a:ext cx="235573" cy="159168"/>
            </a:xfrm>
            <a:prstGeom prst="flowChartMagneticDisk">
              <a:avLst/>
            </a:prstGeom>
            <a:no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77" name="Magnetic Disk 76"/>
            <p:cNvSpPr/>
            <p:nvPr/>
          </p:nvSpPr>
          <p:spPr bwMode="auto">
            <a:xfrm>
              <a:off x="6723106"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78" name="Magnetic Disk 77"/>
            <p:cNvSpPr/>
            <p:nvPr/>
          </p:nvSpPr>
          <p:spPr bwMode="auto">
            <a:xfrm>
              <a:off x="6945919"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79" name="Magnetic Disk 78"/>
            <p:cNvSpPr/>
            <p:nvPr/>
          </p:nvSpPr>
          <p:spPr bwMode="auto">
            <a:xfrm>
              <a:off x="6596299"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80" name="Magnetic Disk 79"/>
            <p:cNvSpPr/>
            <p:nvPr/>
          </p:nvSpPr>
          <p:spPr bwMode="auto">
            <a:xfrm>
              <a:off x="6797125"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81" name="Magnetic Disk 80"/>
            <p:cNvSpPr/>
            <p:nvPr/>
          </p:nvSpPr>
          <p:spPr bwMode="auto">
            <a:xfrm>
              <a:off x="7028647"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grpSp>
      <p:sp>
        <p:nvSpPr>
          <p:cNvPr id="82" name="TextBox 81"/>
          <p:cNvSpPr txBox="1"/>
          <p:nvPr/>
        </p:nvSpPr>
        <p:spPr>
          <a:xfrm>
            <a:off x="6677909" y="3169416"/>
            <a:ext cx="1092159" cy="335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200" kern="0" dirty="0">
                <a:solidFill>
                  <a:srgbClr val="1A1918"/>
                </a:solidFill>
                <a:latin typeface="Work Sans Light" charset="0"/>
                <a:ea typeface="Work Sans Light" charset="0"/>
                <a:cs typeface="Work Sans Light" charset="0"/>
                <a:sym typeface="Arial"/>
              </a:rPr>
              <a:t>OPM Data Lake</a:t>
            </a:r>
          </a:p>
        </p:txBody>
      </p:sp>
      <p:sp>
        <p:nvSpPr>
          <p:cNvPr id="83" name="TextBox 82"/>
          <p:cNvSpPr txBox="1"/>
          <p:nvPr/>
        </p:nvSpPr>
        <p:spPr>
          <a:xfrm>
            <a:off x="906142" y="2904487"/>
            <a:ext cx="1293989" cy="319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OPM </a:t>
            </a:r>
            <a:r>
              <a:rPr lang="en-US" sz="1333" kern="0">
                <a:solidFill>
                  <a:schemeClr val="accent6">
                    <a:lumMod val="60000"/>
                    <a:lumOff val="40000"/>
                  </a:schemeClr>
                </a:solidFill>
                <a:latin typeface="Work Sans" charset="0"/>
                <a:ea typeface="Work Sans" charset="0"/>
                <a:cs typeface="Work Sans" charset="0"/>
                <a:sym typeface="Arial"/>
              </a:rPr>
              <a:t>HR Analyst</a:t>
            </a:r>
            <a:endParaRPr lang="en-US" sz="1333" kern="0" dirty="0">
              <a:solidFill>
                <a:schemeClr val="accent6">
                  <a:lumMod val="60000"/>
                  <a:lumOff val="40000"/>
                </a:schemeClr>
              </a:solidFill>
              <a:latin typeface="Work Sans" charset="0"/>
              <a:ea typeface="Work Sans" charset="0"/>
              <a:cs typeface="Work Sans" charset="0"/>
              <a:sym typeface="Arial"/>
            </a:endParaRPr>
          </a:p>
        </p:txBody>
      </p:sp>
      <p:sp>
        <p:nvSpPr>
          <p:cNvPr id="84" name="TextBox 83"/>
          <p:cNvSpPr txBox="1"/>
          <p:nvPr/>
        </p:nvSpPr>
        <p:spPr>
          <a:xfrm>
            <a:off x="1302460" y="3403249"/>
            <a:ext cx="897671" cy="302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Employees</a:t>
            </a:r>
          </a:p>
        </p:txBody>
      </p:sp>
      <p:sp>
        <p:nvSpPr>
          <p:cNvPr id="85" name="TextBox 84"/>
          <p:cNvSpPr txBox="1"/>
          <p:nvPr/>
        </p:nvSpPr>
        <p:spPr>
          <a:xfrm>
            <a:off x="842278" y="2410317"/>
            <a:ext cx="1357853" cy="31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Service Providers</a:t>
            </a:r>
          </a:p>
        </p:txBody>
      </p:sp>
      <p:sp>
        <p:nvSpPr>
          <p:cNvPr id="86" name="TextBox 85"/>
          <p:cNvSpPr txBox="1"/>
          <p:nvPr/>
        </p:nvSpPr>
        <p:spPr>
          <a:xfrm>
            <a:off x="764521" y="3884656"/>
            <a:ext cx="1435610" cy="3524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Employee’s Agency</a:t>
            </a:r>
          </a:p>
        </p:txBody>
      </p:sp>
      <p:pic>
        <p:nvPicPr>
          <p:cNvPr id="87" name="Picture 123"/>
          <p:cNvPicPr>
            <a:picLocks noChangeAspect="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2209" y="3780971"/>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5"/>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349509" y="3308892"/>
            <a:ext cx="419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62"/>
          <p:cNvPicPr>
            <a:picLocks noChangeAspect="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349509" y="2798713"/>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168"/>
          <p:cNvPicPr>
            <a:picLocks noChangeAspect="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349509" y="2288534"/>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90"/>
          <p:cNvSpPr txBox="1"/>
          <p:nvPr/>
        </p:nvSpPr>
        <p:spPr>
          <a:xfrm>
            <a:off x="790439" y="4416442"/>
            <a:ext cx="1409692" cy="237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rgbClr val="323232"/>
                </a:solidFill>
                <a:latin typeface="Work Sans" charset="0"/>
                <a:ea typeface="Work Sans" charset="0"/>
                <a:cs typeface="Work Sans" charset="0"/>
                <a:sym typeface="Arial"/>
              </a:rPr>
              <a:t>Other Agency</a:t>
            </a:r>
          </a:p>
        </p:txBody>
      </p:sp>
      <p:pic>
        <p:nvPicPr>
          <p:cNvPr id="92" name="Picture 12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2209" y="4291150"/>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38122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19" grpId="0" animBg="1"/>
      <p:bldP spid="1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1" y="611188"/>
            <a:ext cx="8575675" cy="1143000"/>
          </a:xfrm>
        </p:spPr>
        <p:txBody>
          <a:bodyPr/>
          <a:lstStyle/>
          <a:p>
            <a:r>
              <a:rPr lang="en-US" dirty="0"/>
              <a:t>We would create a cloud-based Data Lake Proof of Concept using an iterative development approach.</a:t>
            </a:r>
          </a:p>
        </p:txBody>
      </p:sp>
      <p:pic>
        <p:nvPicPr>
          <p:cNvPr id="33794" name="Picture 207"/>
          <p:cNvPicPr>
            <a:picLocks noChangeAspect="1" noChangeArrowheads="1"/>
          </p:cNvPicPr>
          <p:nvPr/>
        </p:nvPicPr>
        <p:blipFill>
          <a:blip r:embed="rId3"/>
          <a:srcRect/>
          <a:stretch>
            <a:fillRect/>
          </a:stretch>
        </p:blipFill>
        <p:spPr bwMode="auto">
          <a:xfrm>
            <a:off x="2743200" y="1588616"/>
            <a:ext cx="6604000" cy="4627506"/>
          </a:xfrm>
          <a:prstGeom prst="rect">
            <a:avLst/>
          </a:prstGeom>
          <a:noFill/>
          <a:ln w="9525">
            <a:noFill/>
            <a:miter lim="800000"/>
            <a:headEnd/>
            <a:tailEnd/>
          </a:ln>
        </p:spPr>
      </p:pic>
    </p:spTree>
    <p:extLst>
      <p:ext uri="{BB962C8B-B14F-4D97-AF65-F5344CB8AC3E}">
        <p14:creationId xmlns:p14="http://schemas.microsoft.com/office/powerpoint/2010/main" val="1260205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371"/>
          <p:cNvSpPr/>
          <p:nvPr/>
        </p:nvSpPr>
        <p:spPr>
          <a:xfrm>
            <a:off x="468092" y="207473"/>
            <a:ext cx="5513048" cy="420564"/>
          </a:xfrm>
          <a:prstGeom prst="rect">
            <a:avLst/>
          </a:prstGeom>
        </p:spPr>
        <p:txBody>
          <a:bodyPr wrap="none">
            <a:spAutoFit/>
          </a:bodyPr>
          <a:lstStyle/>
          <a:p>
            <a:pPr defTabSz="623360">
              <a:spcBef>
                <a:spcPct val="50000"/>
              </a:spcBef>
            </a:pPr>
            <a:r>
              <a:rPr lang="en-US" sz="2133" b="1" kern="0" dirty="0">
                <a:solidFill>
                  <a:srgbClr val="F6F6F6">
                    <a:lumMod val="25000"/>
                  </a:srgbClr>
                </a:solidFill>
                <a:latin typeface="Work Sans SemiBold" charset="0"/>
                <a:ea typeface="Work Sans SemiBold" charset="0"/>
                <a:cs typeface="Work Sans SemiBold" charset="0"/>
                <a:sym typeface="Arial"/>
              </a:rPr>
              <a:t>Target: DRAFT - EDR Business Architecture</a:t>
            </a:r>
          </a:p>
        </p:txBody>
      </p:sp>
      <p:sp>
        <p:nvSpPr>
          <p:cNvPr id="4" name="Oval 3"/>
          <p:cNvSpPr/>
          <p:nvPr/>
        </p:nvSpPr>
        <p:spPr>
          <a:xfrm>
            <a:off x="5630675" y="1958487"/>
            <a:ext cx="3224940" cy="3224940"/>
          </a:xfrm>
          <a:prstGeom prst="ellipse">
            <a:avLst/>
          </a:prstGeom>
          <a:noFill/>
          <a:ln w="41275" cap="flat">
            <a:solidFill>
              <a:srgbClr val="00D59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23" name="Rectangle 122"/>
          <p:cNvSpPr/>
          <p:nvPr/>
        </p:nvSpPr>
        <p:spPr>
          <a:xfrm rot="19384649">
            <a:off x="7754723" y="908345"/>
            <a:ext cx="630988" cy="527543"/>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09" name="TextBox 208"/>
          <p:cNvSpPr txBox="1"/>
          <p:nvPr/>
        </p:nvSpPr>
        <p:spPr>
          <a:xfrm>
            <a:off x="18172664" y="8802595"/>
            <a:ext cx="766483" cy="2356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1067" kern="0" dirty="0">
                <a:solidFill>
                  <a:srgbClr val="000000"/>
                </a:solidFill>
                <a:ea typeface="Arial"/>
                <a:cs typeface="Arial"/>
                <a:sym typeface="Arial"/>
              </a:rPr>
              <a:t>Data stores</a:t>
            </a:r>
          </a:p>
        </p:txBody>
      </p:sp>
      <p:sp>
        <p:nvSpPr>
          <p:cNvPr id="215" name="Oval 214"/>
          <p:cNvSpPr/>
          <p:nvPr/>
        </p:nvSpPr>
        <p:spPr>
          <a:xfrm>
            <a:off x="5244705" y="1572517"/>
            <a:ext cx="3996881" cy="3996881"/>
          </a:xfrm>
          <a:prstGeom prst="ellipse">
            <a:avLst/>
          </a:prstGeom>
          <a:noFill/>
          <a:ln w="41275" cap="flat">
            <a:solidFill>
              <a:srgbClr val="031689"/>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17" name="Oval 216"/>
          <p:cNvSpPr/>
          <p:nvPr/>
        </p:nvSpPr>
        <p:spPr>
          <a:xfrm>
            <a:off x="6044038" y="2371850"/>
            <a:ext cx="2398213" cy="2398213"/>
          </a:xfrm>
          <a:prstGeom prst="ellipse">
            <a:avLst/>
          </a:prstGeom>
          <a:noFill/>
          <a:ln w="41275" cap="flat">
            <a:solidFill>
              <a:srgbClr val="D9E12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 name="Hexagon 1"/>
          <p:cNvSpPr/>
          <p:nvPr/>
        </p:nvSpPr>
        <p:spPr>
          <a:xfrm>
            <a:off x="6414905" y="2940768"/>
            <a:ext cx="1656481" cy="1260376"/>
          </a:xfrm>
          <a:prstGeom prst="hexagon">
            <a:avLst/>
          </a:prstGeom>
          <a:noFill/>
          <a:ln w="41275" cap="flat">
            <a:solidFill>
              <a:srgbClr val="95959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3" name="TextBox 2"/>
          <p:cNvSpPr txBox="1"/>
          <p:nvPr/>
        </p:nvSpPr>
        <p:spPr>
          <a:xfrm>
            <a:off x="6350363" y="1110085"/>
            <a:ext cx="2015805"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600" kern="0" dirty="0">
                <a:solidFill>
                  <a:srgbClr val="1A1918"/>
                </a:solidFill>
                <a:latin typeface="Work Sans Medium" charset="0"/>
                <a:ea typeface="Work Sans Medium" charset="0"/>
                <a:cs typeface="Work Sans Medium" charset="0"/>
                <a:sym typeface="Arial"/>
              </a:rPr>
              <a:t>Blockchain Network</a:t>
            </a:r>
          </a:p>
        </p:txBody>
      </p:sp>
      <p:pic>
        <p:nvPicPr>
          <p:cNvPr id="238" name="Picture 237"/>
          <p:cNvPicPr>
            <a:picLocks noChangeAspect="1"/>
          </p:cNvPicPr>
          <p:nvPr/>
        </p:nvPicPr>
        <p:blipFill>
          <a:blip r:embed="rId3"/>
          <a:stretch>
            <a:fillRect/>
          </a:stretch>
        </p:blipFill>
        <p:spPr>
          <a:xfrm>
            <a:off x="3731553" y="3350280"/>
            <a:ext cx="399176" cy="395849"/>
          </a:xfrm>
          <a:prstGeom prst="rect">
            <a:avLst/>
          </a:prstGeom>
          <a:noFill/>
          <a:ln>
            <a:noFill/>
          </a:ln>
        </p:spPr>
      </p:pic>
      <p:sp>
        <p:nvSpPr>
          <p:cNvPr id="239" name="TextBox 238"/>
          <p:cNvSpPr txBox="1"/>
          <p:nvPr/>
        </p:nvSpPr>
        <p:spPr>
          <a:xfrm>
            <a:off x="3034201" y="3790775"/>
            <a:ext cx="1687911" cy="410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623360" hangingPunct="0"/>
            <a:r>
              <a:rPr lang="en-US" sz="1333" kern="0" dirty="0">
                <a:solidFill>
                  <a:srgbClr val="323232"/>
                </a:solidFill>
                <a:latin typeface="Work Sans" charset="0"/>
                <a:ea typeface="Work Sans" charset="0"/>
                <a:cs typeface="Work Sans" charset="0"/>
                <a:sym typeface="Arial"/>
              </a:rPr>
              <a:t>Request for union hours worked</a:t>
            </a:r>
          </a:p>
        </p:txBody>
      </p:sp>
      <p:cxnSp>
        <p:nvCxnSpPr>
          <p:cNvPr id="31" name="Straight Arrow Connector 30"/>
          <p:cNvCxnSpPr/>
          <p:nvPr/>
        </p:nvCxnSpPr>
        <p:spPr>
          <a:xfrm>
            <a:off x="2373866" y="3052855"/>
            <a:ext cx="1334685" cy="506853"/>
          </a:xfrm>
          <a:prstGeom prst="straightConnector1">
            <a:avLst/>
          </a:prstGeom>
          <a:noFill/>
          <a:ln w="12700" cap="flat">
            <a:solidFill>
              <a:srgbClr val="D9E12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7" name="Rectangle 6"/>
          <p:cNvSpPr/>
          <p:nvPr/>
        </p:nvSpPr>
        <p:spPr>
          <a:xfrm>
            <a:off x="9550684" y="1572517"/>
            <a:ext cx="2220531" cy="3996881"/>
          </a:xfrm>
          <a:prstGeom prst="rect">
            <a:avLst/>
          </a:prstGeom>
          <a:noFill/>
          <a:ln w="9525" cap="flat">
            <a:solidFill>
              <a:srgbClr val="3C418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0" name="Freeform 9"/>
          <p:cNvSpPr/>
          <p:nvPr/>
        </p:nvSpPr>
        <p:spPr>
          <a:xfrm>
            <a:off x="7640187" y="3767643"/>
            <a:ext cx="1940783" cy="1816608"/>
          </a:xfrm>
          <a:custGeom>
            <a:avLst/>
            <a:gdLst>
              <a:gd name="connsiteX0" fmla="*/ 0 w 1448474"/>
              <a:gd name="connsiteY0" fmla="*/ 0 h 1351370"/>
              <a:gd name="connsiteX1" fmla="*/ 776835 w 1448474"/>
              <a:gd name="connsiteY1" fmla="*/ 331774 h 1351370"/>
              <a:gd name="connsiteX2" fmla="*/ 1448474 w 1448474"/>
              <a:gd name="connsiteY2" fmla="*/ 1351370 h 1351370"/>
            </a:gdLst>
            <a:ahLst/>
            <a:cxnLst>
              <a:cxn ang="0">
                <a:pos x="connsiteX0" y="connsiteY0"/>
              </a:cxn>
              <a:cxn ang="0">
                <a:pos x="connsiteX1" y="connsiteY1"/>
              </a:cxn>
              <a:cxn ang="0">
                <a:pos x="connsiteX2" y="connsiteY2"/>
              </a:cxn>
            </a:cxnLst>
            <a:rect l="l" t="t" r="r" b="b"/>
            <a:pathLst>
              <a:path w="1448474" h="1351370">
                <a:moveTo>
                  <a:pt x="0" y="0"/>
                </a:moveTo>
                <a:cubicBezTo>
                  <a:pt x="267711" y="53273"/>
                  <a:pt x="535423" y="106546"/>
                  <a:pt x="776835" y="331774"/>
                </a:cubicBezTo>
                <a:cubicBezTo>
                  <a:pt x="1018247" y="557002"/>
                  <a:pt x="1296074" y="1173345"/>
                  <a:pt x="1448474" y="1351370"/>
                </a:cubicBezTo>
              </a:path>
            </a:pathLst>
          </a:custGeom>
          <a:noFill/>
          <a:ln w="63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latinLnBrk="1" hangingPunct="0"/>
            <a:endParaRPr lang="en-US" sz="2400" kern="0">
              <a:solidFill>
                <a:srgbClr val="000000"/>
              </a:solidFill>
              <a:ea typeface="Arial"/>
              <a:cs typeface="Arial"/>
              <a:sym typeface="Arial"/>
            </a:endParaRPr>
          </a:p>
        </p:txBody>
      </p:sp>
      <p:sp>
        <p:nvSpPr>
          <p:cNvPr id="11" name="Freeform 10"/>
          <p:cNvSpPr/>
          <p:nvPr/>
        </p:nvSpPr>
        <p:spPr>
          <a:xfrm>
            <a:off x="7628092" y="1582663"/>
            <a:ext cx="1942088" cy="2053359"/>
          </a:xfrm>
          <a:custGeom>
            <a:avLst/>
            <a:gdLst>
              <a:gd name="connsiteX0" fmla="*/ 0 w 1456566"/>
              <a:gd name="connsiteY0" fmla="*/ 1540019 h 1540019"/>
              <a:gd name="connsiteX1" fmla="*/ 857756 w 1456566"/>
              <a:gd name="connsiteY1" fmla="*/ 957392 h 1540019"/>
              <a:gd name="connsiteX2" fmla="*/ 1456566 w 1456566"/>
              <a:gd name="connsiteY2" fmla="*/ 10624 h 1540019"/>
            </a:gdLst>
            <a:ahLst/>
            <a:cxnLst>
              <a:cxn ang="0">
                <a:pos x="connsiteX0" y="connsiteY0"/>
              </a:cxn>
              <a:cxn ang="0">
                <a:pos x="connsiteX1" y="connsiteY1"/>
              </a:cxn>
              <a:cxn ang="0">
                <a:pos x="connsiteX2" y="connsiteY2"/>
              </a:cxn>
            </a:cxnLst>
            <a:rect l="l" t="t" r="r" b="b"/>
            <a:pathLst>
              <a:path w="1456566" h="1540019">
                <a:moveTo>
                  <a:pt x="0" y="1540019"/>
                </a:moveTo>
                <a:cubicBezTo>
                  <a:pt x="307497" y="1376155"/>
                  <a:pt x="614995" y="1212291"/>
                  <a:pt x="857756" y="957392"/>
                </a:cubicBezTo>
                <a:cubicBezTo>
                  <a:pt x="1100517" y="702493"/>
                  <a:pt x="1374297" y="-101316"/>
                  <a:pt x="1456566" y="10624"/>
                </a:cubicBezTo>
              </a:path>
            </a:pathLst>
          </a:custGeom>
          <a:noFill/>
          <a:ln w="63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latinLnBrk="1" hangingPunct="0"/>
            <a:endParaRPr lang="en-US" sz="2400" kern="0">
              <a:solidFill>
                <a:srgbClr val="000000"/>
              </a:solidFill>
              <a:ea typeface="Arial"/>
              <a:cs typeface="Arial"/>
              <a:sym typeface="Arial"/>
            </a:endParaRPr>
          </a:p>
        </p:txBody>
      </p:sp>
      <p:sp>
        <p:nvSpPr>
          <p:cNvPr id="47" name="TextBox 46"/>
          <p:cNvSpPr txBox="1"/>
          <p:nvPr/>
        </p:nvSpPr>
        <p:spPr>
          <a:xfrm>
            <a:off x="6669747" y="2108354"/>
            <a:ext cx="1377036"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dirty="0">
                <a:solidFill>
                  <a:srgbClr val="1A1918"/>
                </a:solidFill>
                <a:latin typeface="Work Sans Light" charset="0"/>
                <a:ea typeface="Work Sans Light" charset="0"/>
                <a:cs typeface="Work Sans Light" charset="0"/>
                <a:sym typeface="Arial"/>
              </a:rPr>
              <a:t>Standardization</a:t>
            </a:r>
          </a:p>
        </p:txBody>
      </p:sp>
      <p:sp>
        <p:nvSpPr>
          <p:cNvPr id="48" name="TextBox 47"/>
          <p:cNvSpPr txBox="1"/>
          <p:nvPr/>
        </p:nvSpPr>
        <p:spPr>
          <a:xfrm>
            <a:off x="6965934" y="1658540"/>
            <a:ext cx="744428"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Security</a:t>
            </a:r>
            <a:endParaRPr lang="en-US" sz="1467" kern="0" dirty="0">
              <a:solidFill>
                <a:srgbClr val="1A1918"/>
              </a:solidFill>
              <a:latin typeface="Work Sans Light" charset="0"/>
              <a:ea typeface="Work Sans Light" charset="0"/>
              <a:cs typeface="Work Sans Light" charset="0"/>
              <a:sym typeface="Arial"/>
            </a:endParaRPr>
          </a:p>
        </p:txBody>
      </p:sp>
      <p:sp>
        <p:nvSpPr>
          <p:cNvPr id="49" name="TextBox 48"/>
          <p:cNvSpPr txBox="1"/>
          <p:nvPr/>
        </p:nvSpPr>
        <p:spPr>
          <a:xfrm>
            <a:off x="6741107" y="2565398"/>
            <a:ext cx="1110244"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Automation</a:t>
            </a:r>
            <a:endParaRPr lang="en-US" sz="1467" kern="0" dirty="0">
              <a:solidFill>
                <a:srgbClr val="1A1918"/>
              </a:solidFill>
              <a:latin typeface="Work Sans Light" charset="0"/>
              <a:ea typeface="Work Sans Light" charset="0"/>
              <a:cs typeface="Work Sans Light" charset="0"/>
              <a:sym typeface="Arial"/>
            </a:endParaRPr>
          </a:p>
        </p:txBody>
      </p:sp>
      <p:sp>
        <p:nvSpPr>
          <p:cNvPr id="12" name="Round Same Side Corner Rectangle 11"/>
          <p:cNvSpPr/>
          <p:nvPr/>
        </p:nvSpPr>
        <p:spPr>
          <a:xfrm rot="5400000">
            <a:off x="11573290" y="2691947"/>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1" name="Round Same Side Corner Rectangle 50"/>
          <p:cNvSpPr/>
          <p:nvPr/>
        </p:nvSpPr>
        <p:spPr>
          <a:xfrm rot="5400000">
            <a:off x="11573289" y="3309210"/>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2" name="Round Same Side Corner Rectangle 51"/>
          <p:cNvSpPr/>
          <p:nvPr/>
        </p:nvSpPr>
        <p:spPr>
          <a:xfrm rot="5400000">
            <a:off x="11573287" y="3948340"/>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3" name="Round Same Side Corner Rectangle 52"/>
          <p:cNvSpPr/>
          <p:nvPr/>
        </p:nvSpPr>
        <p:spPr>
          <a:xfrm rot="5400000">
            <a:off x="11573286" y="4552967"/>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4" name="Round Same Side Corner Rectangle 53"/>
          <p:cNvSpPr/>
          <p:nvPr/>
        </p:nvSpPr>
        <p:spPr>
          <a:xfrm rot="5400000">
            <a:off x="11573285" y="5180596"/>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5" name="Round Same Side Corner Rectangle 54"/>
          <p:cNvSpPr/>
          <p:nvPr/>
        </p:nvSpPr>
        <p:spPr>
          <a:xfrm rot="5400000">
            <a:off x="11573283" y="2070879"/>
            <a:ext cx="575095" cy="179245"/>
          </a:xfrm>
          <a:prstGeom prst="round2SameRect">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r>
              <a:rPr lang="en-US" sz="1200" kern="0" dirty="0">
                <a:solidFill>
                  <a:srgbClr val="000000"/>
                </a:solidFill>
                <a:latin typeface="Work Sans" charset="0"/>
                <a:ea typeface="Work Sans" charset="0"/>
                <a:cs typeface="Work Sans" charset="0"/>
                <a:sym typeface="Arial"/>
              </a:rPr>
              <a:t>Core</a:t>
            </a:r>
          </a:p>
        </p:txBody>
      </p:sp>
      <p:cxnSp>
        <p:nvCxnSpPr>
          <p:cNvPr id="58" name="Straight Arrow Connector 57"/>
          <p:cNvCxnSpPr>
            <a:endCxn id="217" idx="2"/>
          </p:cNvCxnSpPr>
          <p:nvPr/>
        </p:nvCxnSpPr>
        <p:spPr>
          <a:xfrm>
            <a:off x="4153599" y="3537060"/>
            <a:ext cx="1890439" cy="33897"/>
          </a:xfrm>
          <a:prstGeom prst="straightConnector1">
            <a:avLst/>
          </a:prstGeom>
          <a:noFill/>
          <a:ln w="12700" cap="flat">
            <a:solidFill>
              <a:srgbClr val="D9E12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6144" t="7048" r="5908"/>
          <a:stretch/>
        </p:blipFill>
        <p:spPr>
          <a:xfrm>
            <a:off x="9573391" y="1598764"/>
            <a:ext cx="2149299" cy="3959003"/>
          </a:xfrm>
          <a:prstGeom prst="rect">
            <a:avLst/>
          </a:prstGeom>
        </p:spPr>
      </p:pic>
      <p:sp>
        <p:nvSpPr>
          <p:cNvPr id="43" name="TextBox 42"/>
          <p:cNvSpPr txBox="1"/>
          <p:nvPr/>
        </p:nvSpPr>
        <p:spPr>
          <a:xfrm>
            <a:off x="9638142" y="1833880"/>
            <a:ext cx="880245" cy="19953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933" kern="0">
                <a:solidFill>
                  <a:srgbClr val="1A1918"/>
                </a:solidFill>
                <a:latin typeface="Work Sans Light" charset="0"/>
                <a:ea typeface="Work Sans Light" charset="0"/>
                <a:cs typeface="Work Sans Light" charset="0"/>
                <a:sym typeface="Arial"/>
              </a:rPr>
              <a:t>Sofia Longworth</a:t>
            </a:r>
            <a:endParaRPr lang="en-US" sz="933" kern="0" dirty="0">
              <a:solidFill>
                <a:srgbClr val="1A1918"/>
              </a:solidFill>
              <a:latin typeface="Work Sans Light" charset="0"/>
              <a:ea typeface="Work Sans Light" charset="0"/>
              <a:cs typeface="Work Sans Light" charset="0"/>
              <a:sym typeface="Arial"/>
            </a:endParaRPr>
          </a:p>
        </p:txBody>
      </p:sp>
      <p:sp>
        <p:nvSpPr>
          <p:cNvPr id="44" name="TextBox 43"/>
          <p:cNvSpPr txBox="1"/>
          <p:nvPr/>
        </p:nvSpPr>
        <p:spPr>
          <a:xfrm>
            <a:off x="6898024" y="2351008"/>
            <a:ext cx="880245" cy="1995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933" kern="0" dirty="0">
                <a:solidFill>
                  <a:srgbClr val="1A1918"/>
                </a:solidFill>
                <a:latin typeface="Work Sans Light" charset="0"/>
                <a:ea typeface="Work Sans Light" charset="0"/>
                <a:cs typeface="Work Sans Light" charset="0"/>
                <a:sym typeface="Arial"/>
              </a:rPr>
              <a:t>Sofia Longworth</a:t>
            </a:r>
          </a:p>
        </p:txBody>
      </p:sp>
      <p:sp>
        <p:nvSpPr>
          <p:cNvPr id="46" name="TextBox 45"/>
          <p:cNvSpPr txBox="1"/>
          <p:nvPr/>
        </p:nvSpPr>
        <p:spPr>
          <a:xfrm>
            <a:off x="7419767" y="3435771"/>
            <a:ext cx="312479" cy="235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067" b="1" kern="0" dirty="0">
                <a:solidFill>
                  <a:srgbClr val="1A1918"/>
                </a:solidFill>
                <a:latin typeface="Work Sans SemiBold" charset="0"/>
                <a:ea typeface="Work Sans SemiBold" charset="0"/>
                <a:cs typeface="Work Sans SemiBold" charset="0"/>
                <a:sym typeface="Arial"/>
              </a:rPr>
              <a:t>edr</a:t>
            </a:r>
          </a:p>
        </p:txBody>
      </p:sp>
      <p:grpSp>
        <p:nvGrpSpPr>
          <p:cNvPr id="50" name="Group 49"/>
          <p:cNvGrpSpPr/>
          <p:nvPr/>
        </p:nvGrpSpPr>
        <p:grpSpPr>
          <a:xfrm>
            <a:off x="6899239" y="3590411"/>
            <a:ext cx="833007" cy="337015"/>
            <a:chOff x="6504862" y="2616261"/>
            <a:chExt cx="759358" cy="241896"/>
          </a:xfrm>
        </p:grpSpPr>
        <p:sp>
          <p:nvSpPr>
            <p:cNvPr id="57" name="Magnetic Disk 56"/>
            <p:cNvSpPr/>
            <p:nvPr/>
          </p:nvSpPr>
          <p:spPr bwMode="auto">
            <a:xfrm>
              <a:off x="6504862" y="2616261"/>
              <a:ext cx="235573" cy="159168"/>
            </a:xfrm>
            <a:prstGeom prst="flowChartMagneticDisk">
              <a:avLst/>
            </a:prstGeom>
            <a:no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59" name="Magnetic Disk 58"/>
            <p:cNvSpPr/>
            <p:nvPr/>
          </p:nvSpPr>
          <p:spPr bwMode="auto">
            <a:xfrm>
              <a:off x="6723106"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60" name="Magnetic Disk 59"/>
            <p:cNvSpPr/>
            <p:nvPr/>
          </p:nvSpPr>
          <p:spPr bwMode="auto">
            <a:xfrm>
              <a:off x="6945919"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61" name="Magnetic Disk 60"/>
            <p:cNvSpPr/>
            <p:nvPr/>
          </p:nvSpPr>
          <p:spPr bwMode="auto">
            <a:xfrm>
              <a:off x="6596299"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62" name="Magnetic Disk 61"/>
            <p:cNvSpPr/>
            <p:nvPr/>
          </p:nvSpPr>
          <p:spPr bwMode="auto">
            <a:xfrm>
              <a:off x="6797125"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64" name="Magnetic Disk 63"/>
            <p:cNvSpPr/>
            <p:nvPr/>
          </p:nvSpPr>
          <p:spPr bwMode="auto">
            <a:xfrm>
              <a:off x="7028647"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grpSp>
      <p:sp>
        <p:nvSpPr>
          <p:cNvPr id="65" name="TextBox 64"/>
          <p:cNvSpPr txBox="1"/>
          <p:nvPr/>
        </p:nvSpPr>
        <p:spPr>
          <a:xfrm>
            <a:off x="6677909" y="3169416"/>
            <a:ext cx="1092159" cy="335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200" kern="0" dirty="0">
                <a:solidFill>
                  <a:srgbClr val="1A1918"/>
                </a:solidFill>
                <a:latin typeface="Work Sans Light" charset="0"/>
                <a:ea typeface="Work Sans Light" charset="0"/>
                <a:cs typeface="Work Sans Light" charset="0"/>
                <a:sym typeface="Arial"/>
              </a:rPr>
              <a:t>OPM Data Lake</a:t>
            </a:r>
          </a:p>
        </p:txBody>
      </p:sp>
      <p:sp>
        <p:nvSpPr>
          <p:cNvPr id="72" name="TextBox 71"/>
          <p:cNvSpPr txBox="1"/>
          <p:nvPr/>
        </p:nvSpPr>
        <p:spPr>
          <a:xfrm>
            <a:off x="906142" y="2904487"/>
            <a:ext cx="1293989" cy="319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rgbClr val="323232"/>
                </a:solidFill>
                <a:latin typeface="Work Sans" charset="0"/>
                <a:ea typeface="Work Sans" charset="0"/>
                <a:cs typeface="Work Sans" charset="0"/>
                <a:sym typeface="Arial"/>
              </a:rPr>
              <a:t>OPM </a:t>
            </a:r>
            <a:r>
              <a:rPr lang="en-US" sz="1333" kern="0">
                <a:solidFill>
                  <a:srgbClr val="323232"/>
                </a:solidFill>
                <a:latin typeface="Work Sans" charset="0"/>
                <a:ea typeface="Work Sans" charset="0"/>
                <a:cs typeface="Work Sans" charset="0"/>
                <a:sym typeface="Arial"/>
              </a:rPr>
              <a:t>HR Analyst</a:t>
            </a:r>
            <a:endParaRPr lang="en-US" sz="1333" kern="0" dirty="0">
              <a:solidFill>
                <a:srgbClr val="323232"/>
              </a:solidFill>
              <a:latin typeface="Work Sans" charset="0"/>
              <a:ea typeface="Work Sans" charset="0"/>
              <a:cs typeface="Work Sans" charset="0"/>
              <a:sym typeface="Arial"/>
            </a:endParaRPr>
          </a:p>
        </p:txBody>
      </p:sp>
      <p:sp>
        <p:nvSpPr>
          <p:cNvPr id="73" name="TextBox 72"/>
          <p:cNvSpPr txBox="1"/>
          <p:nvPr/>
        </p:nvSpPr>
        <p:spPr>
          <a:xfrm>
            <a:off x="1302460" y="3403249"/>
            <a:ext cx="897671" cy="302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Employees</a:t>
            </a:r>
          </a:p>
        </p:txBody>
      </p:sp>
      <p:sp>
        <p:nvSpPr>
          <p:cNvPr id="74" name="TextBox 73"/>
          <p:cNvSpPr txBox="1"/>
          <p:nvPr/>
        </p:nvSpPr>
        <p:spPr>
          <a:xfrm>
            <a:off x="842278" y="2410317"/>
            <a:ext cx="1357853" cy="31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Service Providers</a:t>
            </a:r>
          </a:p>
        </p:txBody>
      </p:sp>
      <p:sp>
        <p:nvSpPr>
          <p:cNvPr id="75" name="TextBox 74"/>
          <p:cNvSpPr txBox="1"/>
          <p:nvPr/>
        </p:nvSpPr>
        <p:spPr>
          <a:xfrm>
            <a:off x="764521" y="3884656"/>
            <a:ext cx="1435610" cy="3524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a:solidFill>
                  <a:schemeClr val="accent6">
                    <a:lumMod val="60000"/>
                    <a:lumOff val="40000"/>
                  </a:schemeClr>
                </a:solidFill>
                <a:latin typeface="Work Sans" charset="0"/>
                <a:ea typeface="Work Sans" charset="0"/>
                <a:cs typeface="Work Sans" charset="0"/>
                <a:sym typeface="Arial"/>
              </a:rPr>
              <a:t>Employee’s Agency</a:t>
            </a:r>
            <a:endParaRPr lang="en-US" sz="1333" kern="0" dirty="0">
              <a:solidFill>
                <a:schemeClr val="accent6">
                  <a:lumMod val="60000"/>
                  <a:lumOff val="40000"/>
                </a:schemeClr>
              </a:solidFill>
              <a:latin typeface="Work Sans" charset="0"/>
              <a:ea typeface="Work Sans" charset="0"/>
              <a:cs typeface="Work Sans" charset="0"/>
              <a:sym typeface="Arial"/>
            </a:endParaRPr>
          </a:p>
        </p:txBody>
      </p:sp>
      <p:pic>
        <p:nvPicPr>
          <p:cNvPr id="76" name="Picture 123"/>
          <p:cNvPicPr>
            <a:picLocks noChangeAspect="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2209" y="3780971"/>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45"/>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349509" y="3308892"/>
            <a:ext cx="419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6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9509" y="2798713"/>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68"/>
          <p:cNvPicPr>
            <a:picLocks noChangeAspect="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349509" y="2288534"/>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79"/>
          <p:cNvSpPr txBox="1"/>
          <p:nvPr/>
        </p:nvSpPr>
        <p:spPr>
          <a:xfrm>
            <a:off x="790439" y="4416442"/>
            <a:ext cx="1409692" cy="237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Other Agency</a:t>
            </a:r>
          </a:p>
        </p:txBody>
      </p:sp>
      <p:pic>
        <p:nvPicPr>
          <p:cNvPr id="81" name="Picture 123"/>
          <p:cNvPicPr>
            <a:picLocks noChangeAspect="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2209" y="4291150"/>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716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8.33333E-7 -4.93827E-6 C -0.03924 0.06976 -0.07847 0.13982 -0.12292 0.16729 C -0.16736 0.19445 -0.2191 0.17901 -0.26684 0.16389 C -0.31441 0.14877 -0.38472 0.09321 -0.40868 0.07593 C -0.43264 0.05864 -0.41458 0.05432 -0.41059 0.0608 " pathEditMode="relative" ptsTypes="AAAAA">
                                      <p:cBhvr>
                                        <p:cTn id="22" dur="2000" fill="hold"/>
                                        <p:tgtEl>
                                          <p:spTgt spid="44"/>
                                        </p:tgtEl>
                                        <p:attrNameLst>
                                          <p:attrName>ppt_x</p:attrName>
                                          <p:attrName>ppt_y</p:attrName>
                                        </p:attrNameLst>
                                      </p:cBhvr>
                                    </p:animMotion>
                                  </p:childTnLst>
                                </p:cTn>
                              </p:par>
                            </p:childTnLst>
                          </p:cTn>
                        </p:par>
                        <p:par>
                          <p:cTn id="23" fill="hold">
                            <p:stCondLst>
                              <p:cond delay="2000"/>
                            </p:stCondLst>
                            <p:childTnLst>
                              <p:par>
                                <p:cTn id="24" presetID="1" presetClass="exit"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44" grpId="0"/>
      <p:bldP spid="44" grpId="1"/>
      <p:bldP spid="44"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371"/>
          <p:cNvSpPr/>
          <p:nvPr/>
        </p:nvSpPr>
        <p:spPr>
          <a:xfrm>
            <a:off x="468092" y="207473"/>
            <a:ext cx="5513048" cy="420564"/>
          </a:xfrm>
          <a:prstGeom prst="rect">
            <a:avLst/>
          </a:prstGeom>
        </p:spPr>
        <p:txBody>
          <a:bodyPr wrap="none">
            <a:spAutoFit/>
          </a:bodyPr>
          <a:lstStyle/>
          <a:p>
            <a:pPr defTabSz="623360">
              <a:spcBef>
                <a:spcPct val="50000"/>
              </a:spcBef>
            </a:pPr>
            <a:r>
              <a:rPr lang="en-US" sz="2133" b="1" kern="0" dirty="0">
                <a:solidFill>
                  <a:srgbClr val="F6F6F6">
                    <a:lumMod val="25000"/>
                  </a:srgbClr>
                </a:solidFill>
                <a:latin typeface="Work Sans SemiBold" charset="0"/>
                <a:ea typeface="Work Sans SemiBold" charset="0"/>
                <a:cs typeface="Work Sans SemiBold" charset="0"/>
                <a:sym typeface="Arial"/>
              </a:rPr>
              <a:t>Target: DRAFT - EDR Business Architecture</a:t>
            </a:r>
          </a:p>
        </p:txBody>
      </p:sp>
      <p:sp>
        <p:nvSpPr>
          <p:cNvPr id="4" name="Oval 3"/>
          <p:cNvSpPr/>
          <p:nvPr/>
        </p:nvSpPr>
        <p:spPr>
          <a:xfrm>
            <a:off x="5630675" y="1958487"/>
            <a:ext cx="3224940" cy="3224940"/>
          </a:xfrm>
          <a:prstGeom prst="ellipse">
            <a:avLst/>
          </a:prstGeom>
          <a:noFill/>
          <a:ln w="41275" cap="flat">
            <a:solidFill>
              <a:srgbClr val="00D59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23" name="Rectangle 122"/>
          <p:cNvSpPr/>
          <p:nvPr/>
        </p:nvSpPr>
        <p:spPr>
          <a:xfrm rot="19384649">
            <a:off x="7754723" y="908345"/>
            <a:ext cx="630988" cy="527543"/>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09" name="TextBox 208"/>
          <p:cNvSpPr txBox="1"/>
          <p:nvPr/>
        </p:nvSpPr>
        <p:spPr>
          <a:xfrm>
            <a:off x="18172664" y="8802595"/>
            <a:ext cx="766483" cy="2356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1067" kern="0" dirty="0">
                <a:solidFill>
                  <a:srgbClr val="000000"/>
                </a:solidFill>
                <a:ea typeface="Arial"/>
                <a:cs typeface="Arial"/>
                <a:sym typeface="Arial"/>
              </a:rPr>
              <a:t>Data stores</a:t>
            </a:r>
          </a:p>
        </p:txBody>
      </p:sp>
      <p:sp>
        <p:nvSpPr>
          <p:cNvPr id="215" name="Oval 214"/>
          <p:cNvSpPr/>
          <p:nvPr/>
        </p:nvSpPr>
        <p:spPr>
          <a:xfrm>
            <a:off x="5244705" y="1572517"/>
            <a:ext cx="3996881" cy="3996881"/>
          </a:xfrm>
          <a:prstGeom prst="ellipse">
            <a:avLst/>
          </a:prstGeom>
          <a:noFill/>
          <a:ln w="41275" cap="flat">
            <a:solidFill>
              <a:srgbClr val="031689"/>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17" name="Oval 216"/>
          <p:cNvSpPr/>
          <p:nvPr/>
        </p:nvSpPr>
        <p:spPr>
          <a:xfrm>
            <a:off x="6044038" y="2371850"/>
            <a:ext cx="2398213" cy="2398213"/>
          </a:xfrm>
          <a:prstGeom prst="ellipse">
            <a:avLst/>
          </a:prstGeom>
          <a:noFill/>
          <a:ln w="41275" cap="flat">
            <a:solidFill>
              <a:srgbClr val="D9E12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 name="Hexagon 1"/>
          <p:cNvSpPr/>
          <p:nvPr/>
        </p:nvSpPr>
        <p:spPr>
          <a:xfrm>
            <a:off x="6414905" y="2940768"/>
            <a:ext cx="1656481" cy="1260376"/>
          </a:xfrm>
          <a:prstGeom prst="hexagon">
            <a:avLst/>
          </a:prstGeom>
          <a:noFill/>
          <a:ln w="41275" cap="flat">
            <a:solidFill>
              <a:srgbClr val="95959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3" name="TextBox 2"/>
          <p:cNvSpPr txBox="1"/>
          <p:nvPr/>
        </p:nvSpPr>
        <p:spPr>
          <a:xfrm>
            <a:off x="6350363" y="1110085"/>
            <a:ext cx="2015805"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600" kern="0" dirty="0">
                <a:solidFill>
                  <a:srgbClr val="1A1918"/>
                </a:solidFill>
                <a:latin typeface="Work Sans Medium" charset="0"/>
                <a:ea typeface="Work Sans Medium" charset="0"/>
                <a:cs typeface="Work Sans Medium" charset="0"/>
                <a:sym typeface="Arial"/>
              </a:rPr>
              <a:t>Blockchain Network</a:t>
            </a:r>
          </a:p>
        </p:txBody>
      </p:sp>
      <p:pic>
        <p:nvPicPr>
          <p:cNvPr id="238" name="Picture 237"/>
          <p:cNvPicPr>
            <a:picLocks noChangeAspect="1"/>
          </p:cNvPicPr>
          <p:nvPr/>
        </p:nvPicPr>
        <p:blipFill>
          <a:blip r:embed="rId3"/>
          <a:stretch>
            <a:fillRect/>
          </a:stretch>
        </p:blipFill>
        <p:spPr>
          <a:xfrm>
            <a:off x="3731553" y="3350280"/>
            <a:ext cx="399176" cy="395849"/>
          </a:xfrm>
          <a:prstGeom prst="rect">
            <a:avLst/>
          </a:prstGeom>
          <a:noFill/>
          <a:ln>
            <a:noFill/>
          </a:ln>
        </p:spPr>
      </p:pic>
      <p:sp>
        <p:nvSpPr>
          <p:cNvPr id="239" name="TextBox 238"/>
          <p:cNvSpPr txBox="1"/>
          <p:nvPr/>
        </p:nvSpPr>
        <p:spPr>
          <a:xfrm>
            <a:off x="3034201" y="3790775"/>
            <a:ext cx="1687911" cy="410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623360" hangingPunct="0"/>
            <a:r>
              <a:rPr lang="en-US" sz="1333" kern="0" dirty="0">
                <a:solidFill>
                  <a:srgbClr val="323232"/>
                </a:solidFill>
                <a:latin typeface="Work Sans" charset="0"/>
                <a:ea typeface="Work Sans" charset="0"/>
                <a:cs typeface="Work Sans" charset="0"/>
                <a:sym typeface="Arial"/>
              </a:rPr>
              <a:t>Update to employee salary</a:t>
            </a:r>
          </a:p>
        </p:txBody>
      </p:sp>
      <p:cxnSp>
        <p:nvCxnSpPr>
          <p:cNvPr id="31" name="Straight Arrow Connector 30"/>
          <p:cNvCxnSpPr/>
          <p:nvPr/>
        </p:nvCxnSpPr>
        <p:spPr>
          <a:xfrm flipV="1">
            <a:off x="2294563" y="3559708"/>
            <a:ext cx="1413988" cy="429176"/>
          </a:xfrm>
          <a:prstGeom prst="straightConnector1">
            <a:avLst/>
          </a:prstGeom>
          <a:noFill/>
          <a:ln w="12700" cap="flat">
            <a:solidFill>
              <a:srgbClr val="959595"/>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7" name="Rectangle 6"/>
          <p:cNvSpPr/>
          <p:nvPr/>
        </p:nvSpPr>
        <p:spPr>
          <a:xfrm>
            <a:off x="9550684" y="1572517"/>
            <a:ext cx="2220531" cy="3996881"/>
          </a:xfrm>
          <a:prstGeom prst="rect">
            <a:avLst/>
          </a:prstGeom>
          <a:noFill/>
          <a:ln w="9525" cap="flat">
            <a:solidFill>
              <a:srgbClr val="3C418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0" name="Freeform 9"/>
          <p:cNvSpPr/>
          <p:nvPr/>
        </p:nvSpPr>
        <p:spPr>
          <a:xfrm>
            <a:off x="7640187" y="3767643"/>
            <a:ext cx="1940783" cy="1816608"/>
          </a:xfrm>
          <a:custGeom>
            <a:avLst/>
            <a:gdLst>
              <a:gd name="connsiteX0" fmla="*/ 0 w 1448474"/>
              <a:gd name="connsiteY0" fmla="*/ 0 h 1351370"/>
              <a:gd name="connsiteX1" fmla="*/ 776835 w 1448474"/>
              <a:gd name="connsiteY1" fmla="*/ 331774 h 1351370"/>
              <a:gd name="connsiteX2" fmla="*/ 1448474 w 1448474"/>
              <a:gd name="connsiteY2" fmla="*/ 1351370 h 1351370"/>
            </a:gdLst>
            <a:ahLst/>
            <a:cxnLst>
              <a:cxn ang="0">
                <a:pos x="connsiteX0" y="connsiteY0"/>
              </a:cxn>
              <a:cxn ang="0">
                <a:pos x="connsiteX1" y="connsiteY1"/>
              </a:cxn>
              <a:cxn ang="0">
                <a:pos x="connsiteX2" y="connsiteY2"/>
              </a:cxn>
            </a:cxnLst>
            <a:rect l="l" t="t" r="r" b="b"/>
            <a:pathLst>
              <a:path w="1448474" h="1351370">
                <a:moveTo>
                  <a:pt x="0" y="0"/>
                </a:moveTo>
                <a:cubicBezTo>
                  <a:pt x="267711" y="53273"/>
                  <a:pt x="535423" y="106546"/>
                  <a:pt x="776835" y="331774"/>
                </a:cubicBezTo>
                <a:cubicBezTo>
                  <a:pt x="1018247" y="557002"/>
                  <a:pt x="1296074" y="1173345"/>
                  <a:pt x="1448474" y="1351370"/>
                </a:cubicBezTo>
              </a:path>
            </a:pathLst>
          </a:custGeom>
          <a:noFill/>
          <a:ln w="63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latinLnBrk="1" hangingPunct="0"/>
            <a:endParaRPr lang="en-US" sz="2400" kern="0">
              <a:solidFill>
                <a:srgbClr val="000000"/>
              </a:solidFill>
              <a:ea typeface="Arial"/>
              <a:cs typeface="Arial"/>
              <a:sym typeface="Arial"/>
            </a:endParaRPr>
          </a:p>
        </p:txBody>
      </p:sp>
      <p:sp>
        <p:nvSpPr>
          <p:cNvPr id="11" name="Freeform 10"/>
          <p:cNvSpPr/>
          <p:nvPr/>
        </p:nvSpPr>
        <p:spPr>
          <a:xfrm>
            <a:off x="7628092" y="1582663"/>
            <a:ext cx="1942088" cy="2053359"/>
          </a:xfrm>
          <a:custGeom>
            <a:avLst/>
            <a:gdLst>
              <a:gd name="connsiteX0" fmla="*/ 0 w 1456566"/>
              <a:gd name="connsiteY0" fmla="*/ 1540019 h 1540019"/>
              <a:gd name="connsiteX1" fmla="*/ 857756 w 1456566"/>
              <a:gd name="connsiteY1" fmla="*/ 957392 h 1540019"/>
              <a:gd name="connsiteX2" fmla="*/ 1456566 w 1456566"/>
              <a:gd name="connsiteY2" fmla="*/ 10624 h 1540019"/>
            </a:gdLst>
            <a:ahLst/>
            <a:cxnLst>
              <a:cxn ang="0">
                <a:pos x="connsiteX0" y="connsiteY0"/>
              </a:cxn>
              <a:cxn ang="0">
                <a:pos x="connsiteX1" y="connsiteY1"/>
              </a:cxn>
              <a:cxn ang="0">
                <a:pos x="connsiteX2" y="connsiteY2"/>
              </a:cxn>
            </a:cxnLst>
            <a:rect l="l" t="t" r="r" b="b"/>
            <a:pathLst>
              <a:path w="1456566" h="1540019">
                <a:moveTo>
                  <a:pt x="0" y="1540019"/>
                </a:moveTo>
                <a:cubicBezTo>
                  <a:pt x="307497" y="1376155"/>
                  <a:pt x="614995" y="1212291"/>
                  <a:pt x="857756" y="957392"/>
                </a:cubicBezTo>
                <a:cubicBezTo>
                  <a:pt x="1100517" y="702493"/>
                  <a:pt x="1374297" y="-101316"/>
                  <a:pt x="1456566" y="10624"/>
                </a:cubicBezTo>
              </a:path>
            </a:pathLst>
          </a:custGeom>
          <a:noFill/>
          <a:ln w="63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latinLnBrk="1" hangingPunct="0"/>
            <a:endParaRPr lang="en-US" sz="2400" kern="0">
              <a:solidFill>
                <a:srgbClr val="000000"/>
              </a:solidFill>
              <a:ea typeface="Arial"/>
              <a:cs typeface="Arial"/>
              <a:sym typeface="Arial"/>
            </a:endParaRPr>
          </a:p>
        </p:txBody>
      </p:sp>
      <p:sp>
        <p:nvSpPr>
          <p:cNvPr id="47" name="TextBox 46"/>
          <p:cNvSpPr txBox="1"/>
          <p:nvPr/>
        </p:nvSpPr>
        <p:spPr>
          <a:xfrm>
            <a:off x="6669747" y="2108354"/>
            <a:ext cx="1377036"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Standardization</a:t>
            </a:r>
            <a:endParaRPr lang="en-US" sz="1467" kern="0" dirty="0">
              <a:solidFill>
                <a:srgbClr val="1A1918"/>
              </a:solidFill>
              <a:latin typeface="Work Sans Light" charset="0"/>
              <a:ea typeface="Work Sans Light" charset="0"/>
              <a:cs typeface="Work Sans Light" charset="0"/>
              <a:sym typeface="Arial"/>
            </a:endParaRPr>
          </a:p>
        </p:txBody>
      </p:sp>
      <p:sp>
        <p:nvSpPr>
          <p:cNvPr id="48" name="TextBox 47"/>
          <p:cNvSpPr txBox="1"/>
          <p:nvPr/>
        </p:nvSpPr>
        <p:spPr>
          <a:xfrm>
            <a:off x="6965934" y="1658540"/>
            <a:ext cx="744428"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Security</a:t>
            </a:r>
            <a:endParaRPr lang="en-US" sz="1467" kern="0" dirty="0">
              <a:solidFill>
                <a:srgbClr val="1A1918"/>
              </a:solidFill>
              <a:latin typeface="Work Sans Light" charset="0"/>
              <a:ea typeface="Work Sans Light" charset="0"/>
              <a:cs typeface="Work Sans Light" charset="0"/>
              <a:sym typeface="Arial"/>
            </a:endParaRPr>
          </a:p>
        </p:txBody>
      </p:sp>
      <p:sp>
        <p:nvSpPr>
          <p:cNvPr id="49" name="TextBox 48"/>
          <p:cNvSpPr txBox="1"/>
          <p:nvPr/>
        </p:nvSpPr>
        <p:spPr>
          <a:xfrm>
            <a:off x="6741107" y="2565398"/>
            <a:ext cx="1110244"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467" kern="0">
                <a:solidFill>
                  <a:srgbClr val="1A1918"/>
                </a:solidFill>
                <a:latin typeface="Work Sans Light" charset="0"/>
                <a:ea typeface="Work Sans Light" charset="0"/>
                <a:cs typeface="Work Sans Light" charset="0"/>
                <a:sym typeface="Arial"/>
              </a:rPr>
              <a:t>Automation</a:t>
            </a:r>
            <a:endParaRPr lang="en-US" sz="1467" kern="0" dirty="0">
              <a:solidFill>
                <a:srgbClr val="1A1918"/>
              </a:solidFill>
              <a:latin typeface="Work Sans Light" charset="0"/>
              <a:ea typeface="Work Sans Light" charset="0"/>
              <a:cs typeface="Work Sans Light" charset="0"/>
              <a:sym typeface="Arial"/>
            </a:endParaRPr>
          </a:p>
        </p:txBody>
      </p:sp>
      <p:sp>
        <p:nvSpPr>
          <p:cNvPr id="12" name="Round Same Side Corner Rectangle 11"/>
          <p:cNvSpPr/>
          <p:nvPr/>
        </p:nvSpPr>
        <p:spPr>
          <a:xfrm rot="5400000">
            <a:off x="11573290" y="2691947"/>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1" name="Round Same Side Corner Rectangle 50"/>
          <p:cNvSpPr/>
          <p:nvPr/>
        </p:nvSpPr>
        <p:spPr>
          <a:xfrm rot="5400000">
            <a:off x="11573289" y="3309210"/>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2" name="Round Same Side Corner Rectangle 51"/>
          <p:cNvSpPr/>
          <p:nvPr/>
        </p:nvSpPr>
        <p:spPr>
          <a:xfrm rot="5400000">
            <a:off x="11573287" y="3948340"/>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3" name="Round Same Side Corner Rectangle 52"/>
          <p:cNvSpPr/>
          <p:nvPr/>
        </p:nvSpPr>
        <p:spPr>
          <a:xfrm rot="5400000">
            <a:off x="11573286" y="4552967"/>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4" name="Round Same Side Corner Rectangle 53"/>
          <p:cNvSpPr/>
          <p:nvPr/>
        </p:nvSpPr>
        <p:spPr>
          <a:xfrm rot="5400000">
            <a:off x="11573285" y="5180596"/>
            <a:ext cx="575095" cy="179245"/>
          </a:xfrm>
          <a:prstGeom prst="round2Same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55" name="Round Same Side Corner Rectangle 54"/>
          <p:cNvSpPr/>
          <p:nvPr/>
        </p:nvSpPr>
        <p:spPr>
          <a:xfrm rot="5400000">
            <a:off x="11573283" y="2070879"/>
            <a:ext cx="575095" cy="179245"/>
          </a:xfrm>
          <a:prstGeom prst="round2SameRect">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r>
              <a:rPr lang="en-US" sz="1200" kern="0" dirty="0">
                <a:solidFill>
                  <a:srgbClr val="000000"/>
                </a:solidFill>
                <a:latin typeface="Work Sans" charset="0"/>
                <a:ea typeface="Work Sans" charset="0"/>
                <a:cs typeface="Work Sans" charset="0"/>
                <a:sym typeface="Arial"/>
              </a:rPr>
              <a:t>Core</a:t>
            </a:r>
          </a:p>
        </p:txBody>
      </p:sp>
      <p:cxnSp>
        <p:nvCxnSpPr>
          <p:cNvPr id="58" name="Straight Arrow Connector 57"/>
          <p:cNvCxnSpPr>
            <a:endCxn id="2" idx="3"/>
          </p:cNvCxnSpPr>
          <p:nvPr/>
        </p:nvCxnSpPr>
        <p:spPr>
          <a:xfrm>
            <a:off x="4153600" y="3537060"/>
            <a:ext cx="2261305" cy="33897"/>
          </a:xfrm>
          <a:prstGeom prst="straightConnector1">
            <a:avLst/>
          </a:prstGeom>
          <a:noFill/>
          <a:ln w="12700" cap="flat">
            <a:solidFill>
              <a:srgbClr val="959595"/>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6144" t="7048" r="5908"/>
          <a:stretch/>
        </p:blipFill>
        <p:spPr>
          <a:xfrm>
            <a:off x="9573391" y="1598764"/>
            <a:ext cx="2149299" cy="3959003"/>
          </a:xfrm>
          <a:prstGeom prst="rect">
            <a:avLst/>
          </a:prstGeom>
        </p:spPr>
      </p:pic>
      <p:sp>
        <p:nvSpPr>
          <p:cNvPr id="9" name="TextBox 8"/>
          <p:cNvSpPr txBox="1"/>
          <p:nvPr/>
        </p:nvSpPr>
        <p:spPr>
          <a:xfrm>
            <a:off x="9638142" y="3889116"/>
            <a:ext cx="880245" cy="19953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933" kern="0" dirty="0">
                <a:solidFill>
                  <a:srgbClr val="1A1918"/>
                </a:solidFill>
                <a:latin typeface="Work Sans Light" charset="0"/>
                <a:ea typeface="Work Sans Light" charset="0"/>
                <a:cs typeface="Work Sans Light" charset="0"/>
                <a:sym typeface="Arial"/>
              </a:rPr>
              <a:t>$225,000</a:t>
            </a:r>
          </a:p>
        </p:txBody>
      </p:sp>
      <p:sp>
        <p:nvSpPr>
          <p:cNvPr id="41" name="TextBox 40"/>
          <p:cNvSpPr txBox="1"/>
          <p:nvPr/>
        </p:nvSpPr>
        <p:spPr>
          <a:xfrm>
            <a:off x="9638142" y="1833880"/>
            <a:ext cx="880245" cy="19953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933" kern="0">
                <a:solidFill>
                  <a:srgbClr val="1A1918"/>
                </a:solidFill>
                <a:latin typeface="Work Sans Light" charset="0"/>
                <a:ea typeface="Work Sans Light" charset="0"/>
                <a:cs typeface="Work Sans Light" charset="0"/>
                <a:sym typeface="Arial"/>
              </a:rPr>
              <a:t>Sofia Longworth</a:t>
            </a:r>
            <a:endParaRPr lang="en-US" sz="933" kern="0" dirty="0">
              <a:solidFill>
                <a:srgbClr val="1A1918"/>
              </a:solidFill>
              <a:latin typeface="Work Sans Light" charset="0"/>
              <a:ea typeface="Work Sans Light" charset="0"/>
              <a:cs typeface="Work Sans Light" charset="0"/>
              <a:sym typeface="Arial"/>
            </a:endParaRPr>
          </a:p>
        </p:txBody>
      </p:sp>
      <p:sp>
        <p:nvSpPr>
          <p:cNvPr id="42" name="TextBox 41"/>
          <p:cNvSpPr txBox="1"/>
          <p:nvPr/>
        </p:nvSpPr>
        <p:spPr>
          <a:xfrm>
            <a:off x="6677909" y="3169416"/>
            <a:ext cx="1092159" cy="335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200" kern="0" dirty="0">
                <a:solidFill>
                  <a:srgbClr val="1A1918"/>
                </a:solidFill>
                <a:latin typeface="Work Sans Light" charset="0"/>
                <a:ea typeface="Work Sans Light" charset="0"/>
                <a:cs typeface="Work Sans Light" charset="0"/>
                <a:sym typeface="Arial"/>
              </a:rPr>
              <a:t>OPM Data Lake</a:t>
            </a:r>
          </a:p>
        </p:txBody>
      </p:sp>
      <p:sp>
        <p:nvSpPr>
          <p:cNvPr id="43" name="TextBox 42"/>
          <p:cNvSpPr txBox="1"/>
          <p:nvPr/>
        </p:nvSpPr>
        <p:spPr>
          <a:xfrm>
            <a:off x="7419767" y="3435771"/>
            <a:ext cx="312479" cy="235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067" b="1" kern="0" dirty="0">
                <a:solidFill>
                  <a:srgbClr val="1A1918"/>
                </a:solidFill>
                <a:latin typeface="Work Sans SemiBold" charset="0"/>
                <a:ea typeface="Work Sans SemiBold" charset="0"/>
                <a:cs typeface="Work Sans SemiBold" charset="0"/>
                <a:sym typeface="Arial"/>
              </a:rPr>
              <a:t>edr</a:t>
            </a:r>
          </a:p>
        </p:txBody>
      </p:sp>
      <p:grpSp>
        <p:nvGrpSpPr>
          <p:cNvPr id="44" name="Group 43"/>
          <p:cNvGrpSpPr/>
          <p:nvPr/>
        </p:nvGrpSpPr>
        <p:grpSpPr>
          <a:xfrm>
            <a:off x="6899239" y="3590411"/>
            <a:ext cx="833007" cy="337015"/>
            <a:chOff x="6504862" y="2616261"/>
            <a:chExt cx="759358" cy="241896"/>
          </a:xfrm>
        </p:grpSpPr>
        <p:sp>
          <p:nvSpPr>
            <p:cNvPr id="45" name="Magnetic Disk 44"/>
            <p:cNvSpPr/>
            <p:nvPr/>
          </p:nvSpPr>
          <p:spPr bwMode="auto">
            <a:xfrm>
              <a:off x="6504862" y="2616261"/>
              <a:ext cx="235573" cy="159168"/>
            </a:xfrm>
            <a:prstGeom prst="flowChartMagneticDisk">
              <a:avLst/>
            </a:prstGeom>
            <a:no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46" name="Magnetic Disk 45"/>
            <p:cNvSpPr/>
            <p:nvPr/>
          </p:nvSpPr>
          <p:spPr bwMode="auto">
            <a:xfrm>
              <a:off x="6723106"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50" name="Magnetic Disk 49"/>
            <p:cNvSpPr/>
            <p:nvPr/>
          </p:nvSpPr>
          <p:spPr bwMode="auto">
            <a:xfrm>
              <a:off x="6945919"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57" name="Magnetic Disk 56"/>
            <p:cNvSpPr/>
            <p:nvPr/>
          </p:nvSpPr>
          <p:spPr bwMode="auto">
            <a:xfrm>
              <a:off x="6596299"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59" name="Magnetic Disk 58"/>
            <p:cNvSpPr/>
            <p:nvPr/>
          </p:nvSpPr>
          <p:spPr bwMode="auto">
            <a:xfrm>
              <a:off x="6797125"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60" name="Magnetic Disk 59"/>
            <p:cNvSpPr/>
            <p:nvPr/>
          </p:nvSpPr>
          <p:spPr bwMode="auto">
            <a:xfrm>
              <a:off x="7028647" y="2698989"/>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grpSp>
      <p:sp>
        <p:nvSpPr>
          <p:cNvPr id="5" name="Rectangle 4"/>
          <p:cNvSpPr/>
          <p:nvPr/>
        </p:nvSpPr>
        <p:spPr>
          <a:xfrm>
            <a:off x="9414345" y="3670846"/>
            <a:ext cx="1104041" cy="417807"/>
          </a:xfrm>
          <a:prstGeom prst="rect">
            <a:avLst/>
          </a:prstGeom>
          <a:noFill/>
          <a:ln w="76200" cap="flat">
            <a:solidFill>
              <a:srgbClr val="FFFF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69" name="TextBox 68"/>
          <p:cNvSpPr txBox="1"/>
          <p:nvPr/>
        </p:nvSpPr>
        <p:spPr>
          <a:xfrm>
            <a:off x="906142" y="2904487"/>
            <a:ext cx="1293989" cy="319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OPM </a:t>
            </a:r>
            <a:r>
              <a:rPr lang="en-US" sz="1333" kern="0">
                <a:solidFill>
                  <a:schemeClr val="accent6">
                    <a:lumMod val="60000"/>
                    <a:lumOff val="40000"/>
                  </a:schemeClr>
                </a:solidFill>
                <a:latin typeface="Work Sans" charset="0"/>
                <a:ea typeface="Work Sans" charset="0"/>
                <a:cs typeface="Work Sans" charset="0"/>
                <a:sym typeface="Arial"/>
              </a:rPr>
              <a:t>HR Analyst</a:t>
            </a:r>
            <a:endParaRPr lang="en-US" sz="1333" kern="0" dirty="0">
              <a:solidFill>
                <a:schemeClr val="accent6">
                  <a:lumMod val="60000"/>
                  <a:lumOff val="40000"/>
                </a:schemeClr>
              </a:solidFill>
              <a:latin typeface="Work Sans" charset="0"/>
              <a:ea typeface="Work Sans" charset="0"/>
              <a:cs typeface="Work Sans" charset="0"/>
              <a:sym typeface="Arial"/>
            </a:endParaRPr>
          </a:p>
        </p:txBody>
      </p:sp>
      <p:sp>
        <p:nvSpPr>
          <p:cNvPr id="70" name="TextBox 69"/>
          <p:cNvSpPr txBox="1"/>
          <p:nvPr/>
        </p:nvSpPr>
        <p:spPr>
          <a:xfrm>
            <a:off x="1302460" y="3403249"/>
            <a:ext cx="897671" cy="302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Employees</a:t>
            </a:r>
          </a:p>
        </p:txBody>
      </p:sp>
      <p:sp>
        <p:nvSpPr>
          <p:cNvPr id="71" name="TextBox 70"/>
          <p:cNvSpPr txBox="1"/>
          <p:nvPr/>
        </p:nvSpPr>
        <p:spPr>
          <a:xfrm>
            <a:off x="842278" y="2410317"/>
            <a:ext cx="1357853" cy="31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Service Providers</a:t>
            </a:r>
          </a:p>
        </p:txBody>
      </p:sp>
      <p:sp>
        <p:nvSpPr>
          <p:cNvPr id="72" name="TextBox 71"/>
          <p:cNvSpPr txBox="1"/>
          <p:nvPr/>
        </p:nvSpPr>
        <p:spPr>
          <a:xfrm>
            <a:off x="764521" y="3884656"/>
            <a:ext cx="1435610" cy="3524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a:solidFill>
                  <a:srgbClr val="323232"/>
                </a:solidFill>
                <a:latin typeface="Work Sans" charset="0"/>
                <a:ea typeface="Work Sans" charset="0"/>
                <a:cs typeface="Work Sans" charset="0"/>
                <a:sym typeface="Arial"/>
              </a:rPr>
              <a:t>Employee’s Agency</a:t>
            </a:r>
            <a:endParaRPr lang="en-US" sz="1333" kern="0" dirty="0">
              <a:solidFill>
                <a:srgbClr val="323232"/>
              </a:solidFill>
              <a:latin typeface="Work Sans" charset="0"/>
              <a:ea typeface="Work Sans" charset="0"/>
              <a:cs typeface="Work Sans" charset="0"/>
              <a:sym typeface="Arial"/>
            </a:endParaRPr>
          </a:p>
        </p:txBody>
      </p:sp>
      <p:pic>
        <p:nvPicPr>
          <p:cNvPr id="73" name="Picture 12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2209" y="3780971"/>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45"/>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349509" y="3308892"/>
            <a:ext cx="419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2"/>
          <p:cNvPicPr>
            <a:picLocks noChangeAspect="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349509" y="2798713"/>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68"/>
          <p:cNvPicPr>
            <a:picLocks noChangeAspect="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349509" y="2288534"/>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76"/>
          <p:cNvSpPr txBox="1"/>
          <p:nvPr/>
        </p:nvSpPr>
        <p:spPr>
          <a:xfrm>
            <a:off x="790439" y="4416442"/>
            <a:ext cx="1409692" cy="237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kern="0" dirty="0">
                <a:solidFill>
                  <a:schemeClr val="accent6">
                    <a:lumMod val="60000"/>
                    <a:lumOff val="40000"/>
                  </a:schemeClr>
                </a:solidFill>
                <a:latin typeface="Work Sans" charset="0"/>
                <a:ea typeface="Work Sans" charset="0"/>
                <a:cs typeface="Work Sans" charset="0"/>
                <a:sym typeface="Arial"/>
              </a:rPr>
              <a:t>Other Agency</a:t>
            </a:r>
          </a:p>
        </p:txBody>
      </p:sp>
      <p:pic>
        <p:nvPicPr>
          <p:cNvPr id="78" name="Picture 123"/>
          <p:cNvPicPr>
            <a:picLocks noChangeAspect="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2209" y="4291150"/>
            <a:ext cx="393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6446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371"/>
          <p:cNvSpPr/>
          <p:nvPr/>
        </p:nvSpPr>
        <p:spPr>
          <a:xfrm>
            <a:off x="468093" y="207473"/>
            <a:ext cx="6617517" cy="420564"/>
          </a:xfrm>
          <a:prstGeom prst="rect">
            <a:avLst/>
          </a:prstGeom>
        </p:spPr>
        <p:txBody>
          <a:bodyPr wrap="none">
            <a:spAutoFit/>
          </a:bodyPr>
          <a:lstStyle/>
          <a:p>
            <a:pPr defTabSz="623360">
              <a:spcBef>
                <a:spcPct val="50000"/>
              </a:spcBef>
            </a:pPr>
            <a:r>
              <a:rPr lang="en-US" sz="2133" b="1" kern="0" dirty="0">
                <a:solidFill>
                  <a:srgbClr val="F6F6F6">
                    <a:lumMod val="25000"/>
                  </a:srgbClr>
                </a:solidFill>
                <a:latin typeface="Work Sans SemiBold" charset="0"/>
                <a:ea typeface="Work Sans SemiBold" charset="0"/>
                <a:cs typeface="Work Sans SemiBold" charset="0"/>
                <a:sym typeface="Arial"/>
              </a:rPr>
              <a:t>Employee Data Landscape Blockchain vs Conventional</a:t>
            </a:r>
          </a:p>
        </p:txBody>
      </p:sp>
      <p:sp>
        <p:nvSpPr>
          <p:cNvPr id="4" name="Oval 3"/>
          <p:cNvSpPr/>
          <p:nvPr/>
        </p:nvSpPr>
        <p:spPr>
          <a:xfrm>
            <a:off x="8478752" y="1353232"/>
            <a:ext cx="1839976" cy="1839976"/>
          </a:xfrm>
          <a:prstGeom prst="ellipse">
            <a:avLst/>
          </a:prstGeom>
          <a:noFill/>
          <a:ln w="12700" cap="flat">
            <a:solidFill>
              <a:srgbClr val="00D59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15" name="Oval 214"/>
          <p:cNvSpPr/>
          <p:nvPr/>
        </p:nvSpPr>
        <p:spPr>
          <a:xfrm>
            <a:off x="8258539" y="1133019"/>
            <a:ext cx="2280404" cy="2280404"/>
          </a:xfrm>
          <a:prstGeom prst="ellipse">
            <a:avLst/>
          </a:prstGeom>
          <a:noFill/>
          <a:ln w="12700" cap="flat">
            <a:solidFill>
              <a:srgbClr val="031689"/>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217" name="Oval 216"/>
          <p:cNvSpPr/>
          <p:nvPr/>
        </p:nvSpPr>
        <p:spPr>
          <a:xfrm>
            <a:off x="8714595" y="1589075"/>
            <a:ext cx="1368291" cy="1368291"/>
          </a:xfrm>
          <a:prstGeom prst="ellipse">
            <a:avLst/>
          </a:prstGeom>
          <a:noFill/>
          <a:ln w="12700" cap="flat">
            <a:solidFill>
              <a:srgbClr val="D9E12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3" name="TextBox 2"/>
          <p:cNvSpPr txBox="1"/>
          <p:nvPr/>
        </p:nvSpPr>
        <p:spPr>
          <a:xfrm>
            <a:off x="8168659" y="683730"/>
            <a:ext cx="2460163" cy="449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867" kern="0" dirty="0">
                <a:solidFill>
                  <a:srgbClr val="1A1918"/>
                </a:solidFill>
                <a:latin typeface="Work Sans Medium" charset="0"/>
                <a:ea typeface="Work Sans Medium" charset="0"/>
                <a:cs typeface="Work Sans Medium" charset="0"/>
                <a:sym typeface="Arial"/>
              </a:rPr>
              <a:t>Blockchain Network</a:t>
            </a:r>
          </a:p>
        </p:txBody>
      </p:sp>
      <p:sp>
        <p:nvSpPr>
          <p:cNvPr id="2" name="Hexagon 1"/>
          <p:cNvSpPr/>
          <p:nvPr/>
        </p:nvSpPr>
        <p:spPr>
          <a:xfrm>
            <a:off x="8926191" y="1890446"/>
            <a:ext cx="945099" cy="722125"/>
          </a:xfrm>
          <a:prstGeom prst="hexagon">
            <a:avLst/>
          </a:prstGeom>
          <a:noFill/>
          <a:ln w="12700" cap="flat">
            <a:solidFill>
              <a:srgbClr val="95959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grpSp>
        <p:nvGrpSpPr>
          <p:cNvPr id="41" name="Group 40"/>
          <p:cNvGrpSpPr/>
          <p:nvPr/>
        </p:nvGrpSpPr>
        <p:grpSpPr>
          <a:xfrm>
            <a:off x="9199115" y="2258459"/>
            <a:ext cx="399252" cy="154351"/>
            <a:chOff x="6504862" y="2616261"/>
            <a:chExt cx="702802" cy="271704"/>
          </a:xfrm>
        </p:grpSpPr>
        <p:sp>
          <p:nvSpPr>
            <p:cNvPr id="204" name="Magnetic Disk 203"/>
            <p:cNvSpPr/>
            <p:nvPr/>
          </p:nvSpPr>
          <p:spPr bwMode="auto">
            <a:xfrm>
              <a:off x="6504862" y="2616261"/>
              <a:ext cx="235573" cy="159168"/>
            </a:xfrm>
            <a:prstGeom prst="flowChartMagneticDisk">
              <a:avLst/>
            </a:prstGeom>
            <a:no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52" name="Magnetic Disk 251"/>
            <p:cNvSpPr/>
            <p:nvPr/>
          </p:nvSpPr>
          <p:spPr bwMode="auto">
            <a:xfrm>
              <a:off x="6723105"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54" name="Magnetic Disk 253"/>
            <p:cNvSpPr/>
            <p:nvPr/>
          </p:nvSpPr>
          <p:spPr bwMode="auto">
            <a:xfrm>
              <a:off x="6945919"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51" name="Magnetic Disk 250"/>
            <p:cNvSpPr/>
            <p:nvPr/>
          </p:nvSpPr>
          <p:spPr bwMode="auto">
            <a:xfrm>
              <a:off x="6531513" y="2720565"/>
              <a:ext cx="235572" cy="159169"/>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53" name="Magnetic Disk 252"/>
            <p:cNvSpPr/>
            <p:nvPr/>
          </p:nvSpPr>
          <p:spPr bwMode="auto">
            <a:xfrm>
              <a:off x="6740568" y="2728796"/>
              <a:ext cx="235572" cy="159169"/>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255" name="Magnetic Disk 254"/>
            <p:cNvSpPr/>
            <p:nvPr/>
          </p:nvSpPr>
          <p:spPr bwMode="auto">
            <a:xfrm>
              <a:off x="6972092" y="2728796"/>
              <a:ext cx="235572" cy="159169"/>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grpSp>
      <p:sp>
        <p:nvSpPr>
          <p:cNvPr id="6" name="TextBox 5"/>
          <p:cNvSpPr txBox="1"/>
          <p:nvPr/>
        </p:nvSpPr>
        <p:spPr>
          <a:xfrm>
            <a:off x="9064270" y="2039194"/>
            <a:ext cx="668941" cy="208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1067" kern="0" dirty="0">
                <a:solidFill>
                  <a:srgbClr val="1A1918"/>
                </a:solidFill>
                <a:latin typeface="Work Sans" charset="0"/>
                <a:ea typeface="Work Sans" charset="0"/>
                <a:cs typeface="Work Sans" charset="0"/>
                <a:sym typeface="Arial"/>
              </a:rPr>
              <a:t>Data Lake</a:t>
            </a:r>
          </a:p>
        </p:txBody>
      </p:sp>
      <p:sp>
        <p:nvSpPr>
          <p:cNvPr id="43" name="TextBox 42"/>
          <p:cNvSpPr txBox="1"/>
          <p:nvPr/>
        </p:nvSpPr>
        <p:spPr>
          <a:xfrm>
            <a:off x="7878420" y="4262515"/>
            <a:ext cx="3040640" cy="3561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23360" hangingPunct="0"/>
            <a:r>
              <a:rPr lang="en-US" sz="1867" kern="0" dirty="0">
                <a:solidFill>
                  <a:srgbClr val="1A1918"/>
                </a:solidFill>
                <a:latin typeface="Work Sans Medium" charset="0"/>
                <a:ea typeface="Work Sans Medium" charset="0"/>
                <a:cs typeface="Work Sans Medium" charset="0"/>
                <a:sym typeface="Arial"/>
              </a:rPr>
              <a:t>Centralized </a:t>
            </a:r>
            <a:r>
              <a:rPr lang="en-US" sz="1867" kern="0">
                <a:solidFill>
                  <a:srgbClr val="1A1918"/>
                </a:solidFill>
                <a:latin typeface="Work Sans Medium" charset="0"/>
                <a:ea typeface="Work Sans Medium" charset="0"/>
                <a:cs typeface="Work Sans Medium" charset="0"/>
                <a:sym typeface="Arial"/>
              </a:rPr>
              <a:t>Data Solution </a:t>
            </a:r>
            <a:endParaRPr lang="en-US" sz="1867" kern="0" dirty="0">
              <a:solidFill>
                <a:srgbClr val="1A1918"/>
              </a:solidFill>
              <a:latin typeface="Work Sans Medium" charset="0"/>
              <a:ea typeface="Work Sans Medium" charset="0"/>
              <a:cs typeface="Work Sans Medium" charset="0"/>
              <a:sym typeface="Arial"/>
            </a:endParaRPr>
          </a:p>
        </p:txBody>
      </p:sp>
      <p:sp>
        <p:nvSpPr>
          <p:cNvPr id="46" name="Oval 45"/>
          <p:cNvSpPr/>
          <p:nvPr/>
        </p:nvSpPr>
        <p:spPr>
          <a:xfrm>
            <a:off x="8714595" y="4763916"/>
            <a:ext cx="1368291" cy="1368291"/>
          </a:xfrm>
          <a:prstGeom prst="ellipse">
            <a:avLst/>
          </a:prstGeom>
          <a:noFill/>
          <a:ln w="12700" cap="flat">
            <a:solidFill>
              <a:srgbClr val="031689"/>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47" name="Hexagon 46"/>
          <p:cNvSpPr/>
          <p:nvPr/>
        </p:nvSpPr>
        <p:spPr>
          <a:xfrm>
            <a:off x="8926191" y="5018071"/>
            <a:ext cx="945099" cy="789543"/>
          </a:xfrm>
          <a:prstGeom prst="hexagon">
            <a:avLst/>
          </a:prstGeom>
          <a:noFill/>
          <a:ln w="12700" cap="flat">
            <a:solidFill>
              <a:srgbClr val="95959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grpSp>
        <p:nvGrpSpPr>
          <p:cNvPr id="48" name="Group 47"/>
          <p:cNvGrpSpPr/>
          <p:nvPr/>
        </p:nvGrpSpPr>
        <p:grpSpPr>
          <a:xfrm>
            <a:off x="9199115" y="5433301"/>
            <a:ext cx="399252" cy="154351"/>
            <a:chOff x="6504862" y="2616261"/>
            <a:chExt cx="702802" cy="271704"/>
          </a:xfrm>
        </p:grpSpPr>
        <p:sp>
          <p:nvSpPr>
            <p:cNvPr id="49" name="Magnetic Disk 48"/>
            <p:cNvSpPr/>
            <p:nvPr/>
          </p:nvSpPr>
          <p:spPr bwMode="auto">
            <a:xfrm>
              <a:off x="6504862" y="2616261"/>
              <a:ext cx="235573" cy="159168"/>
            </a:xfrm>
            <a:prstGeom prst="flowChartMagneticDisk">
              <a:avLst/>
            </a:prstGeom>
            <a:no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50" name="Magnetic Disk 49"/>
            <p:cNvSpPr/>
            <p:nvPr/>
          </p:nvSpPr>
          <p:spPr bwMode="auto">
            <a:xfrm>
              <a:off x="6723105"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51" name="Magnetic Disk 50"/>
            <p:cNvSpPr/>
            <p:nvPr/>
          </p:nvSpPr>
          <p:spPr bwMode="auto">
            <a:xfrm>
              <a:off x="6945919" y="2616261"/>
              <a:ext cx="235573" cy="159168"/>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52" name="Magnetic Disk 51"/>
            <p:cNvSpPr/>
            <p:nvPr/>
          </p:nvSpPr>
          <p:spPr bwMode="auto">
            <a:xfrm>
              <a:off x="6531513" y="2720565"/>
              <a:ext cx="235572" cy="159169"/>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53" name="Magnetic Disk 52"/>
            <p:cNvSpPr/>
            <p:nvPr/>
          </p:nvSpPr>
          <p:spPr bwMode="auto">
            <a:xfrm>
              <a:off x="6740568" y="2728796"/>
              <a:ext cx="235572" cy="159169"/>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54" name="Magnetic Disk 53"/>
            <p:cNvSpPr/>
            <p:nvPr/>
          </p:nvSpPr>
          <p:spPr bwMode="auto">
            <a:xfrm>
              <a:off x="6972092" y="2728796"/>
              <a:ext cx="235572" cy="159169"/>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grpSp>
      <p:sp>
        <p:nvSpPr>
          <p:cNvPr id="55" name="TextBox 54"/>
          <p:cNvSpPr txBox="1"/>
          <p:nvPr/>
        </p:nvSpPr>
        <p:spPr>
          <a:xfrm>
            <a:off x="9064270" y="5214035"/>
            <a:ext cx="668941" cy="208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defTabSz="623360" hangingPunct="0"/>
            <a:r>
              <a:rPr lang="en-US" sz="1067" kern="0" dirty="0">
                <a:solidFill>
                  <a:srgbClr val="1A1918"/>
                </a:solidFill>
                <a:latin typeface="Work Sans" charset="0"/>
                <a:ea typeface="Work Sans" charset="0"/>
                <a:cs typeface="Work Sans" charset="0"/>
                <a:sym typeface="Arial"/>
              </a:rPr>
              <a:t>Data Lake</a:t>
            </a:r>
          </a:p>
        </p:txBody>
      </p:sp>
      <p:sp>
        <p:nvSpPr>
          <p:cNvPr id="57" name="TextBox 56"/>
          <p:cNvSpPr txBox="1"/>
          <p:nvPr/>
        </p:nvSpPr>
        <p:spPr>
          <a:xfrm>
            <a:off x="872759" y="3019919"/>
            <a:ext cx="1409692" cy="2421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defTabSz="623360" hangingPunct="0"/>
            <a:r>
              <a:rPr lang="en-US" sz="1333" b="1" kern="0" dirty="0">
                <a:solidFill>
                  <a:srgbClr val="000000"/>
                </a:solidFill>
                <a:latin typeface="Work Sans SemiBold" charset="0"/>
                <a:ea typeface="Work Sans SemiBold" charset="0"/>
                <a:cs typeface="Work Sans SemiBold" charset="0"/>
                <a:sym typeface="Arial"/>
              </a:rPr>
              <a:t>Agency Users</a:t>
            </a:r>
          </a:p>
        </p:txBody>
      </p:sp>
      <p:pic>
        <p:nvPicPr>
          <p:cNvPr id="58" name="Picture 57"/>
          <p:cNvPicPr>
            <a:picLocks noChangeAspect="1"/>
          </p:cNvPicPr>
          <p:nvPr/>
        </p:nvPicPr>
        <p:blipFill>
          <a:blip r:embed="rId3"/>
          <a:stretch>
            <a:fillRect/>
          </a:stretch>
        </p:blipFill>
        <p:spPr>
          <a:xfrm>
            <a:off x="468093" y="2993831"/>
            <a:ext cx="268236" cy="268236"/>
          </a:xfrm>
          <a:prstGeom prst="rect">
            <a:avLst/>
          </a:prstGeom>
        </p:spPr>
      </p:pic>
      <p:pic>
        <p:nvPicPr>
          <p:cNvPr id="59" name="Picture 58"/>
          <p:cNvPicPr>
            <a:picLocks noChangeAspect="1"/>
          </p:cNvPicPr>
          <p:nvPr/>
        </p:nvPicPr>
        <p:blipFill>
          <a:blip r:embed="rId4"/>
          <a:stretch>
            <a:fillRect/>
          </a:stretch>
        </p:blipFill>
        <p:spPr>
          <a:xfrm>
            <a:off x="2985376" y="1259864"/>
            <a:ext cx="399176" cy="395849"/>
          </a:xfrm>
          <a:prstGeom prst="rect">
            <a:avLst/>
          </a:prstGeom>
          <a:noFill/>
          <a:ln>
            <a:noFill/>
          </a:ln>
        </p:spPr>
      </p:pic>
      <p:sp>
        <p:nvSpPr>
          <p:cNvPr id="60" name="TextBox 59"/>
          <p:cNvSpPr txBox="1"/>
          <p:nvPr/>
        </p:nvSpPr>
        <p:spPr>
          <a:xfrm>
            <a:off x="2439482" y="834323"/>
            <a:ext cx="1397929" cy="395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067" kern="0" dirty="0">
                <a:solidFill>
                  <a:srgbClr val="323232"/>
                </a:solidFill>
                <a:latin typeface="Work Sans" charset="0"/>
                <a:ea typeface="Work Sans" charset="0"/>
                <a:cs typeface="Work Sans" charset="0"/>
                <a:sym typeface="Arial"/>
              </a:rPr>
              <a:t> Correct </a:t>
            </a:r>
          </a:p>
          <a:p>
            <a:pPr algn="ctr" defTabSz="623360" hangingPunct="0"/>
            <a:r>
              <a:rPr lang="en-US" sz="1067" kern="0" dirty="0">
                <a:solidFill>
                  <a:srgbClr val="323232"/>
                </a:solidFill>
                <a:latin typeface="Work Sans" charset="0"/>
                <a:ea typeface="Work Sans" charset="0"/>
                <a:cs typeface="Work Sans" charset="0"/>
                <a:sym typeface="Arial"/>
              </a:rPr>
              <a:t>Incremental Update</a:t>
            </a:r>
          </a:p>
        </p:txBody>
      </p:sp>
      <p:cxnSp>
        <p:nvCxnSpPr>
          <p:cNvPr id="61" name="Straight Arrow Connector 60"/>
          <p:cNvCxnSpPr/>
          <p:nvPr/>
        </p:nvCxnSpPr>
        <p:spPr>
          <a:xfrm flipV="1">
            <a:off x="1656866" y="1655712"/>
            <a:ext cx="1204204" cy="1257608"/>
          </a:xfrm>
          <a:prstGeom prst="straightConnector1">
            <a:avLst/>
          </a:prstGeom>
          <a:noFill/>
          <a:ln w="12700" cap="flat">
            <a:solidFill>
              <a:srgbClr val="959595"/>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62" name="Straight Arrow Connector 61"/>
          <p:cNvCxnSpPr/>
          <p:nvPr/>
        </p:nvCxnSpPr>
        <p:spPr>
          <a:xfrm>
            <a:off x="3514217" y="1459101"/>
            <a:ext cx="5397108" cy="538235"/>
          </a:xfrm>
          <a:prstGeom prst="straightConnector1">
            <a:avLst/>
          </a:prstGeom>
          <a:noFill/>
          <a:ln w="12700" cap="flat">
            <a:solidFill>
              <a:srgbClr val="959595"/>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68" name="TextBox 67"/>
          <p:cNvSpPr txBox="1"/>
          <p:nvPr/>
        </p:nvSpPr>
        <p:spPr>
          <a:xfrm>
            <a:off x="5237978" y="5158694"/>
            <a:ext cx="1242685" cy="246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kern="0" dirty="0">
                <a:solidFill>
                  <a:srgbClr val="323232"/>
                </a:solidFill>
                <a:latin typeface="Work Sans" charset="0"/>
                <a:ea typeface="Work Sans" charset="0"/>
                <a:cs typeface="Work Sans" charset="0"/>
                <a:sym typeface="Arial"/>
              </a:rPr>
              <a:t>batch Update</a:t>
            </a:r>
          </a:p>
        </p:txBody>
      </p:sp>
      <p:sp>
        <p:nvSpPr>
          <p:cNvPr id="73" name="Magnetic Disk 72"/>
          <p:cNvSpPr/>
          <p:nvPr/>
        </p:nvSpPr>
        <p:spPr bwMode="auto">
          <a:xfrm>
            <a:off x="2430273" y="5204702"/>
            <a:ext cx="457039" cy="362189"/>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pic>
        <p:nvPicPr>
          <p:cNvPr id="104" name="Picture 103"/>
          <p:cNvPicPr>
            <a:picLocks noChangeAspect="1"/>
          </p:cNvPicPr>
          <p:nvPr/>
        </p:nvPicPr>
        <p:blipFill>
          <a:blip r:embed="rId4"/>
          <a:stretch>
            <a:fillRect/>
          </a:stretch>
        </p:blipFill>
        <p:spPr>
          <a:xfrm>
            <a:off x="3064269" y="2537265"/>
            <a:ext cx="399176" cy="395849"/>
          </a:xfrm>
          <a:prstGeom prst="rect">
            <a:avLst/>
          </a:prstGeom>
          <a:noFill/>
          <a:ln>
            <a:noFill/>
          </a:ln>
        </p:spPr>
      </p:pic>
      <p:cxnSp>
        <p:nvCxnSpPr>
          <p:cNvPr id="105" name="Straight Arrow Connector 104"/>
          <p:cNvCxnSpPr/>
          <p:nvPr/>
        </p:nvCxnSpPr>
        <p:spPr>
          <a:xfrm flipV="1">
            <a:off x="2296340" y="2848397"/>
            <a:ext cx="599189" cy="203200"/>
          </a:xfrm>
          <a:prstGeom prst="straightConnector1">
            <a:avLst/>
          </a:prstGeom>
          <a:noFill/>
          <a:ln w="12700" cap="flat">
            <a:solidFill>
              <a:srgbClr val="00D59B"/>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106" name="Straight Arrow Connector 105"/>
          <p:cNvCxnSpPr/>
          <p:nvPr/>
        </p:nvCxnSpPr>
        <p:spPr>
          <a:xfrm flipV="1">
            <a:off x="3684212" y="2317713"/>
            <a:ext cx="4721097" cy="461228"/>
          </a:xfrm>
          <a:prstGeom prst="straightConnector1">
            <a:avLst/>
          </a:prstGeom>
          <a:noFill/>
          <a:ln w="12700" cap="flat">
            <a:solidFill>
              <a:srgbClr val="00D59B"/>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111" name="Multiply 110"/>
          <p:cNvSpPr/>
          <p:nvPr/>
        </p:nvSpPr>
        <p:spPr>
          <a:xfrm>
            <a:off x="8401609" y="2195613"/>
            <a:ext cx="154287" cy="212521"/>
          </a:xfrm>
          <a:prstGeom prst="mathMultiply">
            <a:avLst/>
          </a:prstGeom>
          <a:solidFill>
            <a:srgbClr val="FF3A17"/>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12" name="TextBox 111"/>
          <p:cNvSpPr txBox="1"/>
          <p:nvPr/>
        </p:nvSpPr>
        <p:spPr>
          <a:xfrm>
            <a:off x="2709689" y="2082075"/>
            <a:ext cx="1108337" cy="409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067" kern="0" dirty="0">
                <a:solidFill>
                  <a:srgbClr val="323232"/>
                </a:solidFill>
                <a:latin typeface="Work Sans" charset="0"/>
                <a:ea typeface="Work Sans" charset="0"/>
                <a:cs typeface="Work Sans" charset="0"/>
                <a:sym typeface="Arial"/>
              </a:rPr>
              <a:t> Incorrect </a:t>
            </a:r>
          </a:p>
          <a:p>
            <a:pPr algn="ctr" defTabSz="623360" hangingPunct="0"/>
            <a:r>
              <a:rPr lang="en-US" sz="1067" kern="0" dirty="0">
                <a:solidFill>
                  <a:srgbClr val="323232"/>
                </a:solidFill>
                <a:latin typeface="Work Sans" charset="0"/>
                <a:ea typeface="Work Sans" charset="0"/>
                <a:cs typeface="Work Sans" charset="0"/>
                <a:sym typeface="Arial"/>
              </a:rPr>
              <a:t>Incremental Update</a:t>
            </a:r>
          </a:p>
        </p:txBody>
      </p:sp>
      <p:cxnSp>
        <p:nvCxnSpPr>
          <p:cNvPr id="72" name="Straight Arrow Connector 71"/>
          <p:cNvCxnSpPr/>
          <p:nvPr/>
        </p:nvCxnSpPr>
        <p:spPr>
          <a:xfrm>
            <a:off x="1577604" y="3527113"/>
            <a:ext cx="861877" cy="1581859"/>
          </a:xfrm>
          <a:prstGeom prst="straightConnector1">
            <a:avLst/>
          </a:prstGeom>
          <a:noFill/>
          <a:ln w="12700" cap="flat">
            <a:solidFill>
              <a:srgbClr val="959595"/>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3" name="TextBox 132"/>
          <p:cNvSpPr txBox="1"/>
          <p:nvPr/>
        </p:nvSpPr>
        <p:spPr>
          <a:xfrm>
            <a:off x="5299851" y="5163131"/>
            <a:ext cx="1242685" cy="246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kern="0" dirty="0">
                <a:solidFill>
                  <a:srgbClr val="323232"/>
                </a:solidFill>
                <a:latin typeface="Work Sans" charset="0"/>
                <a:ea typeface="Work Sans" charset="0"/>
                <a:cs typeface="Work Sans" charset="0"/>
                <a:sym typeface="Arial"/>
              </a:rPr>
              <a:t>error identified </a:t>
            </a:r>
          </a:p>
        </p:txBody>
      </p:sp>
      <p:grpSp>
        <p:nvGrpSpPr>
          <p:cNvPr id="65" name="Group 64">
            <a:extLst>
              <a:ext uri="{FF2B5EF4-FFF2-40B4-BE49-F238E27FC236}">
                <a16:creationId xmlns="" xmlns:a16="http://schemas.microsoft.com/office/drawing/2014/main" id="{1AE9A9A7-2531-8443-A710-56B417A7ED64}"/>
              </a:ext>
            </a:extLst>
          </p:cNvPr>
          <p:cNvGrpSpPr/>
          <p:nvPr/>
        </p:nvGrpSpPr>
        <p:grpSpPr>
          <a:xfrm>
            <a:off x="10347946" y="4897008"/>
            <a:ext cx="425855" cy="421163"/>
            <a:chOff x="6872288" y="409342"/>
            <a:chExt cx="477435" cy="472175"/>
          </a:xfrm>
        </p:grpSpPr>
        <p:sp>
          <p:nvSpPr>
            <p:cNvPr id="66" name="Oval 65">
              <a:extLst>
                <a:ext uri="{FF2B5EF4-FFF2-40B4-BE49-F238E27FC236}">
                  <a16:creationId xmlns="" xmlns:a16="http://schemas.microsoft.com/office/drawing/2014/main" id="{90FBC925-69BC-A048-98FD-41980A65A5CC}"/>
                </a:ext>
              </a:extLst>
            </p:cNvPr>
            <p:cNvSpPr/>
            <p:nvPr/>
          </p:nvSpPr>
          <p:spPr>
            <a:xfrm>
              <a:off x="7010381" y="539551"/>
              <a:ext cx="211756" cy="211756"/>
            </a:xfrm>
            <a:prstGeom prst="ellipse">
              <a:avLst/>
            </a:prstGeom>
            <a:solidFill>
              <a:srgbClr val="D9E12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cxnSp>
          <p:nvCxnSpPr>
            <p:cNvPr id="67" name="Straight Connector 66">
              <a:extLst>
                <a:ext uri="{FF2B5EF4-FFF2-40B4-BE49-F238E27FC236}">
                  <a16:creationId xmlns="" xmlns:a16="http://schemas.microsoft.com/office/drawing/2014/main" id="{FC5981BB-AC92-0A45-9F6B-E5346820E559}"/>
                </a:ext>
              </a:extLst>
            </p:cNvPr>
            <p:cNvCxnSpPr/>
            <p:nvPr/>
          </p:nvCxnSpPr>
          <p:spPr>
            <a:xfrm flipV="1">
              <a:off x="7116259" y="409342"/>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 xmlns:a16="http://schemas.microsoft.com/office/drawing/2014/main" id="{6FF0F1EB-5945-0347-9F85-CE9A3DB246CD}"/>
                </a:ext>
              </a:extLst>
            </p:cNvPr>
            <p:cNvCxnSpPr/>
            <p:nvPr/>
          </p:nvCxnSpPr>
          <p:spPr>
            <a:xfrm flipV="1">
              <a:off x="7116259" y="792965"/>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 xmlns:a16="http://schemas.microsoft.com/office/drawing/2014/main" id="{68A5FA7D-D24F-AD4B-B457-8B411307ECF7}"/>
                </a:ext>
              </a:extLst>
            </p:cNvPr>
            <p:cNvCxnSpPr/>
            <p:nvPr/>
          </p:nvCxnSpPr>
          <p:spPr>
            <a:xfrm rot="5400000" flipV="1">
              <a:off x="6916564" y="601153"/>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 xmlns:a16="http://schemas.microsoft.com/office/drawing/2014/main" id="{C59FDCCB-141F-604F-B056-A4A409E6B8C1}"/>
                </a:ext>
              </a:extLst>
            </p:cNvPr>
            <p:cNvCxnSpPr/>
            <p:nvPr/>
          </p:nvCxnSpPr>
          <p:spPr>
            <a:xfrm rot="5400000" flipV="1">
              <a:off x="7305447" y="601069"/>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 xmlns:a16="http://schemas.microsoft.com/office/drawing/2014/main" id="{4218A482-CEE8-F64E-83FC-DBEA5A9F0A3A}"/>
                </a:ext>
              </a:extLst>
            </p:cNvPr>
            <p:cNvCxnSpPr/>
            <p:nvPr/>
          </p:nvCxnSpPr>
          <p:spPr>
            <a:xfrm rot="2700000" flipV="1">
              <a:off x="6977595" y="738339"/>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 xmlns:a16="http://schemas.microsoft.com/office/drawing/2014/main" id="{A9EF75B0-8074-FC4C-9440-4C8A052C861A}"/>
                </a:ext>
              </a:extLst>
            </p:cNvPr>
            <p:cNvCxnSpPr/>
            <p:nvPr/>
          </p:nvCxnSpPr>
          <p:spPr>
            <a:xfrm rot="2700000" flipV="1">
              <a:off x="7254165" y="450705"/>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 xmlns:a16="http://schemas.microsoft.com/office/drawing/2014/main" id="{79779268-9F4F-DD48-8F1F-AE1113C5B294}"/>
                </a:ext>
              </a:extLst>
            </p:cNvPr>
            <p:cNvCxnSpPr/>
            <p:nvPr/>
          </p:nvCxnSpPr>
          <p:spPr>
            <a:xfrm rot="-2700000" flipV="1">
              <a:off x="7249197" y="737428"/>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 xmlns:a16="http://schemas.microsoft.com/office/drawing/2014/main" id="{FF8418B9-77C8-2B48-93D3-804595B05C25}"/>
                </a:ext>
              </a:extLst>
            </p:cNvPr>
            <p:cNvCxnSpPr/>
            <p:nvPr/>
          </p:nvCxnSpPr>
          <p:spPr>
            <a:xfrm rot="-2700000" flipV="1">
              <a:off x="6978334" y="459200"/>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grpSp>
      <p:grpSp>
        <p:nvGrpSpPr>
          <p:cNvPr id="79" name="Group 78">
            <a:extLst>
              <a:ext uri="{FF2B5EF4-FFF2-40B4-BE49-F238E27FC236}">
                <a16:creationId xmlns="" xmlns:a16="http://schemas.microsoft.com/office/drawing/2014/main" id="{1AE9A9A7-2531-8443-A710-56B417A7ED64}"/>
              </a:ext>
            </a:extLst>
          </p:cNvPr>
          <p:cNvGrpSpPr/>
          <p:nvPr/>
        </p:nvGrpSpPr>
        <p:grpSpPr>
          <a:xfrm>
            <a:off x="10347945" y="4889939"/>
            <a:ext cx="425855" cy="421163"/>
            <a:chOff x="6872288" y="409342"/>
            <a:chExt cx="477435" cy="472175"/>
          </a:xfrm>
        </p:grpSpPr>
        <p:sp>
          <p:nvSpPr>
            <p:cNvPr id="80" name="Oval 79">
              <a:extLst>
                <a:ext uri="{FF2B5EF4-FFF2-40B4-BE49-F238E27FC236}">
                  <a16:creationId xmlns="" xmlns:a16="http://schemas.microsoft.com/office/drawing/2014/main" id="{90FBC925-69BC-A048-98FD-41980A65A5CC}"/>
                </a:ext>
              </a:extLst>
            </p:cNvPr>
            <p:cNvSpPr/>
            <p:nvPr/>
          </p:nvSpPr>
          <p:spPr>
            <a:xfrm>
              <a:off x="7010381" y="539551"/>
              <a:ext cx="211756" cy="211756"/>
            </a:xfrm>
            <a:prstGeom prst="ellipse">
              <a:avLst/>
            </a:prstGeom>
            <a:solidFill>
              <a:srgbClr val="D9E12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cxnSp>
          <p:nvCxnSpPr>
            <p:cNvPr id="81" name="Straight Connector 80">
              <a:extLst>
                <a:ext uri="{FF2B5EF4-FFF2-40B4-BE49-F238E27FC236}">
                  <a16:creationId xmlns="" xmlns:a16="http://schemas.microsoft.com/office/drawing/2014/main" id="{FC5981BB-AC92-0A45-9F6B-E5346820E559}"/>
                </a:ext>
              </a:extLst>
            </p:cNvPr>
            <p:cNvCxnSpPr/>
            <p:nvPr/>
          </p:nvCxnSpPr>
          <p:spPr>
            <a:xfrm flipV="1">
              <a:off x="7116259" y="409342"/>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 xmlns:a16="http://schemas.microsoft.com/office/drawing/2014/main" id="{6FF0F1EB-5945-0347-9F85-CE9A3DB246CD}"/>
                </a:ext>
              </a:extLst>
            </p:cNvPr>
            <p:cNvCxnSpPr/>
            <p:nvPr/>
          </p:nvCxnSpPr>
          <p:spPr>
            <a:xfrm flipV="1">
              <a:off x="7116259" y="792965"/>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 xmlns:a16="http://schemas.microsoft.com/office/drawing/2014/main" id="{68A5FA7D-D24F-AD4B-B457-8B411307ECF7}"/>
                </a:ext>
              </a:extLst>
            </p:cNvPr>
            <p:cNvCxnSpPr/>
            <p:nvPr/>
          </p:nvCxnSpPr>
          <p:spPr>
            <a:xfrm rot="5400000" flipV="1">
              <a:off x="6916564" y="601153"/>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 xmlns:a16="http://schemas.microsoft.com/office/drawing/2014/main" id="{C59FDCCB-141F-604F-B056-A4A409E6B8C1}"/>
                </a:ext>
              </a:extLst>
            </p:cNvPr>
            <p:cNvCxnSpPr/>
            <p:nvPr/>
          </p:nvCxnSpPr>
          <p:spPr>
            <a:xfrm rot="5400000" flipV="1">
              <a:off x="7305447" y="601069"/>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85" name="Straight Connector 84">
              <a:extLst>
                <a:ext uri="{FF2B5EF4-FFF2-40B4-BE49-F238E27FC236}">
                  <a16:creationId xmlns="" xmlns:a16="http://schemas.microsoft.com/office/drawing/2014/main" id="{4218A482-CEE8-F64E-83FC-DBEA5A9F0A3A}"/>
                </a:ext>
              </a:extLst>
            </p:cNvPr>
            <p:cNvCxnSpPr/>
            <p:nvPr/>
          </p:nvCxnSpPr>
          <p:spPr>
            <a:xfrm rot="2700000" flipV="1">
              <a:off x="6977595" y="738339"/>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 xmlns:a16="http://schemas.microsoft.com/office/drawing/2014/main" id="{A9EF75B0-8074-FC4C-9440-4C8A052C861A}"/>
                </a:ext>
              </a:extLst>
            </p:cNvPr>
            <p:cNvCxnSpPr/>
            <p:nvPr/>
          </p:nvCxnSpPr>
          <p:spPr>
            <a:xfrm rot="2700000" flipV="1">
              <a:off x="7254165" y="450705"/>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87" name="Straight Connector 86">
              <a:extLst>
                <a:ext uri="{FF2B5EF4-FFF2-40B4-BE49-F238E27FC236}">
                  <a16:creationId xmlns="" xmlns:a16="http://schemas.microsoft.com/office/drawing/2014/main" id="{79779268-9F4F-DD48-8F1F-AE1113C5B294}"/>
                </a:ext>
              </a:extLst>
            </p:cNvPr>
            <p:cNvCxnSpPr/>
            <p:nvPr/>
          </p:nvCxnSpPr>
          <p:spPr>
            <a:xfrm rot="-2700000" flipV="1">
              <a:off x="7249197" y="737428"/>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 xmlns:a16="http://schemas.microsoft.com/office/drawing/2014/main" id="{FF8418B9-77C8-2B48-93D3-804595B05C25}"/>
                </a:ext>
              </a:extLst>
            </p:cNvPr>
            <p:cNvCxnSpPr/>
            <p:nvPr/>
          </p:nvCxnSpPr>
          <p:spPr>
            <a:xfrm rot="-2700000" flipV="1">
              <a:off x="6978334" y="459200"/>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grpSp>
      <p:sp>
        <p:nvSpPr>
          <p:cNvPr id="89" name="Moon 88">
            <a:extLst>
              <a:ext uri="{FF2B5EF4-FFF2-40B4-BE49-F238E27FC236}">
                <a16:creationId xmlns="" xmlns:a16="http://schemas.microsoft.com/office/drawing/2014/main" id="{CEB90345-E379-DD41-8EB4-9EABD423B089}"/>
              </a:ext>
            </a:extLst>
          </p:cNvPr>
          <p:cNvSpPr/>
          <p:nvPr/>
        </p:nvSpPr>
        <p:spPr>
          <a:xfrm>
            <a:off x="11744153" y="4967342"/>
            <a:ext cx="133103" cy="266204"/>
          </a:xfrm>
          <a:prstGeom prst="moon">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90" name="Moon 89">
            <a:extLst>
              <a:ext uri="{FF2B5EF4-FFF2-40B4-BE49-F238E27FC236}">
                <a16:creationId xmlns="" xmlns:a16="http://schemas.microsoft.com/office/drawing/2014/main" id="{CEB90345-E379-DD41-8EB4-9EABD423B089}"/>
              </a:ext>
            </a:extLst>
          </p:cNvPr>
          <p:cNvSpPr/>
          <p:nvPr/>
        </p:nvSpPr>
        <p:spPr>
          <a:xfrm>
            <a:off x="11744547" y="4975994"/>
            <a:ext cx="133103" cy="266204"/>
          </a:xfrm>
          <a:prstGeom prst="moon">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cxnSp>
        <p:nvCxnSpPr>
          <p:cNvPr id="12" name="Straight Arrow Connector 11"/>
          <p:cNvCxnSpPr>
            <a:endCxn id="47" idx="3"/>
          </p:cNvCxnSpPr>
          <p:nvPr/>
        </p:nvCxnSpPr>
        <p:spPr>
          <a:xfrm>
            <a:off x="3004044" y="5412842"/>
            <a:ext cx="5922147" cy="1"/>
          </a:xfrm>
          <a:prstGeom prst="straightConnector1">
            <a:avLst/>
          </a:prstGeom>
          <a:noFill/>
          <a:ln w="12700" cap="flat">
            <a:solidFill>
              <a:srgbClr val="959595"/>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91" name="TextBox 90"/>
          <p:cNvSpPr txBox="1"/>
          <p:nvPr/>
        </p:nvSpPr>
        <p:spPr>
          <a:xfrm>
            <a:off x="5237978" y="5159903"/>
            <a:ext cx="1053095" cy="246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333" kern="0" dirty="0">
                <a:solidFill>
                  <a:srgbClr val="323232"/>
                </a:solidFill>
                <a:latin typeface="Work Sans" charset="0"/>
                <a:ea typeface="Work Sans" charset="0"/>
                <a:cs typeface="Work Sans" charset="0"/>
                <a:sym typeface="Arial"/>
              </a:rPr>
              <a:t>correction</a:t>
            </a:r>
          </a:p>
        </p:txBody>
      </p:sp>
      <p:sp>
        <p:nvSpPr>
          <p:cNvPr id="92" name="Magnetic Disk 91"/>
          <p:cNvSpPr/>
          <p:nvPr/>
        </p:nvSpPr>
        <p:spPr bwMode="auto">
          <a:xfrm>
            <a:off x="3179692" y="5448062"/>
            <a:ext cx="168329" cy="140241"/>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sp>
        <p:nvSpPr>
          <p:cNvPr id="93" name="Magnetic Disk 92"/>
          <p:cNvSpPr/>
          <p:nvPr/>
        </p:nvSpPr>
        <p:spPr bwMode="auto">
          <a:xfrm>
            <a:off x="3180877" y="5449138"/>
            <a:ext cx="168329" cy="140241"/>
          </a:xfrm>
          <a:prstGeom prst="flowChartMagneticDisk">
            <a:avLst/>
          </a:prstGeom>
          <a:solidFill>
            <a:srgbClr val="FFFFFF"/>
          </a:solidFill>
          <a:ln>
            <a:solidFill>
              <a:srgbClr val="3B4081"/>
            </a:solidFill>
          </a:ln>
        </p:spPr>
        <p:style>
          <a:lnRef idx="1">
            <a:schemeClr val="accent1"/>
          </a:lnRef>
          <a:fillRef idx="3">
            <a:schemeClr val="accent1"/>
          </a:fillRef>
          <a:effectRef idx="2">
            <a:schemeClr val="accent1"/>
          </a:effectRef>
          <a:fontRef idx="minor">
            <a:schemeClr val="lt1"/>
          </a:fontRef>
        </p:style>
        <p:txBody>
          <a:bodyPr anchor="ctr"/>
          <a:lstStyle/>
          <a:p>
            <a:pPr defTabSz="623360" hangingPunct="0">
              <a:defRPr/>
            </a:pPr>
            <a:endParaRPr lang="en-GB" sz="1200" kern="0">
              <a:solidFill>
                <a:prstClr val="white"/>
              </a:solidFill>
              <a:sym typeface="Arial"/>
            </a:endParaRPr>
          </a:p>
        </p:txBody>
      </p:sp>
      <p:grpSp>
        <p:nvGrpSpPr>
          <p:cNvPr id="94" name="Group 93">
            <a:extLst>
              <a:ext uri="{FF2B5EF4-FFF2-40B4-BE49-F238E27FC236}">
                <a16:creationId xmlns="" xmlns:a16="http://schemas.microsoft.com/office/drawing/2014/main" id="{1AE9A9A7-2531-8443-A710-56B417A7ED64}"/>
              </a:ext>
            </a:extLst>
          </p:cNvPr>
          <p:cNvGrpSpPr/>
          <p:nvPr/>
        </p:nvGrpSpPr>
        <p:grpSpPr>
          <a:xfrm>
            <a:off x="10352630" y="4898391"/>
            <a:ext cx="425855" cy="421163"/>
            <a:chOff x="6872288" y="409342"/>
            <a:chExt cx="477435" cy="472175"/>
          </a:xfrm>
        </p:grpSpPr>
        <p:sp>
          <p:nvSpPr>
            <p:cNvPr id="95" name="Oval 94">
              <a:extLst>
                <a:ext uri="{FF2B5EF4-FFF2-40B4-BE49-F238E27FC236}">
                  <a16:creationId xmlns="" xmlns:a16="http://schemas.microsoft.com/office/drawing/2014/main" id="{90FBC925-69BC-A048-98FD-41980A65A5CC}"/>
                </a:ext>
              </a:extLst>
            </p:cNvPr>
            <p:cNvSpPr/>
            <p:nvPr/>
          </p:nvSpPr>
          <p:spPr>
            <a:xfrm>
              <a:off x="7010381" y="539551"/>
              <a:ext cx="211756" cy="211756"/>
            </a:xfrm>
            <a:prstGeom prst="ellipse">
              <a:avLst/>
            </a:prstGeom>
            <a:solidFill>
              <a:srgbClr val="D9E12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cxnSp>
          <p:nvCxnSpPr>
            <p:cNvPr id="96" name="Straight Connector 95">
              <a:extLst>
                <a:ext uri="{FF2B5EF4-FFF2-40B4-BE49-F238E27FC236}">
                  <a16:creationId xmlns="" xmlns:a16="http://schemas.microsoft.com/office/drawing/2014/main" id="{FC5981BB-AC92-0A45-9F6B-E5346820E559}"/>
                </a:ext>
              </a:extLst>
            </p:cNvPr>
            <p:cNvCxnSpPr/>
            <p:nvPr/>
          </p:nvCxnSpPr>
          <p:spPr>
            <a:xfrm flipV="1">
              <a:off x="7116259" y="409342"/>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 xmlns:a16="http://schemas.microsoft.com/office/drawing/2014/main" id="{6FF0F1EB-5945-0347-9F85-CE9A3DB246CD}"/>
                </a:ext>
              </a:extLst>
            </p:cNvPr>
            <p:cNvCxnSpPr/>
            <p:nvPr/>
          </p:nvCxnSpPr>
          <p:spPr>
            <a:xfrm flipV="1">
              <a:off x="7116259" y="792965"/>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 xmlns:a16="http://schemas.microsoft.com/office/drawing/2014/main" id="{68A5FA7D-D24F-AD4B-B457-8B411307ECF7}"/>
                </a:ext>
              </a:extLst>
            </p:cNvPr>
            <p:cNvCxnSpPr/>
            <p:nvPr/>
          </p:nvCxnSpPr>
          <p:spPr>
            <a:xfrm rot="5400000" flipV="1">
              <a:off x="6916564" y="601153"/>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99" name="Straight Connector 98">
              <a:extLst>
                <a:ext uri="{FF2B5EF4-FFF2-40B4-BE49-F238E27FC236}">
                  <a16:creationId xmlns="" xmlns:a16="http://schemas.microsoft.com/office/drawing/2014/main" id="{C59FDCCB-141F-604F-B056-A4A409E6B8C1}"/>
                </a:ext>
              </a:extLst>
            </p:cNvPr>
            <p:cNvCxnSpPr/>
            <p:nvPr/>
          </p:nvCxnSpPr>
          <p:spPr>
            <a:xfrm rot="5400000" flipV="1">
              <a:off x="7305447" y="601069"/>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 xmlns:a16="http://schemas.microsoft.com/office/drawing/2014/main" id="{4218A482-CEE8-F64E-83FC-DBEA5A9F0A3A}"/>
                </a:ext>
              </a:extLst>
            </p:cNvPr>
            <p:cNvCxnSpPr/>
            <p:nvPr/>
          </p:nvCxnSpPr>
          <p:spPr>
            <a:xfrm rot="2700000" flipV="1">
              <a:off x="6977595" y="738339"/>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101" name="Straight Connector 100">
              <a:extLst>
                <a:ext uri="{FF2B5EF4-FFF2-40B4-BE49-F238E27FC236}">
                  <a16:creationId xmlns="" xmlns:a16="http://schemas.microsoft.com/office/drawing/2014/main" id="{A9EF75B0-8074-FC4C-9440-4C8A052C861A}"/>
                </a:ext>
              </a:extLst>
            </p:cNvPr>
            <p:cNvCxnSpPr/>
            <p:nvPr/>
          </p:nvCxnSpPr>
          <p:spPr>
            <a:xfrm rot="2700000" flipV="1">
              <a:off x="7254165" y="450705"/>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 xmlns:a16="http://schemas.microsoft.com/office/drawing/2014/main" id="{79779268-9F4F-DD48-8F1F-AE1113C5B294}"/>
                </a:ext>
              </a:extLst>
            </p:cNvPr>
            <p:cNvCxnSpPr/>
            <p:nvPr/>
          </p:nvCxnSpPr>
          <p:spPr>
            <a:xfrm rot="-2700000" flipV="1">
              <a:off x="7249197" y="737428"/>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cxnSp>
          <p:nvCxnSpPr>
            <p:cNvPr id="103" name="Straight Connector 102">
              <a:extLst>
                <a:ext uri="{FF2B5EF4-FFF2-40B4-BE49-F238E27FC236}">
                  <a16:creationId xmlns="" xmlns:a16="http://schemas.microsoft.com/office/drawing/2014/main" id="{FF8418B9-77C8-2B48-93D3-804595B05C25}"/>
                </a:ext>
              </a:extLst>
            </p:cNvPr>
            <p:cNvCxnSpPr/>
            <p:nvPr/>
          </p:nvCxnSpPr>
          <p:spPr>
            <a:xfrm rot="-2700000" flipV="1">
              <a:off x="6978334" y="459200"/>
              <a:ext cx="0" cy="88552"/>
            </a:xfrm>
            <a:prstGeom prst="line">
              <a:avLst/>
            </a:prstGeom>
            <a:noFill/>
            <a:ln w="22225" cap="flat">
              <a:solidFill>
                <a:srgbClr val="D9E121"/>
              </a:solidFill>
              <a:prstDash val="solid"/>
              <a:miter lim="800000"/>
            </a:ln>
            <a:effectLst/>
            <a:sp3d/>
          </p:spPr>
          <p:style>
            <a:lnRef idx="0">
              <a:scrgbClr r="0" g="0" b="0"/>
            </a:lnRef>
            <a:fillRef idx="0">
              <a:scrgbClr r="0" g="0" b="0"/>
            </a:fillRef>
            <a:effectRef idx="0">
              <a:scrgbClr r="0" g="0" b="0"/>
            </a:effectRef>
            <a:fontRef idx="none"/>
          </p:style>
        </p:cxnSp>
      </p:grpSp>
      <p:sp>
        <p:nvSpPr>
          <p:cNvPr id="107" name="Moon 106">
            <a:extLst>
              <a:ext uri="{FF2B5EF4-FFF2-40B4-BE49-F238E27FC236}">
                <a16:creationId xmlns="" xmlns:a16="http://schemas.microsoft.com/office/drawing/2014/main" id="{CEB90345-E379-DD41-8EB4-9EABD423B089}"/>
              </a:ext>
            </a:extLst>
          </p:cNvPr>
          <p:cNvSpPr/>
          <p:nvPr/>
        </p:nvSpPr>
        <p:spPr>
          <a:xfrm>
            <a:off x="11749233" y="4984446"/>
            <a:ext cx="133103" cy="266204"/>
          </a:xfrm>
          <a:prstGeom prst="moon">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
        <p:nvSpPr>
          <p:cNvPr id="108" name="TextBox 107"/>
          <p:cNvSpPr txBox="1"/>
          <p:nvPr/>
        </p:nvSpPr>
        <p:spPr>
          <a:xfrm>
            <a:off x="2067542" y="5639211"/>
            <a:ext cx="1108337" cy="196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ctr" defTabSz="623360" hangingPunct="0"/>
            <a:r>
              <a:rPr lang="en-US" sz="1067" kern="0">
                <a:solidFill>
                  <a:srgbClr val="323232"/>
                </a:solidFill>
                <a:latin typeface="Work Sans" charset="0"/>
                <a:ea typeface="Work Sans" charset="0"/>
                <a:cs typeface="Work Sans" charset="0"/>
                <a:sym typeface="Arial"/>
              </a:rPr>
              <a:t>Update</a:t>
            </a:r>
            <a:endParaRPr lang="en-US" sz="1067" kern="0" dirty="0">
              <a:solidFill>
                <a:srgbClr val="323232"/>
              </a:solidFill>
              <a:latin typeface="Work Sans" charset="0"/>
              <a:ea typeface="Work Sans" charset="0"/>
              <a:cs typeface="Work Sans" charset="0"/>
              <a:sym typeface="Arial"/>
            </a:endParaRPr>
          </a:p>
        </p:txBody>
      </p:sp>
      <p:cxnSp>
        <p:nvCxnSpPr>
          <p:cNvPr id="110" name="Straight Arrow Connector 109"/>
          <p:cNvCxnSpPr/>
          <p:nvPr/>
        </p:nvCxnSpPr>
        <p:spPr>
          <a:xfrm flipV="1">
            <a:off x="2296340" y="2848563"/>
            <a:ext cx="599189" cy="203200"/>
          </a:xfrm>
          <a:prstGeom prst="straightConnector1">
            <a:avLst/>
          </a:prstGeom>
          <a:noFill/>
          <a:ln w="12700" cap="flat">
            <a:solidFill>
              <a:srgbClr val="D9E12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113" name="Straight Arrow Connector 112"/>
          <p:cNvCxnSpPr>
            <a:endCxn id="217" idx="2"/>
          </p:cNvCxnSpPr>
          <p:nvPr/>
        </p:nvCxnSpPr>
        <p:spPr>
          <a:xfrm flipV="1">
            <a:off x="3684211" y="2273220"/>
            <a:ext cx="5030384" cy="499453"/>
          </a:xfrm>
          <a:prstGeom prst="straightConnector1">
            <a:avLst/>
          </a:prstGeom>
          <a:noFill/>
          <a:ln w="12700" cap="flat">
            <a:solidFill>
              <a:srgbClr val="D9E12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114" name="Multiply 113"/>
          <p:cNvSpPr/>
          <p:nvPr/>
        </p:nvSpPr>
        <p:spPr>
          <a:xfrm>
            <a:off x="8645553" y="2178060"/>
            <a:ext cx="154287" cy="212521"/>
          </a:xfrm>
          <a:prstGeom prst="mathMultiply">
            <a:avLst/>
          </a:prstGeom>
          <a:solidFill>
            <a:srgbClr val="FF3A17"/>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ctr" anchorCtr="0" forceAA="0" compatLnSpc="1">
            <a:prstTxWarp prst="textNoShape">
              <a:avLst/>
            </a:prstTxWarp>
            <a:noAutofit/>
          </a:bodyPr>
          <a:lstStyle/>
          <a:p>
            <a:pPr algn="ctr" defTabSz="623360" hangingPunct="0"/>
            <a:endParaRPr lang="en-US" sz="1333" kern="0">
              <a:solidFill>
                <a:srgbClr val="FFFFFF"/>
              </a:solidFill>
              <a:ea typeface="Arial"/>
              <a:cs typeface="Arial"/>
              <a:sym typeface="Arial"/>
            </a:endParaRPr>
          </a:p>
        </p:txBody>
      </p:sp>
    </p:spTree>
    <p:extLst>
      <p:ext uri="{BB962C8B-B14F-4D97-AF65-F5344CB8AC3E}">
        <p14:creationId xmlns:p14="http://schemas.microsoft.com/office/powerpoint/2010/main" val="4786035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0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par>
                          <p:cTn id="75" fill="hold">
                            <p:stCondLst>
                              <p:cond delay="0"/>
                            </p:stCondLst>
                            <p:childTnLst>
                              <p:par>
                                <p:cTn id="76" presetID="9" presetClass="entr" presetSubtype="0" fill="hold" grpId="2" nodeType="afterEffect">
                                  <p:stCondLst>
                                    <p:cond delay="0"/>
                                  </p:stCondLst>
                                  <p:childTnLst>
                                    <p:set>
                                      <p:cBhvr>
                                        <p:cTn id="77" dur="1" fill="hold">
                                          <p:stCondLst>
                                            <p:cond delay="0"/>
                                          </p:stCondLst>
                                        </p:cTn>
                                        <p:tgtEl>
                                          <p:spTgt spid="92"/>
                                        </p:tgtEl>
                                        <p:attrNameLst>
                                          <p:attrName>style.visibility</p:attrName>
                                        </p:attrNameLst>
                                      </p:cBhvr>
                                      <p:to>
                                        <p:strVal val="visible"/>
                                      </p:to>
                                    </p:set>
                                    <p:animEffect transition="in" filter="dissolve">
                                      <p:cBhvr>
                                        <p:cTn id="78" dur="500"/>
                                        <p:tgtEl>
                                          <p:spTgt spid="92"/>
                                        </p:tgtEl>
                                      </p:cBhvr>
                                    </p:animEffect>
                                  </p:childTnLst>
                                </p:cTn>
                              </p:par>
                            </p:childTnLst>
                          </p:cTn>
                        </p:par>
                      </p:childTnLst>
                    </p:cTn>
                  </p:par>
                  <p:par>
                    <p:cTn id="79" fill="hold">
                      <p:stCondLst>
                        <p:cond delay="indefinite"/>
                      </p:stCondLst>
                      <p:childTnLst>
                        <p:par>
                          <p:cTn id="80" fill="hold">
                            <p:stCondLst>
                              <p:cond delay="0"/>
                            </p:stCondLst>
                            <p:childTnLst>
                              <p:par>
                                <p:cTn id="81" presetID="0" presetClass="path" presetSubtype="0" accel="50000" decel="50000" fill="hold" grpId="0" nodeType="clickEffect">
                                  <p:stCondLst>
                                    <p:cond delay="0"/>
                                  </p:stCondLst>
                                  <p:childTnLst>
                                    <p:animMotion origin="layout" path="M -1.11111E-6 4.44444E-6 L 0.47517 0.00093 " pathEditMode="relative" rAng="0" ptsTypes="AA">
                                      <p:cBhvr>
                                        <p:cTn id="82" dur="2000" fill="hold"/>
                                        <p:tgtEl>
                                          <p:spTgt spid="92"/>
                                        </p:tgtEl>
                                        <p:attrNameLst>
                                          <p:attrName>ppt_x</p:attrName>
                                          <p:attrName>ppt_y</p:attrName>
                                        </p:attrNameLst>
                                      </p:cBhvr>
                                      <p:rCtr x="23767" y="0"/>
                                    </p:animMotion>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92"/>
                                        </p:tgtEl>
                                        <p:attrNameLst>
                                          <p:attrName>style.visibility</p:attrName>
                                        </p:attrNameLst>
                                      </p:cBhvr>
                                      <p:to>
                                        <p:strVal val="hidden"/>
                                      </p:to>
                                    </p:set>
                                  </p:childTnLst>
                                </p:cTn>
                              </p:par>
                            </p:childTnLst>
                          </p:cTn>
                        </p:par>
                        <p:par>
                          <p:cTn id="87" fill="hold">
                            <p:stCondLst>
                              <p:cond delay="0"/>
                            </p:stCondLst>
                            <p:childTnLst>
                              <p:par>
                                <p:cTn id="88" presetID="1" presetClass="entr" presetSubtype="0" fill="hold" nodeType="afterEffect">
                                  <p:stCondLst>
                                    <p:cond delay="0"/>
                                  </p:stCondLst>
                                  <p:childTnLst>
                                    <p:set>
                                      <p:cBhvr>
                                        <p:cTn id="89" dur="1" fill="hold">
                                          <p:stCondLst>
                                            <p:cond delay="0"/>
                                          </p:stCondLst>
                                        </p:cTn>
                                        <p:tgtEl>
                                          <p:spTgt spid="65"/>
                                        </p:tgtEl>
                                        <p:attrNameLst>
                                          <p:attrName>style.visibility</p:attrName>
                                        </p:attrNameLst>
                                      </p:cBhvr>
                                      <p:to>
                                        <p:strVal val="visible"/>
                                      </p:to>
                                    </p:set>
                                  </p:childTnLst>
                                </p:cTn>
                              </p:par>
                            </p:childTnLst>
                          </p:cTn>
                        </p:par>
                        <p:par>
                          <p:cTn id="90" fill="hold">
                            <p:stCondLst>
                              <p:cond delay="0"/>
                            </p:stCondLst>
                            <p:childTnLst>
                              <p:par>
                                <p:cTn id="91" presetID="0" presetClass="path" presetSubtype="0" accel="50000" decel="50000" fill="hold" nodeType="afterEffect">
                                  <p:stCondLst>
                                    <p:cond delay="0"/>
                                  </p:stCondLst>
                                  <p:childTnLst>
                                    <p:animMotion origin="layout" path="M 5.55556E-7 4.19753E-6 C 0.01597 -0.04599 0.03194 -0.09136 0.04965 -0.0892 C 0.06719 -0.08673 0.09687 -0.02562 0.10608 0.01419 " pathEditMode="relative" rAng="0" ptsTypes="AAA">
                                      <p:cBhvr>
                                        <p:cTn id="92" dur="500" fill="hold"/>
                                        <p:tgtEl>
                                          <p:spTgt spid="65"/>
                                        </p:tgtEl>
                                        <p:attrNameLst>
                                          <p:attrName>ppt_x</p:attrName>
                                          <p:attrName>ppt_y</p:attrName>
                                        </p:attrNameLst>
                                      </p:cBhvr>
                                      <p:rCtr x="5295" y="-3765"/>
                                    </p:animMotion>
                                  </p:childTnLst>
                                </p:cTn>
                              </p:par>
                            </p:childTnLst>
                          </p:cTn>
                        </p:par>
                        <p:par>
                          <p:cTn id="93" fill="hold">
                            <p:stCondLst>
                              <p:cond delay="500"/>
                            </p:stCondLst>
                            <p:childTnLst>
                              <p:par>
                                <p:cTn id="94" presetID="1" presetClass="exit" presetSubtype="0" fill="hold" nodeType="afterEffect">
                                  <p:stCondLst>
                                    <p:cond delay="0"/>
                                  </p:stCondLst>
                                  <p:childTnLst>
                                    <p:set>
                                      <p:cBhvr>
                                        <p:cTn id="95" dur="1" fill="hold">
                                          <p:stCondLst>
                                            <p:cond delay="0"/>
                                          </p:stCondLst>
                                        </p:cTn>
                                        <p:tgtEl>
                                          <p:spTgt spid="65"/>
                                        </p:tgtEl>
                                        <p:attrNameLst>
                                          <p:attrName>style.visibility</p:attrName>
                                        </p:attrNameLst>
                                      </p:cBhvr>
                                      <p:to>
                                        <p:strVal val="hidden"/>
                                      </p:to>
                                    </p:set>
                                  </p:childTnLst>
                                </p:cTn>
                              </p:par>
                            </p:childTnLst>
                          </p:cTn>
                        </p:par>
                        <p:par>
                          <p:cTn id="96" fill="hold">
                            <p:stCondLst>
                              <p:cond delay="500"/>
                            </p:stCondLst>
                            <p:childTnLst>
                              <p:par>
                                <p:cTn id="97" presetID="1" presetClass="entr" presetSubtype="0" fill="hold" grpId="0" nodeType="afterEffect">
                                  <p:stCondLst>
                                    <p:cond delay="0"/>
                                  </p:stCondLst>
                                  <p:childTnLst>
                                    <p:set>
                                      <p:cBhvr>
                                        <p:cTn id="98" dur="1" fill="hold">
                                          <p:stCondLst>
                                            <p:cond delay="0"/>
                                          </p:stCondLst>
                                        </p:cTn>
                                        <p:tgtEl>
                                          <p:spTgt spid="89"/>
                                        </p:tgtEl>
                                        <p:attrNameLst>
                                          <p:attrName>style.visibility</p:attrName>
                                        </p:attrNameLst>
                                      </p:cBhvr>
                                      <p:to>
                                        <p:strVal val="visible"/>
                                      </p:to>
                                    </p:set>
                                  </p:childTnLst>
                                </p:cTn>
                              </p:par>
                            </p:childTnLst>
                          </p:cTn>
                        </p:par>
                        <p:par>
                          <p:cTn id="99" fill="hold">
                            <p:stCondLst>
                              <p:cond delay="500"/>
                            </p:stCondLst>
                            <p:childTnLst>
                              <p:par>
                                <p:cTn id="100" presetID="0" presetClass="path" presetSubtype="0" accel="50000" decel="50000" fill="hold" grpId="2" nodeType="afterEffect">
                                  <p:stCondLst>
                                    <p:cond delay="0"/>
                                  </p:stCondLst>
                                  <p:childTnLst>
                                    <p:animMotion origin="layout" path="M 0 0 C -0.02223 0.04784 -0.04428 0.09567 -0.06164 0.09537 C -0.07882 0.09537 -0.11389 0.00864 -0.10365 -0.00062 " pathEditMode="relative" ptsTypes="AAA">
                                      <p:cBhvr>
                                        <p:cTn id="101" dur="500" fill="hold"/>
                                        <p:tgtEl>
                                          <p:spTgt spid="89"/>
                                        </p:tgtEl>
                                        <p:attrNameLst>
                                          <p:attrName>ppt_x</p:attrName>
                                          <p:attrName>ppt_y</p:attrName>
                                        </p:attrNameLst>
                                      </p:cBhvr>
                                    </p:animMotion>
                                  </p:childTnLst>
                                </p:cTn>
                              </p:par>
                            </p:childTnLst>
                          </p:cTn>
                        </p:par>
                        <p:par>
                          <p:cTn id="102" fill="hold">
                            <p:stCondLst>
                              <p:cond delay="1000"/>
                            </p:stCondLst>
                            <p:childTnLst>
                              <p:par>
                                <p:cTn id="103" presetID="1" presetClass="exit" presetSubtype="0" fill="hold" grpId="1" nodeType="afterEffect">
                                  <p:stCondLst>
                                    <p:cond delay="0"/>
                                  </p:stCondLst>
                                  <p:childTnLst>
                                    <p:set>
                                      <p:cBhvr>
                                        <p:cTn id="104" dur="1" fill="hold">
                                          <p:stCondLst>
                                            <p:cond delay="0"/>
                                          </p:stCondLst>
                                        </p:cTn>
                                        <p:tgtEl>
                                          <p:spTgt spid="89"/>
                                        </p:tgtEl>
                                        <p:attrNameLst>
                                          <p:attrName>style.visibility</p:attrName>
                                        </p:attrNameLst>
                                      </p:cBhvr>
                                      <p:to>
                                        <p:strVal val="hidden"/>
                                      </p:to>
                                    </p:set>
                                  </p:childTnLst>
                                </p:cTn>
                              </p:par>
                            </p:childTnLst>
                          </p:cTn>
                        </p:par>
                        <p:par>
                          <p:cTn id="105" fill="hold">
                            <p:stCondLst>
                              <p:cond delay="1000"/>
                            </p:stCondLst>
                            <p:childTnLst>
                              <p:par>
                                <p:cTn id="106" presetID="1" presetClass="entr" presetSubtype="0" fill="hold" nodeType="afterEffect">
                                  <p:stCondLst>
                                    <p:cond delay="0"/>
                                  </p:stCondLst>
                                  <p:childTnLst>
                                    <p:set>
                                      <p:cBhvr>
                                        <p:cTn id="107" dur="1" fill="hold">
                                          <p:stCondLst>
                                            <p:cond delay="0"/>
                                          </p:stCondLst>
                                        </p:cTn>
                                        <p:tgtEl>
                                          <p:spTgt spid="79"/>
                                        </p:tgtEl>
                                        <p:attrNameLst>
                                          <p:attrName>style.visibility</p:attrName>
                                        </p:attrNameLst>
                                      </p:cBhvr>
                                      <p:to>
                                        <p:strVal val="visible"/>
                                      </p:to>
                                    </p:set>
                                  </p:childTnLst>
                                </p:cTn>
                              </p:par>
                            </p:childTnLst>
                          </p:cTn>
                        </p:par>
                        <p:par>
                          <p:cTn id="108" fill="hold">
                            <p:stCondLst>
                              <p:cond delay="1000"/>
                            </p:stCondLst>
                            <p:childTnLst>
                              <p:par>
                                <p:cTn id="109" presetID="0" presetClass="path" presetSubtype="0" accel="50000" decel="50000" fill="hold" nodeType="afterEffect">
                                  <p:stCondLst>
                                    <p:cond delay="0"/>
                                  </p:stCondLst>
                                  <p:childTnLst>
                                    <p:animMotion origin="layout" path="M 4.16667E-6 1.48148E-6 C 0.01597 -0.04599 0.03194 -0.09136 0.04965 -0.0892 C 0.06718 -0.08673 0.09687 -0.02562 0.10607 0.0142 " pathEditMode="relative" rAng="0" ptsTypes="AAA">
                                      <p:cBhvr>
                                        <p:cTn id="110" dur="500" fill="hold"/>
                                        <p:tgtEl>
                                          <p:spTgt spid="79"/>
                                        </p:tgtEl>
                                        <p:attrNameLst>
                                          <p:attrName>ppt_x</p:attrName>
                                          <p:attrName>ppt_y</p:attrName>
                                        </p:attrNameLst>
                                      </p:cBhvr>
                                      <p:rCtr x="5295" y="-3765"/>
                                    </p:animMotion>
                                  </p:childTnLst>
                                </p:cTn>
                              </p:par>
                            </p:childTnLst>
                          </p:cTn>
                        </p:par>
                        <p:par>
                          <p:cTn id="111" fill="hold">
                            <p:stCondLst>
                              <p:cond delay="1500"/>
                            </p:stCondLst>
                            <p:childTnLst>
                              <p:par>
                                <p:cTn id="112" presetID="1" presetClass="exit" presetSubtype="0" fill="hold" nodeType="afterEffect">
                                  <p:stCondLst>
                                    <p:cond delay="0"/>
                                  </p:stCondLst>
                                  <p:childTnLst>
                                    <p:set>
                                      <p:cBhvr>
                                        <p:cTn id="113" dur="1" fill="hold">
                                          <p:stCondLst>
                                            <p:cond delay="0"/>
                                          </p:stCondLst>
                                        </p:cTn>
                                        <p:tgtEl>
                                          <p:spTgt spid="79"/>
                                        </p:tgtEl>
                                        <p:attrNameLst>
                                          <p:attrName>style.visibility</p:attrName>
                                        </p:attrNameLst>
                                      </p:cBhvr>
                                      <p:to>
                                        <p:strVal val="hidden"/>
                                      </p:to>
                                    </p:set>
                                  </p:childTnLst>
                                </p:cTn>
                              </p:par>
                            </p:childTnLst>
                          </p:cTn>
                        </p:par>
                        <p:par>
                          <p:cTn id="114" fill="hold">
                            <p:stCondLst>
                              <p:cond delay="1500"/>
                            </p:stCondLst>
                            <p:childTnLst>
                              <p:par>
                                <p:cTn id="115" presetID="1" presetClass="entr" presetSubtype="0" fill="hold" grpId="0" nodeType="afterEffect">
                                  <p:stCondLst>
                                    <p:cond delay="0"/>
                                  </p:stCondLst>
                                  <p:childTnLst>
                                    <p:set>
                                      <p:cBhvr>
                                        <p:cTn id="116" dur="1" fill="hold">
                                          <p:stCondLst>
                                            <p:cond delay="0"/>
                                          </p:stCondLst>
                                        </p:cTn>
                                        <p:tgtEl>
                                          <p:spTgt spid="90"/>
                                        </p:tgtEl>
                                        <p:attrNameLst>
                                          <p:attrName>style.visibility</p:attrName>
                                        </p:attrNameLst>
                                      </p:cBhvr>
                                      <p:to>
                                        <p:strVal val="visible"/>
                                      </p:to>
                                    </p:set>
                                  </p:childTnLst>
                                </p:cTn>
                              </p:par>
                            </p:childTnLst>
                          </p:cTn>
                        </p:par>
                        <p:par>
                          <p:cTn id="117" fill="hold">
                            <p:stCondLst>
                              <p:cond delay="1500"/>
                            </p:stCondLst>
                            <p:childTnLst>
                              <p:par>
                                <p:cTn id="118" presetID="0" presetClass="path" presetSubtype="0" accel="50000" decel="50000" fill="hold" grpId="2" nodeType="afterEffect">
                                  <p:stCondLst>
                                    <p:cond delay="0"/>
                                  </p:stCondLst>
                                  <p:childTnLst>
                                    <p:animMotion origin="layout" path="M 1.11022E-16 -1.7284E-6 C -0.02222 0.04784 -0.04427 0.09568 -0.06163 0.09537 C -0.07882 0.09537 -0.11389 0.00864 -0.10365 -0.00062 " pathEditMode="relative" rAng="0" ptsTypes="AAA">
                                      <p:cBhvr>
                                        <p:cTn id="119" dur="500" fill="hold"/>
                                        <p:tgtEl>
                                          <p:spTgt spid="90"/>
                                        </p:tgtEl>
                                        <p:attrNameLst>
                                          <p:attrName>ppt_x</p:attrName>
                                          <p:attrName>ppt_y</p:attrName>
                                        </p:attrNameLst>
                                      </p:cBhvr>
                                      <p:rCtr x="-5278" y="4722"/>
                                    </p:animMotion>
                                  </p:childTnLst>
                                </p:cTn>
                              </p:par>
                            </p:childTnLst>
                          </p:cTn>
                        </p:par>
                        <p:par>
                          <p:cTn id="120" fill="hold">
                            <p:stCondLst>
                              <p:cond delay="2000"/>
                            </p:stCondLst>
                            <p:childTnLst>
                              <p:par>
                                <p:cTn id="121" presetID="1" presetClass="exit" presetSubtype="0" fill="hold" grpId="1" nodeType="afterEffect">
                                  <p:stCondLst>
                                    <p:cond delay="0"/>
                                  </p:stCondLst>
                                  <p:childTnLst>
                                    <p:set>
                                      <p:cBhvr>
                                        <p:cTn id="122" dur="1" fill="hold">
                                          <p:stCondLst>
                                            <p:cond delay="0"/>
                                          </p:stCondLst>
                                        </p:cTn>
                                        <p:tgtEl>
                                          <p:spTgt spid="90"/>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68"/>
                                        </p:tgtEl>
                                        <p:attrNameLst>
                                          <p:attrName>style.visibility</p:attrName>
                                        </p:attrNameLst>
                                      </p:cBhvr>
                                      <p:to>
                                        <p:strVal val="hidden"/>
                                      </p:to>
                                    </p:set>
                                  </p:childTnLst>
                                </p:cTn>
                              </p:par>
                            </p:childTnLst>
                          </p:cTn>
                        </p:par>
                        <p:par>
                          <p:cTn id="125" fill="hold">
                            <p:stCondLst>
                              <p:cond delay="2000"/>
                            </p:stCondLst>
                            <p:childTnLst>
                              <p:par>
                                <p:cTn id="126" presetID="2" presetClass="entr" presetSubtype="2" fill="hold" grpId="1" nodeType="afterEffect">
                                  <p:stCondLst>
                                    <p:cond delay="0"/>
                                  </p:stCondLst>
                                  <p:childTnLst>
                                    <p:set>
                                      <p:cBhvr>
                                        <p:cTn id="127" dur="1" fill="hold">
                                          <p:stCondLst>
                                            <p:cond delay="0"/>
                                          </p:stCondLst>
                                        </p:cTn>
                                        <p:tgtEl>
                                          <p:spTgt spid="133"/>
                                        </p:tgtEl>
                                        <p:attrNameLst>
                                          <p:attrName>style.visibility</p:attrName>
                                        </p:attrNameLst>
                                      </p:cBhvr>
                                      <p:to>
                                        <p:strVal val="visible"/>
                                      </p:to>
                                    </p:set>
                                    <p:anim calcmode="lin" valueType="num">
                                      <p:cBhvr additive="base">
                                        <p:cTn id="128" dur="500" fill="hold"/>
                                        <p:tgtEl>
                                          <p:spTgt spid="133"/>
                                        </p:tgtEl>
                                        <p:attrNameLst>
                                          <p:attrName>ppt_x</p:attrName>
                                        </p:attrNameLst>
                                      </p:cBhvr>
                                      <p:tavLst>
                                        <p:tav tm="0">
                                          <p:val>
                                            <p:strVal val="1+#ppt_w/2"/>
                                          </p:val>
                                        </p:tav>
                                        <p:tav tm="100000">
                                          <p:val>
                                            <p:strVal val="#ppt_x"/>
                                          </p:val>
                                        </p:tav>
                                      </p:tavLst>
                                    </p:anim>
                                    <p:anim calcmode="lin" valueType="num">
                                      <p:cBhvr additive="base">
                                        <p:cTn id="129" dur="500" fill="hold"/>
                                        <p:tgtEl>
                                          <p:spTgt spid="133"/>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0" nodeType="clickEffect">
                                  <p:stCondLst>
                                    <p:cond delay="0"/>
                                  </p:stCondLst>
                                  <p:childTnLst>
                                    <p:set>
                                      <p:cBhvr>
                                        <p:cTn id="133" dur="1" fill="hold">
                                          <p:stCondLst>
                                            <p:cond delay="0"/>
                                          </p:stCondLst>
                                        </p:cTn>
                                        <p:tgtEl>
                                          <p:spTgt spid="133"/>
                                        </p:tgtEl>
                                        <p:attrNameLst>
                                          <p:attrName>style.visibility</p:attrName>
                                        </p:attrNameLst>
                                      </p:cBhvr>
                                      <p:to>
                                        <p:strVal val="hidden"/>
                                      </p:to>
                                    </p:set>
                                  </p:childTnLst>
                                </p:cTn>
                              </p:par>
                            </p:childTnLst>
                          </p:cTn>
                        </p:par>
                        <p:par>
                          <p:cTn id="134" fill="hold">
                            <p:stCondLst>
                              <p:cond delay="0"/>
                            </p:stCondLst>
                            <p:childTnLst>
                              <p:par>
                                <p:cTn id="135" presetID="1" presetClass="entr" presetSubtype="0" fill="hold" nodeType="afterEffect">
                                  <p:stCondLst>
                                    <p:cond delay="0"/>
                                  </p:stCondLst>
                                  <p:childTnLst>
                                    <p:set>
                                      <p:cBhvr>
                                        <p:cTn id="136" dur="1" fill="hold">
                                          <p:stCondLst>
                                            <p:cond delay="0"/>
                                          </p:stCondLst>
                                        </p:cTn>
                                        <p:tgtEl>
                                          <p:spTgt spid="94"/>
                                        </p:tgtEl>
                                        <p:attrNameLst>
                                          <p:attrName>style.visibility</p:attrName>
                                        </p:attrNameLst>
                                      </p:cBhvr>
                                      <p:to>
                                        <p:strVal val="visible"/>
                                      </p:to>
                                    </p:set>
                                  </p:childTnLst>
                                </p:cTn>
                              </p:par>
                            </p:childTnLst>
                          </p:cTn>
                        </p:par>
                        <p:par>
                          <p:cTn id="137" fill="hold">
                            <p:stCondLst>
                              <p:cond delay="0"/>
                            </p:stCondLst>
                            <p:childTnLst>
                              <p:par>
                                <p:cTn id="138" presetID="0" presetClass="path" presetSubtype="0" accel="50000" decel="50000" fill="hold" nodeType="afterEffect">
                                  <p:stCondLst>
                                    <p:cond delay="0"/>
                                  </p:stCondLst>
                                  <p:childTnLst>
                                    <p:animMotion origin="layout" path="M -3.05556E-6 -3.08642E-6 C 0.01598 -0.04598 0.03195 -0.09135 0.04966 -0.08919 C 0.06719 -0.08673 0.09688 -0.02561 0.10608 0.0142 " pathEditMode="relative" rAng="0" ptsTypes="AAA">
                                      <p:cBhvr>
                                        <p:cTn id="139" dur="500" fill="hold"/>
                                        <p:tgtEl>
                                          <p:spTgt spid="94"/>
                                        </p:tgtEl>
                                        <p:attrNameLst>
                                          <p:attrName>ppt_x</p:attrName>
                                          <p:attrName>ppt_y</p:attrName>
                                        </p:attrNameLst>
                                      </p:cBhvr>
                                      <p:rCtr x="5295" y="-3765"/>
                                    </p:animMotion>
                                  </p:childTnLst>
                                </p:cTn>
                              </p:par>
                            </p:childTnLst>
                          </p:cTn>
                        </p:par>
                        <p:par>
                          <p:cTn id="140" fill="hold">
                            <p:stCondLst>
                              <p:cond delay="500"/>
                            </p:stCondLst>
                            <p:childTnLst>
                              <p:par>
                                <p:cTn id="141" presetID="1" presetClass="exit" presetSubtype="0" fill="hold" nodeType="afterEffect">
                                  <p:stCondLst>
                                    <p:cond delay="0"/>
                                  </p:stCondLst>
                                  <p:childTnLst>
                                    <p:set>
                                      <p:cBhvr>
                                        <p:cTn id="142" dur="1" fill="hold">
                                          <p:stCondLst>
                                            <p:cond delay="0"/>
                                          </p:stCondLst>
                                        </p:cTn>
                                        <p:tgtEl>
                                          <p:spTgt spid="94"/>
                                        </p:tgtEl>
                                        <p:attrNameLst>
                                          <p:attrName>style.visibility</p:attrName>
                                        </p:attrNameLst>
                                      </p:cBhvr>
                                      <p:to>
                                        <p:strVal val="hidden"/>
                                      </p:to>
                                    </p:set>
                                  </p:childTnLst>
                                </p:cTn>
                              </p:par>
                            </p:childTnLst>
                          </p:cTn>
                        </p:par>
                        <p:par>
                          <p:cTn id="143" fill="hold">
                            <p:stCondLst>
                              <p:cond delay="500"/>
                            </p:stCondLst>
                            <p:childTnLst>
                              <p:par>
                                <p:cTn id="144" presetID="1" presetClass="entr" presetSubtype="0" fill="hold" grpId="0" nodeType="afterEffect">
                                  <p:stCondLst>
                                    <p:cond delay="0"/>
                                  </p:stCondLst>
                                  <p:childTnLst>
                                    <p:set>
                                      <p:cBhvr>
                                        <p:cTn id="145" dur="1" fill="hold">
                                          <p:stCondLst>
                                            <p:cond delay="0"/>
                                          </p:stCondLst>
                                        </p:cTn>
                                        <p:tgtEl>
                                          <p:spTgt spid="107"/>
                                        </p:tgtEl>
                                        <p:attrNameLst>
                                          <p:attrName>style.visibility</p:attrName>
                                        </p:attrNameLst>
                                      </p:cBhvr>
                                      <p:to>
                                        <p:strVal val="visible"/>
                                      </p:to>
                                    </p:set>
                                  </p:childTnLst>
                                </p:cTn>
                              </p:par>
                            </p:childTnLst>
                          </p:cTn>
                        </p:par>
                        <p:par>
                          <p:cTn id="146" fill="hold">
                            <p:stCondLst>
                              <p:cond delay="500"/>
                            </p:stCondLst>
                            <p:childTnLst>
                              <p:par>
                                <p:cTn id="147" presetID="0" presetClass="path" presetSubtype="0" accel="50000" decel="50000" fill="hold" grpId="2" nodeType="afterEffect">
                                  <p:stCondLst>
                                    <p:cond delay="0"/>
                                  </p:stCondLst>
                                  <p:childTnLst>
                                    <p:animMotion origin="layout" path="M 2.77778E-6 3.7037E-6 C -0.02222 0.04784 -0.04427 0.09568 -0.06163 0.09537 C -0.07882 0.09537 -0.11389 0.00864 -0.10365 -0.00062 " pathEditMode="relative" rAng="0" ptsTypes="AAA">
                                      <p:cBhvr>
                                        <p:cTn id="148" dur="500" fill="hold"/>
                                        <p:tgtEl>
                                          <p:spTgt spid="107"/>
                                        </p:tgtEl>
                                        <p:attrNameLst>
                                          <p:attrName>ppt_x</p:attrName>
                                          <p:attrName>ppt_y</p:attrName>
                                        </p:attrNameLst>
                                      </p:cBhvr>
                                      <p:rCtr x="-5278" y="4722"/>
                                    </p:animMotion>
                                  </p:childTnLst>
                                </p:cTn>
                              </p:par>
                            </p:childTnLst>
                          </p:cTn>
                        </p:par>
                        <p:par>
                          <p:cTn id="149" fill="hold">
                            <p:stCondLst>
                              <p:cond delay="1000"/>
                            </p:stCondLst>
                            <p:childTnLst>
                              <p:par>
                                <p:cTn id="150" presetID="1" presetClass="exit" presetSubtype="0" fill="hold" grpId="1" nodeType="afterEffect">
                                  <p:stCondLst>
                                    <p:cond delay="0"/>
                                  </p:stCondLst>
                                  <p:childTnLst>
                                    <p:set>
                                      <p:cBhvr>
                                        <p:cTn id="151" dur="1" fill="hold">
                                          <p:stCondLst>
                                            <p:cond delay="0"/>
                                          </p:stCondLst>
                                        </p:cTn>
                                        <p:tgtEl>
                                          <p:spTgt spid="107"/>
                                        </p:tgtEl>
                                        <p:attrNameLst>
                                          <p:attrName>style.visibility</p:attrName>
                                        </p:attrNameLst>
                                      </p:cBhvr>
                                      <p:to>
                                        <p:strVal val="hidden"/>
                                      </p:to>
                                    </p:set>
                                  </p:childTnLst>
                                </p:cTn>
                              </p:par>
                            </p:childTnLst>
                          </p:cTn>
                        </p:par>
                        <p:par>
                          <p:cTn id="152" fill="hold">
                            <p:stCondLst>
                              <p:cond delay="1000"/>
                            </p:stCondLst>
                            <p:childTnLst>
                              <p:par>
                                <p:cTn id="153" presetID="1" presetClass="entr" presetSubtype="0" fill="hold" grpId="0" nodeType="afterEffect">
                                  <p:stCondLst>
                                    <p:cond delay="0"/>
                                  </p:stCondLst>
                                  <p:childTnLst>
                                    <p:set>
                                      <p:cBhvr>
                                        <p:cTn id="154" dur="1" fill="hold">
                                          <p:stCondLst>
                                            <p:cond delay="0"/>
                                          </p:stCondLst>
                                        </p:cTn>
                                        <p:tgtEl>
                                          <p:spTgt spid="91"/>
                                        </p:tgtEl>
                                        <p:attrNameLst>
                                          <p:attrName>style.visibility</p:attrName>
                                        </p:attrNameLst>
                                      </p:cBhvr>
                                      <p:to>
                                        <p:strVal val="visible"/>
                                      </p:to>
                                    </p:set>
                                  </p:childTnLst>
                                </p:cTn>
                              </p:par>
                            </p:childTnLst>
                          </p:cTn>
                        </p:par>
                        <p:par>
                          <p:cTn id="155" fill="hold">
                            <p:stCondLst>
                              <p:cond delay="1000"/>
                            </p:stCondLst>
                            <p:childTnLst>
                              <p:par>
                                <p:cTn id="156" presetID="1" presetClass="entr" presetSubtype="0" fill="hold" grpId="1" nodeType="afterEffect">
                                  <p:stCondLst>
                                    <p:cond delay="0"/>
                                  </p:stCondLst>
                                  <p:childTnLst>
                                    <p:set>
                                      <p:cBhvr>
                                        <p:cTn id="157" dur="1" fill="hold">
                                          <p:stCondLst>
                                            <p:cond delay="0"/>
                                          </p:stCondLst>
                                        </p:cTn>
                                        <p:tgtEl>
                                          <p:spTgt spid="93"/>
                                        </p:tgtEl>
                                        <p:attrNameLst>
                                          <p:attrName>style.visibility</p:attrName>
                                        </p:attrNameLst>
                                      </p:cBhvr>
                                      <p:to>
                                        <p:strVal val="visible"/>
                                      </p:to>
                                    </p:set>
                                  </p:childTnLst>
                                </p:cTn>
                              </p:par>
                            </p:childTnLst>
                          </p:cTn>
                        </p:par>
                        <p:par>
                          <p:cTn id="158" fill="hold">
                            <p:stCondLst>
                              <p:cond delay="1000"/>
                            </p:stCondLst>
                            <p:childTnLst>
                              <p:par>
                                <p:cTn id="159" presetID="0" presetClass="path" presetSubtype="0" accel="50000" decel="50000" fill="hold" grpId="0" nodeType="afterEffect">
                                  <p:stCondLst>
                                    <p:cond delay="0"/>
                                  </p:stCondLst>
                                  <p:childTnLst>
                                    <p:animMotion origin="layout" path="M 1.66667E-6 3.7037E-7 L 0.47517 0.00093 " pathEditMode="relative" rAng="0" ptsTypes="AA">
                                      <p:cBhvr>
                                        <p:cTn id="160" dur="2000" fill="hold"/>
                                        <p:tgtEl>
                                          <p:spTgt spid="93"/>
                                        </p:tgtEl>
                                        <p:attrNameLst>
                                          <p:attrName>ppt_x</p:attrName>
                                          <p:attrName>ppt_y</p:attrName>
                                        </p:attrNameLst>
                                      </p:cBhvr>
                                      <p:rCtr x="23750" y="31"/>
                                    </p:animMotion>
                                  </p:childTnLst>
                                </p:cTn>
                              </p:par>
                            </p:childTnLst>
                          </p:cTn>
                        </p:par>
                        <p:par>
                          <p:cTn id="161" fill="hold">
                            <p:stCondLst>
                              <p:cond delay="3000"/>
                            </p:stCondLst>
                            <p:childTnLst>
                              <p:par>
                                <p:cTn id="162" presetID="1" presetClass="exit" presetSubtype="0" fill="hold" grpId="2" nodeType="afterEffect">
                                  <p:stCondLst>
                                    <p:cond delay="0"/>
                                  </p:stCondLst>
                                  <p:childTnLst>
                                    <p:set>
                                      <p:cBhvr>
                                        <p:cTn id="163" dur="1" fill="hold">
                                          <p:stCondLst>
                                            <p:cond delay="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8" grpId="0"/>
      <p:bldP spid="68" grpId="1"/>
      <p:bldP spid="73" grpId="0" animBg="1"/>
      <p:bldP spid="111" grpId="0" animBg="1"/>
      <p:bldP spid="111" grpId="1" animBg="1"/>
      <p:bldP spid="112" grpId="0"/>
      <p:bldP spid="133" grpId="0"/>
      <p:bldP spid="133" grpId="1"/>
      <p:bldP spid="89" grpId="0" animBg="1"/>
      <p:bldP spid="89" grpId="1" animBg="1"/>
      <p:bldP spid="89" grpId="2" animBg="1"/>
      <p:bldP spid="90" grpId="0" animBg="1"/>
      <p:bldP spid="90" grpId="1" animBg="1"/>
      <p:bldP spid="90" grpId="2" animBg="1"/>
      <p:bldP spid="91" grpId="0"/>
      <p:bldP spid="92" grpId="0" animBg="1"/>
      <p:bldP spid="92" grpId="1" animBg="1"/>
      <p:bldP spid="92" grpId="2" animBg="1"/>
      <p:bldP spid="93" grpId="0" animBg="1"/>
      <p:bldP spid="93" grpId="1" animBg="1"/>
      <p:bldP spid="93" grpId="2" animBg="1"/>
      <p:bldP spid="107" grpId="0" animBg="1"/>
      <p:bldP spid="107" grpId="1" animBg="1"/>
      <p:bldP spid="107" grpId="2" animBg="1"/>
      <p:bldP spid="108" grpId="0"/>
      <p:bldP spid="114" grpId="0" animBg="1"/>
    </p:bldLst>
  </p:timing>
</p:sld>
</file>

<file path=ppt/theme/theme1.xml><?xml version="1.0" encoding="utf-8"?>
<a:theme xmlns:a="http://schemas.openxmlformats.org/drawingml/2006/main" name="EDR White No Logos">
  <a:themeElements>
    <a:clrScheme name="Custom 15">
      <a:dk1>
        <a:srgbClr val="323232"/>
      </a:dk1>
      <a:lt1>
        <a:srgbClr val="FFFFFF"/>
      </a:lt1>
      <a:dk2>
        <a:srgbClr val="000000"/>
      </a:dk2>
      <a:lt2>
        <a:srgbClr val="F6F6F6"/>
      </a:lt2>
      <a:accent1>
        <a:srgbClr val="2829D1"/>
      </a:accent1>
      <a:accent2>
        <a:srgbClr val="19B5FF"/>
      </a:accent2>
      <a:accent3>
        <a:srgbClr val="A169F4"/>
      </a:accent3>
      <a:accent4>
        <a:srgbClr val="04D09E"/>
      </a:accent4>
      <a:accent5>
        <a:srgbClr val="DCDDDC"/>
      </a:accent5>
      <a:accent6>
        <a:srgbClr val="989998"/>
      </a:accent6>
      <a:hlink>
        <a:srgbClr val="2829D1"/>
      </a:hlink>
      <a:folHlink>
        <a:srgbClr val="2829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defPPr marL="0" marR="0" indent="0" algn="ctr" defTabSz="467532" rtl="0" fontAlgn="auto" latinLnBrk="0" hangingPunct="0">
          <a:lnSpc>
            <a:spcPct val="100000"/>
          </a:lnSpc>
          <a:spcBef>
            <a:spcPts val="0"/>
          </a:spcBef>
          <a:spcAft>
            <a:spcPts val="0"/>
          </a:spcAft>
          <a:buClrTx/>
          <a:buSzTx/>
          <a:buFontTx/>
          <a:buNone/>
          <a:tabLst/>
          <a:defRPr kumimoji="0" sz="1000" b="0" i="0" u="none" strike="noStrike" cap="none" spc="0" normalizeH="0" baseline="0" smtClean="0">
            <a:ln>
              <a:noFill/>
            </a:ln>
            <a:solidFill>
              <a:schemeClr val="bg1"/>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40" tIns="45720" rIns="91440" bIns="45720" numCol="1" spcCol="38100" rtlCol="0" anchor="t">
        <a:noAutofit/>
      </a:bodyPr>
      <a:lstStyle>
        <a:defPPr marL="0" marR="0" indent="0" algn="l" defTabSz="467532" rtl="0" fontAlgn="auto" latinLnBrk="0" hangingPunct="0">
          <a:lnSpc>
            <a:spcPct val="100000"/>
          </a:lnSpc>
          <a:spcBef>
            <a:spcPts val="0"/>
          </a:spcBef>
          <a:spcAft>
            <a:spcPts val="0"/>
          </a:spcAft>
          <a:buClrTx/>
          <a:buSzTx/>
          <a:buFontTx/>
          <a:buNone/>
          <a:tabLst/>
          <a:defRPr kumimoji="0" sz="1200" i="0" u="none" strike="noStrike" cap="none" spc="0" normalizeH="0" baseline="0" smtClean="0">
            <a:ln>
              <a:noFill/>
            </a:ln>
            <a:solidFill>
              <a:srgbClr val="1A1918"/>
            </a:solidFill>
            <a:effectLst/>
            <a:uFillTx/>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 iX_template" id="{F03DC827-7D02-574E-98D9-B834B678D41B}" vid="{0DB39093-69CC-C848-9B1D-D90BA7D418CF}"/>
    </a:ext>
  </a:extLst>
</a:theme>
</file>

<file path=ppt/theme/theme2.xml><?xml version="1.0" encoding="utf-8"?>
<a:theme xmlns:a="http://schemas.openxmlformats.org/drawingml/2006/main" name="EDR – Both Logos – Aqua Blue">
  <a:themeElements>
    <a:clrScheme name="Custom 17">
      <a:dk1>
        <a:srgbClr val="323232"/>
      </a:dk1>
      <a:lt1>
        <a:srgbClr val="FFFFFF"/>
      </a:lt1>
      <a:dk2>
        <a:srgbClr val="000000"/>
      </a:dk2>
      <a:lt2>
        <a:srgbClr val="F6F6F6"/>
      </a:lt2>
      <a:accent1>
        <a:srgbClr val="2829D1"/>
      </a:accent1>
      <a:accent2>
        <a:srgbClr val="19B5FF"/>
      </a:accent2>
      <a:accent3>
        <a:srgbClr val="A169F4"/>
      </a:accent3>
      <a:accent4>
        <a:srgbClr val="04D09E"/>
      </a:accent4>
      <a:accent5>
        <a:srgbClr val="DCDDDC"/>
      </a:accent5>
      <a:accent6>
        <a:srgbClr val="989998"/>
      </a:accent6>
      <a:hlink>
        <a:srgbClr val="2829D1"/>
      </a:hlink>
      <a:folHlink>
        <a:srgbClr val="00168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defPPr marL="0" marR="0" indent="0" algn="ctr" defTabSz="467532" rtl="0" fontAlgn="auto" latinLnBrk="0" hangingPunct="0">
          <a:lnSpc>
            <a:spcPct val="100000"/>
          </a:lnSpc>
          <a:spcBef>
            <a:spcPts val="0"/>
          </a:spcBef>
          <a:spcAft>
            <a:spcPts val="0"/>
          </a:spcAft>
          <a:buClrTx/>
          <a:buSzTx/>
          <a:buFontTx/>
          <a:buNone/>
          <a:tabLst/>
          <a:defRPr kumimoji="0" sz="1000" b="0" i="0" u="none" strike="noStrike" cap="none" spc="0" normalizeH="0" baseline="0" smtClean="0">
            <a:ln>
              <a:noFill/>
            </a:ln>
            <a:solidFill>
              <a:schemeClr val="bg1"/>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40" tIns="45720" rIns="91440" bIns="45720" numCol="1" spcCol="38100" rtlCol="0" anchor="t">
        <a:noAutofit/>
      </a:bodyPr>
      <a:lstStyle>
        <a:defPPr marL="0" marR="0" indent="0" algn="l" defTabSz="467532" rtl="0" fontAlgn="auto" latinLnBrk="0" hangingPunct="0">
          <a:lnSpc>
            <a:spcPct val="100000"/>
          </a:lnSpc>
          <a:spcBef>
            <a:spcPts val="0"/>
          </a:spcBef>
          <a:spcAft>
            <a:spcPts val="0"/>
          </a:spcAft>
          <a:buClrTx/>
          <a:buSzTx/>
          <a:buFontTx/>
          <a:buNone/>
          <a:tabLst/>
          <a:defRPr kumimoji="0" sz="1200" b="1" i="0" u="none" strike="noStrike" cap="none" spc="0" normalizeH="0" baseline="0" dirty="0" smtClean="0">
            <a:ln>
              <a:noFill/>
            </a:ln>
            <a:solidFill>
              <a:srgbClr val="1A1918"/>
            </a:solidFill>
            <a:effectLst/>
            <a:uFillTx/>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pm-bc-edr-brand-ppt" id="{0528C7F8-AADF-884C-B9D7-FC99EB236B53}" vid="{0D4E6303-6B1C-FD49-9B7B-B38236289D27}"/>
    </a:ext>
  </a:extLst>
</a:theme>
</file>

<file path=ppt/theme/theme3.xml><?xml version="1.0" encoding="utf-8"?>
<a:theme xmlns:a="http://schemas.openxmlformats.org/drawingml/2006/main" name="1_EDR White No Logos">
  <a:themeElements>
    <a:clrScheme name="Custom 15">
      <a:dk1>
        <a:srgbClr val="323232"/>
      </a:dk1>
      <a:lt1>
        <a:srgbClr val="FFFFFF"/>
      </a:lt1>
      <a:dk2>
        <a:srgbClr val="000000"/>
      </a:dk2>
      <a:lt2>
        <a:srgbClr val="F6F6F6"/>
      </a:lt2>
      <a:accent1>
        <a:srgbClr val="2829D1"/>
      </a:accent1>
      <a:accent2>
        <a:srgbClr val="19B5FF"/>
      </a:accent2>
      <a:accent3>
        <a:srgbClr val="A169F4"/>
      </a:accent3>
      <a:accent4>
        <a:srgbClr val="04D09E"/>
      </a:accent4>
      <a:accent5>
        <a:srgbClr val="DCDDDC"/>
      </a:accent5>
      <a:accent6>
        <a:srgbClr val="989998"/>
      </a:accent6>
      <a:hlink>
        <a:srgbClr val="2829D1"/>
      </a:hlink>
      <a:folHlink>
        <a:srgbClr val="2829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defPPr marL="0" marR="0" indent="0" algn="ctr" defTabSz="467532" rtl="0" fontAlgn="auto" latinLnBrk="0" hangingPunct="0">
          <a:lnSpc>
            <a:spcPct val="100000"/>
          </a:lnSpc>
          <a:spcBef>
            <a:spcPts val="0"/>
          </a:spcBef>
          <a:spcAft>
            <a:spcPts val="0"/>
          </a:spcAft>
          <a:buClrTx/>
          <a:buSzTx/>
          <a:buFontTx/>
          <a:buNone/>
          <a:tabLst/>
          <a:defRPr kumimoji="0" sz="1000" b="0" i="0" u="none" strike="noStrike" cap="none" spc="0" normalizeH="0" baseline="0" smtClean="0">
            <a:ln>
              <a:noFill/>
            </a:ln>
            <a:solidFill>
              <a:schemeClr val="bg1"/>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40" tIns="45720" rIns="91440" bIns="45720" numCol="1" spcCol="38100" rtlCol="0" anchor="t">
        <a:noAutofit/>
      </a:bodyPr>
      <a:lstStyle>
        <a:defPPr marL="0" marR="0" indent="0" algn="l" defTabSz="467532" rtl="0" fontAlgn="auto" latinLnBrk="0" hangingPunct="0">
          <a:lnSpc>
            <a:spcPct val="100000"/>
          </a:lnSpc>
          <a:spcBef>
            <a:spcPts val="0"/>
          </a:spcBef>
          <a:spcAft>
            <a:spcPts val="0"/>
          </a:spcAft>
          <a:buClrTx/>
          <a:buSzTx/>
          <a:buFontTx/>
          <a:buNone/>
          <a:tabLst/>
          <a:defRPr kumimoji="0" sz="1200" i="0" u="none" strike="noStrike" cap="none" spc="0" normalizeH="0" baseline="0" smtClean="0">
            <a:ln>
              <a:noFill/>
            </a:ln>
            <a:solidFill>
              <a:srgbClr val="1A1918"/>
            </a:solidFill>
            <a:effectLst/>
            <a:uFillTx/>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 iX_template" id="{F03DC827-7D02-574E-98D9-B834B678D41B}" vid="{0DB39093-69CC-C848-9B1D-D90BA7D418CF}"/>
    </a:ext>
  </a:extLst>
</a:theme>
</file>

<file path=ppt/theme/theme4.xml><?xml version="1.0" encoding="utf-8"?>
<a:theme xmlns:a="http://schemas.openxmlformats.org/drawingml/2006/main" name="1_EDR – Both Logos – Aqua Blue">
  <a:themeElements>
    <a:clrScheme name="Custom 17">
      <a:dk1>
        <a:srgbClr val="323232"/>
      </a:dk1>
      <a:lt1>
        <a:srgbClr val="FFFFFF"/>
      </a:lt1>
      <a:dk2>
        <a:srgbClr val="000000"/>
      </a:dk2>
      <a:lt2>
        <a:srgbClr val="F6F6F6"/>
      </a:lt2>
      <a:accent1>
        <a:srgbClr val="2829D1"/>
      </a:accent1>
      <a:accent2>
        <a:srgbClr val="19B5FF"/>
      </a:accent2>
      <a:accent3>
        <a:srgbClr val="A169F4"/>
      </a:accent3>
      <a:accent4>
        <a:srgbClr val="04D09E"/>
      </a:accent4>
      <a:accent5>
        <a:srgbClr val="DCDDDC"/>
      </a:accent5>
      <a:accent6>
        <a:srgbClr val="989998"/>
      </a:accent6>
      <a:hlink>
        <a:srgbClr val="2829D1"/>
      </a:hlink>
      <a:folHlink>
        <a:srgbClr val="00168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defPPr marL="0" marR="0" indent="0" algn="ctr" defTabSz="467532" rtl="0" fontAlgn="auto" latinLnBrk="0" hangingPunct="0">
          <a:lnSpc>
            <a:spcPct val="100000"/>
          </a:lnSpc>
          <a:spcBef>
            <a:spcPts val="0"/>
          </a:spcBef>
          <a:spcAft>
            <a:spcPts val="0"/>
          </a:spcAft>
          <a:buClrTx/>
          <a:buSzTx/>
          <a:buFontTx/>
          <a:buNone/>
          <a:tabLst/>
          <a:defRPr kumimoji="0" sz="1000" b="0" i="0" u="none" strike="noStrike" cap="none" spc="0" normalizeH="0" baseline="0" smtClean="0">
            <a:ln>
              <a:noFill/>
            </a:ln>
            <a:solidFill>
              <a:schemeClr val="bg1"/>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40" tIns="45720" rIns="91440" bIns="45720" numCol="1" spcCol="38100" rtlCol="0" anchor="t">
        <a:noAutofit/>
      </a:bodyPr>
      <a:lstStyle>
        <a:defPPr marL="0" marR="0" indent="0" algn="l" defTabSz="467532" rtl="0" fontAlgn="auto" latinLnBrk="0" hangingPunct="0">
          <a:lnSpc>
            <a:spcPct val="100000"/>
          </a:lnSpc>
          <a:spcBef>
            <a:spcPts val="0"/>
          </a:spcBef>
          <a:spcAft>
            <a:spcPts val="0"/>
          </a:spcAft>
          <a:buClrTx/>
          <a:buSzTx/>
          <a:buFontTx/>
          <a:buNone/>
          <a:tabLst/>
          <a:defRPr kumimoji="0" sz="1200" b="1" i="0" u="none" strike="noStrike" cap="none" spc="0" normalizeH="0" baseline="0" dirty="0" smtClean="0">
            <a:ln>
              <a:noFill/>
            </a:ln>
            <a:solidFill>
              <a:srgbClr val="1A1918"/>
            </a:solidFill>
            <a:effectLst/>
            <a:uFillTx/>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pm-bc-edr-brand-ppt" id="{0528C7F8-AADF-884C-B9D7-FC99EB236B53}" vid="{0D4E6303-6B1C-FD49-9B7B-B38236289D27}"/>
    </a:ext>
  </a:extLst>
</a:theme>
</file>

<file path=ppt/theme/theme5.xml><?xml version="1.0" encoding="utf-8"?>
<a:theme xmlns:a="http://schemas.openxmlformats.org/drawingml/2006/main" name="iX-White">
  <a:themeElements>
    <a:clrScheme name="IBM iX - 050317 2">
      <a:dk1>
        <a:srgbClr val="323232"/>
      </a:dk1>
      <a:lt1>
        <a:srgbClr val="FFFFFF"/>
      </a:lt1>
      <a:dk2>
        <a:srgbClr val="000000"/>
      </a:dk2>
      <a:lt2>
        <a:srgbClr val="F6F6F6"/>
      </a:lt2>
      <a:accent1>
        <a:srgbClr val="001689"/>
      </a:accent1>
      <a:accent2>
        <a:srgbClr val="0064FF"/>
      </a:accent2>
      <a:accent3>
        <a:srgbClr val="8ABFFF"/>
      </a:accent3>
      <a:accent4>
        <a:srgbClr val="C5DEFF"/>
      </a:accent4>
      <a:accent5>
        <a:srgbClr val="E0E0E0"/>
      </a:accent5>
      <a:accent6>
        <a:srgbClr val="959595"/>
      </a:accent6>
      <a:hlink>
        <a:srgbClr val="001689"/>
      </a:hlink>
      <a:folHlink>
        <a:srgbClr val="00168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defPPr marL="0" marR="0" indent="0" algn="ctr" defTabSz="467532" rtl="0" fontAlgn="auto" latinLnBrk="0" hangingPunct="0">
          <a:lnSpc>
            <a:spcPct val="100000"/>
          </a:lnSpc>
          <a:spcBef>
            <a:spcPts val="0"/>
          </a:spcBef>
          <a:spcAft>
            <a:spcPts val="0"/>
          </a:spcAft>
          <a:buClrTx/>
          <a:buSzTx/>
          <a:buFontTx/>
          <a:buNone/>
          <a:tabLst/>
          <a:defRPr kumimoji="0" sz="1000" b="0" i="0" u="none" strike="noStrike" cap="none" spc="0" normalizeH="0" baseline="0" smtClean="0">
            <a:ln>
              <a:noFill/>
            </a:ln>
            <a:solidFill>
              <a:schemeClr val="bg1"/>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oAutofit/>
      </a:bodyPr>
      <a:lstStyle>
        <a:defPPr marL="0" marR="0" indent="0" algn="l" defTabSz="467532" rtl="0" fontAlgn="auto" latinLnBrk="0" hangingPunct="0">
          <a:lnSpc>
            <a:spcPct val="100000"/>
          </a:lnSpc>
          <a:spcBef>
            <a:spcPts val="0"/>
          </a:spcBef>
          <a:spcAft>
            <a:spcPts val="0"/>
          </a:spcAft>
          <a:buClrTx/>
          <a:buSzTx/>
          <a:buFontTx/>
          <a:buNone/>
          <a:tabLst/>
          <a:defRPr kumimoji="0" sz="1200" i="0" u="none" strike="noStrike" cap="none" spc="0" normalizeH="0" baseline="0" smtClean="0">
            <a:ln>
              <a:noFill/>
            </a:ln>
            <a:solidFill>
              <a:srgbClr val="1A1918"/>
            </a:solidFill>
            <a:effectLst/>
            <a:uFillTx/>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 iX_template" id="{58CAFB9C-0C89-804F-8221-84677176C923}" vid="{537626AD-7EE1-1C41-BB97-37D8EC13DD54}"/>
    </a:ext>
  </a:extLst>
</a:theme>
</file>

<file path=ppt/theme/theme6.xml><?xml version="1.0" encoding="utf-8"?>
<a:theme xmlns:a="http://schemas.openxmlformats.org/drawingml/2006/main" name="Smarter_Analytics_PPT_template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marter_Analytics_PPT_template_whi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solidFill>
            <a:schemeClr val="tx2"/>
          </a:solidFill>
        </a:ln>
      </a:spPr>
      <a:bodyPr anchor="ctr"/>
      <a:lstStyle>
        <a:defPPr algn="ctr">
          <a:defRPr sz="1800" dirty="0">
            <a:solidFill>
              <a:srgbClr val="1F497D"/>
            </a:solidFill>
            <a:latin typeface="Calibri"/>
            <a:cs typeface="Calibri"/>
          </a:defRPr>
        </a:defPPr>
      </a:lstStyle>
      <a:style>
        <a:lnRef idx="1">
          <a:schemeClr val="accent1"/>
        </a:lnRef>
        <a:fillRef idx="3">
          <a:schemeClr val="accent1"/>
        </a:fillRef>
        <a:effectRef idx="2">
          <a:schemeClr val="accent1"/>
        </a:effectRef>
        <a:fontRef idx="minor">
          <a:schemeClr val="lt1"/>
        </a:fontRef>
      </a:style>
    </a:spDef>
    <a:lnDef>
      <a:spPr bwMode="auto">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a:lstStyle/>
    </a:lnDef>
    <a:txDef>
      <a:spPr bwMode="auto">
        <a:noFill/>
        <a:ln w="9525">
          <a:noFill/>
          <a:miter lim="800000"/>
          <a:headEnd/>
          <a:tailEnd/>
        </a:ln>
      </a:spPr>
      <a:bodyPr wrap="none">
        <a:prstTxWarp prst="textNoShape">
          <a:avLst/>
        </a:prstTxWarp>
        <a:spAutoFit/>
      </a:bodyPr>
      <a:lstStyle>
        <a:defPPr>
          <a:defRPr sz="1400" dirty="0">
            <a:latin typeface="Calibri" pitchFamily="-1" charset="0"/>
          </a:defRPr>
        </a:defPPr>
      </a:lstStyle>
    </a:txDef>
  </a:objectDefaults>
  <a:extraClrSchemeLst>
    <a:extraClrScheme>
      <a:clrScheme name="Smarter_Analytics_PPT_template_white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Smarter_Analytics_PPT_template_whi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marter_Analytics_PPT_template_whi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solidFill>
            <a:schemeClr val="tx2"/>
          </a:solidFill>
        </a:ln>
      </a:spPr>
      <a:bodyPr anchor="ctr"/>
      <a:lstStyle>
        <a:defPPr algn="ctr">
          <a:defRPr sz="1800" dirty="0">
            <a:solidFill>
              <a:srgbClr val="1F497D"/>
            </a:solidFill>
            <a:latin typeface="Calibri"/>
            <a:cs typeface="Calibri"/>
          </a:defRPr>
        </a:defPPr>
      </a:lstStyle>
      <a:style>
        <a:lnRef idx="1">
          <a:schemeClr val="accent1"/>
        </a:lnRef>
        <a:fillRef idx="3">
          <a:schemeClr val="accent1"/>
        </a:fillRef>
        <a:effectRef idx="2">
          <a:schemeClr val="accent1"/>
        </a:effectRef>
        <a:fontRef idx="minor">
          <a:schemeClr val="lt1"/>
        </a:fontRef>
      </a:style>
    </a:spDef>
    <a:lnDef>
      <a:spPr bwMode="auto">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a:lstStyle/>
    </a:lnDef>
    <a:txDef>
      <a:spPr bwMode="auto">
        <a:noFill/>
        <a:ln w="9525">
          <a:noFill/>
          <a:miter lim="800000"/>
          <a:headEnd/>
          <a:tailEnd/>
        </a:ln>
      </a:spPr>
      <a:bodyPr wrap="none">
        <a:prstTxWarp prst="textNoShape">
          <a:avLst/>
        </a:prstTxWarp>
        <a:spAutoFit/>
      </a:bodyPr>
      <a:lstStyle>
        <a:defPPr>
          <a:defRPr sz="1400" dirty="0">
            <a:latin typeface="Calibri" pitchFamily="-1" charset="0"/>
          </a:defRPr>
        </a:defPPr>
      </a:lstStyle>
    </a:txDef>
  </a:objectDefaults>
  <a:extraClrSchemeLst>
    <a:extraClrScheme>
      <a:clrScheme name="Smarter_Analytics_PPT_template_white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Smarter_Analytics_PPT_template_whi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marter_Analytics_PPT_template_whi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solidFill>
            <a:schemeClr val="tx2"/>
          </a:solidFill>
        </a:ln>
      </a:spPr>
      <a:bodyPr anchor="ctr"/>
      <a:lstStyle>
        <a:defPPr algn="ctr">
          <a:defRPr sz="1800" dirty="0">
            <a:solidFill>
              <a:srgbClr val="1F497D"/>
            </a:solidFill>
            <a:latin typeface="Calibri"/>
            <a:cs typeface="Calibri"/>
          </a:defRPr>
        </a:defPPr>
      </a:lstStyle>
      <a:style>
        <a:lnRef idx="1">
          <a:schemeClr val="accent1"/>
        </a:lnRef>
        <a:fillRef idx="3">
          <a:schemeClr val="accent1"/>
        </a:fillRef>
        <a:effectRef idx="2">
          <a:schemeClr val="accent1"/>
        </a:effectRef>
        <a:fontRef idx="minor">
          <a:schemeClr val="lt1"/>
        </a:fontRef>
      </a:style>
    </a:spDef>
    <a:lnDef>
      <a:spPr bwMode="auto">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a:lstStyle/>
    </a:lnDef>
    <a:txDef>
      <a:spPr bwMode="auto">
        <a:noFill/>
        <a:ln w="9525">
          <a:noFill/>
          <a:miter lim="800000"/>
          <a:headEnd/>
          <a:tailEnd/>
        </a:ln>
      </a:spPr>
      <a:bodyPr wrap="none">
        <a:prstTxWarp prst="textNoShape">
          <a:avLst/>
        </a:prstTxWarp>
        <a:spAutoFit/>
      </a:bodyPr>
      <a:lstStyle>
        <a:defPPr>
          <a:defRPr sz="1400" dirty="0">
            <a:latin typeface="Calibri" pitchFamily="-1" charset="0"/>
          </a:defRPr>
        </a:defPPr>
      </a:lstStyle>
    </a:txDef>
  </a:objectDefaults>
  <a:extraClrSchemeLst>
    <a:extraClrScheme>
      <a:clrScheme name="Smarter_Analytics_PPT_template_white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3164</TotalTime>
  <Words>7279</Words>
  <Application>Microsoft Macintosh PowerPoint</Application>
  <PresentationFormat>Widescreen</PresentationFormat>
  <Paragraphs>1997</Paragraphs>
  <Slides>60</Slides>
  <Notes>47</Notes>
  <HiddenSlides>0</HiddenSlides>
  <MMClips>0</MMClips>
  <ScaleCrop>false</ScaleCrop>
  <HeadingPairs>
    <vt:vector size="8" baseType="variant">
      <vt:variant>
        <vt:lpstr>Fonts Used</vt:lpstr>
      </vt:variant>
      <vt:variant>
        <vt:i4>20</vt:i4>
      </vt:variant>
      <vt:variant>
        <vt:lpstr>Theme</vt:lpstr>
      </vt:variant>
      <vt:variant>
        <vt:i4>8</vt:i4>
      </vt:variant>
      <vt:variant>
        <vt:lpstr>Embedded OLE Servers</vt:lpstr>
      </vt:variant>
      <vt:variant>
        <vt:i4>1</vt:i4>
      </vt:variant>
      <vt:variant>
        <vt:lpstr>Slide Titles</vt:lpstr>
      </vt:variant>
      <vt:variant>
        <vt:i4>60</vt:i4>
      </vt:variant>
    </vt:vector>
  </HeadingPairs>
  <TitlesOfParts>
    <vt:vector size="89" baseType="lpstr">
      <vt:lpstr>.PingFangSC-Regular</vt:lpstr>
      <vt:lpstr>Arial Narrow</vt:lpstr>
      <vt:lpstr>Calibri</vt:lpstr>
      <vt:lpstr>Helvetica</vt:lpstr>
      <vt:lpstr>Helvetica Neue</vt:lpstr>
      <vt:lpstr>Helvetica Neue Light</vt:lpstr>
      <vt:lpstr>HelvNeue Light for IBM</vt:lpstr>
      <vt:lpstr>Mangal</vt:lpstr>
      <vt:lpstr>MS Gothic</vt:lpstr>
      <vt:lpstr>MS PGothic</vt:lpstr>
      <vt:lpstr>ＭＳ Ｐゴシック</vt:lpstr>
      <vt:lpstr>SimSun</vt:lpstr>
      <vt:lpstr>Times New Roman</vt:lpstr>
      <vt:lpstr>Verdana</vt:lpstr>
      <vt:lpstr>Wingdings</vt:lpstr>
      <vt:lpstr>Work Sans</vt:lpstr>
      <vt:lpstr>Work Sans Light</vt:lpstr>
      <vt:lpstr>Work Sans Medium</vt:lpstr>
      <vt:lpstr>Work Sans SemiBold</vt:lpstr>
      <vt:lpstr>Arial</vt:lpstr>
      <vt:lpstr>EDR White No Logos</vt:lpstr>
      <vt:lpstr>EDR – Both Logos – Aqua Blue</vt:lpstr>
      <vt:lpstr>1_EDR White No Logos</vt:lpstr>
      <vt:lpstr>1_EDR – Both Logos – Aqua Blue</vt:lpstr>
      <vt:lpstr>iX-White</vt:lpstr>
      <vt:lpstr>Smarter_Analytics_PPT_template_white</vt:lpstr>
      <vt:lpstr>1_Smarter_Analytics_PPT_template_white</vt:lpstr>
      <vt:lpstr>2_Smarter_Analytics_PPT_template_white</vt:lpstr>
      <vt:lpstr>Visio</vt:lpstr>
      <vt:lpstr>Architecture Diagrams</vt:lpstr>
      <vt:lpstr>edr Business Architecture DRAFT for discussion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edr Application Architecture </vt:lpstr>
      <vt:lpstr>PowerPoint Presentation</vt:lpstr>
      <vt:lpstr>PowerPoint Presentation</vt:lpstr>
      <vt:lpstr>PowerPoint Presentation</vt:lpstr>
      <vt:lpstr>PowerPoint Presentation</vt:lpstr>
      <vt:lpstr>PowerPoint Presentation</vt:lpstr>
      <vt:lpstr>PowerPoint Presentation</vt:lpstr>
      <vt:lpstr>edr Logical Architecture </vt:lpstr>
      <vt:lpstr>PowerPoint Presentation</vt:lpstr>
      <vt:lpstr>PowerPoint Presentation</vt:lpstr>
      <vt:lpstr>Logical Architecture - Components</vt:lpstr>
      <vt:lpstr>Encryption for Blockchain Components</vt:lpstr>
      <vt:lpstr>Channels</vt:lpstr>
      <vt:lpstr>Private State DB</vt:lpstr>
      <vt:lpstr>Profile Sharing: Gaining Access to HR Data</vt:lpstr>
      <vt:lpstr>Secure Key Management and Key Operations</vt:lpstr>
      <vt:lpstr>Secure Key Management and Key Operations</vt:lpstr>
      <vt:lpstr>PII and GDPR Alternatives</vt:lpstr>
      <vt:lpstr>PII and GDPR</vt:lpstr>
      <vt:lpstr>Identity and Access Management</vt:lpstr>
      <vt:lpstr>Membership Management and Onboarding</vt:lpstr>
      <vt:lpstr>edr Solution Architecture </vt:lpstr>
      <vt:lpstr>EDR v1</vt:lpstr>
      <vt:lpstr>EDR v1</vt:lpstr>
      <vt:lpstr>EDR v1</vt:lpstr>
      <vt:lpstr>EDR v1</vt:lpstr>
      <vt:lpstr>EDR v1</vt:lpstr>
      <vt:lpstr>EDR v1</vt:lpstr>
      <vt:lpstr>EDR v1</vt:lpstr>
      <vt:lpstr>EDR v2</vt:lpstr>
      <vt:lpstr>Data Lake Architecture and Design Patterns</vt:lpstr>
      <vt:lpstr>Data lake Logical Architecture</vt:lpstr>
      <vt:lpstr>Data Lake Service Layers</vt:lpstr>
      <vt:lpstr>Data Lake Design Pattern Reference</vt:lpstr>
      <vt:lpstr>Raw Layer Design Pattern Decision Tree</vt:lpstr>
      <vt:lpstr>Preparation Layer Design Pattern Decision Tree</vt:lpstr>
      <vt:lpstr>Analytics Layer Design Pattern Decision Tree</vt:lpstr>
      <vt:lpstr>Metadata Driven Lake Processing Framework</vt:lpstr>
      <vt:lpstr>Real-Time Analytics, ML Pattern</vt:lpstr>
      <vt:lpstr>Micro Services for Data Ingestion and Curation</vt:lpstr>
      <vt:lpstr>Data Lake Tools &amp; Technologies for OPM EDR</vt:lpstr>
      <vt:lpstr>Data Lake Tools &amp; Technologies for OPM EDR</vt:lpstr>
      <vt:lpstr>Data Lake Tools &amp; Technologies for OPM EDR</vt:lpstr>
      <vt:lpstr>Data Lake Development Approach</vt:lpstr>
      <vt:lpstr>So …. How are we going to build this Data Lake …. </vt:lpstr>
      <vt:lpstr>Phases of the methodology to implement the Data Lake will be iterative where tasks across phases occur in parallel</vt:lpstr>
      <vt:lpstr>But we also need to understand how we’re going to use the Data Lake</vt:lpstr>
      <vt:lpstr>The Data Lake is only as good as it is deployed, managed, and leveraged by OPM to deliver value through quicker and more meaningful insights</vt:lpstr>
      <vt:lpstr>We would create a cloud-based Data Lake Proof of Concept using an iterative development approach.</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Diagrams</dc:title>
  <dc:creator>Michael Youngdahl</dc:creator>
  <cp:lastModifiedBy>Michael Youngdahl</cp:lastModifiedBy>
  <cp:revision>47</cp:revision>
  <dcterms:created xsi:type="dcterms:W3CDTF">2018-03-29T22:53:16Z</dcterms:created>
  <dcterms:modified xsi:type="dcterms:W3CDTF">2018-04-09T13:00:03Z</dcterms:modified>
</cp:coreProperties>
</file>